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0" r:id="rId1"/>
  </p:sldMasterIdLst>
  <p:sldIdLst>
    <p:sldId id="256" r:id="rId2"/>
    <p:sldId id="277" r:id="rId3"/>
    <p:sldId id="278" r:id="rId4"/>
    <p:sldId id="257" r:id="rId5"/>
    <p:sldId id="258" r:id="rId6"/>
    <p:sldId id="259" r:id="rId7"/>
    <p:sldId id="260" r:id="rId8"/>
    <p:sldId id="268" r:id="rId9"/>
    <p:sldId id="265" r:id="rId10"/>
    <p:sldId id="267" r:id="rId11"/>
    <p:sldId id="262" r:id="rId12"/>
    <p:sldId id="263" r:id="rId13"/>
    <p:sldId id="269" r:id="rId14"/>
    <p:sldId id="270" r:id="rId15"/>
    <p:sldId id="271" r:id="rId16"/>
    <p:sldId id="272" r:id="rId17"/>
    <p:sldId id="273" r:id="rId18"/>
    <p:sldId id="274" r:id="rId19"/>
    <p:sldId id="279"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78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467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02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005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EE328-6AFF-436B-881F-213D56084544}"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51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362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870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039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B7CD67-0644-446C-B2AD-1C09BF34F286}" type="datetimeFigureOut">
              <a:rPr lang="en-US" smtClean="0"/>
              <a:t>2/27/2018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205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480828-6983-48AD-9E27-CBD3696F837E}" type="datetimeFigureOut">
              <a:rPr lang="en-US" smtClean="0"/>
              <a:t>2/27/2018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98519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859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2E37674-C1BA-4107-9B06-6D4CAC3A3DF5}" type="datetimeFigureOut">
              <a:rPr lang="en-US" smtClean="0"/>
              <a:t>2/27/2018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89726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achpr.org/files/instruments/achpr/banjul_charter.pdf" TargetMode="External"/><Relationship Id="rId2" Type="http://schemas.openxmlformats.org/officeDocument/2006/relationships/hyperlink" Target="http://www.oas.org/en/iachr/mandate/Basics/convention.asp" TargetMode="External"/><Relationship Id="rId1" Type="http://schemas.openxmlformats.org/officeDocument/2006/relationships/slideLayout" Target="../slideLayouts/slideLayout2.xml"/><Relationship Id="rId4" Type="http://schemas.openxmlformats.org/officeDocument/2006/relationships/hyperlink" Target="http://www.unhcr.org/en-us/protection/basic/3b66c2aa10/convention-protocol-relating-status-refugee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unhcr.org/45dc1a682.html" TargetMode="External"/><Relationship Id="rId3" Type="http://schemas.openxmlformats.org/officeDocument/2006/relationships/hyperlink" Target="http://www.ohchr.org/EN/ProfessionalInterest/Pages/StatusOfRefugees.aspx" TargetMode="External"/><Relationship Id="rId7" Type="http://schemas.openxmlformats.org/officeDocument/2006/relationships/hyperlink" Target="http://www.achpr.org/files/instruments/achpr/banjul_charter.pdf" TargetMode="External"/><Relationship Id="rId2" Type="http://schemas.openxmlformats.org/officeDocument/2006/relationships/hyperlink" Target="http://www.un.org/en/documents/udhr/index.shtml#a14" TargetMode="External"/><Relationship Id="rId1" Type="http://schemas.openxmlformats.org/officeDocument/2006/relationships/slideLayout" Target="../slideLayouts/slideLayout2.xml"/><Relationship Id="rId6" Type="http://schemas.openxmlformats.org/officeDocument/2006/relationships/hyperlink" Target="http://www.ohchr.org/en/professionalinterest/pages/crc.aspx" TargetMode="External"/><Relationship Id="rId11" Type="http://schemas.openxmlformats.org/officeDocument/2006/relationships/hyperlink" Target="http://www1.umn.edu/humanrts/instree/cairodeclaration.html" TargetMode="External"/><Relationship Id="rId5" Type="http://schemas.openxmlformats.org/officeDocument/2006/relationships/hyperlink" Target="http://www.ohchr.org/EN/ProfessionalInterest/Pages/CAT.aspx" TargetMode="External"/><Relationship Id="rId10" Type="http://schemas.openxmlformats.org/officeDocument/2006/relationships/hyperlink" Target="http://www1.umn.edu/humanrts/instree/loas2005.html" TargetMode="External"/><Relationship Id="rId4" Type="http://schemas.openxmlformats.org/officeDocument/2006/relationships/hyperlink" Target="http://www.unhcr.org/en-us/protection/basic/3b66c2aa10/convention-protocol-relating-status-refugees.html" TargetMode="External"/><Relationship Id="rId9" Type="http://schemas.openxmlformats.org/officeDocument/2006/relationships/hyperlink" Target="http://au.int/en/sites/default/files/treaties/7796-treaty-0039_-_kampala_convention_african_union_convention_for_the_protection_and_assistance_of_internally_displaced_persons_in_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Legal framework for the Protection of Refugees.</a:t>
            </a:r>
            <a:endParaRPr lang="en-US" sz="4800" dirty="0"/>
          </a:p>
        </p:txBody>
      </p:sp>
      <p:sp>
        <p:nvSpPr>
          <p:cNvPr id="3" name="Subtitle 2"/>
          <p:cNvSpPr>
            <a:spLocks noGrp="1"/>
          </p:cNvSpPr>
          <p:nvPr>
            <p:ph type="subTitle" idx="1"/>
          </p:nvPr>
        </p:nvSpPr>
        <p:spPr/>
        <p:txBody>
          <a:bodyPr>
            <a:normAutofit/>
          </a:bodyPr>
          <a:lstStyle/>
          <a:p>
            <a:pPr algn="ctr"/>
            <a:r>
              <a:rPr lang="en-US" sz="2800" dirty="0" smtClean="0"/>
              <a:t>International and regional legal framework for refugee protection.</a:t>
            </a:r>
            <a:endParaRPr lang="en-US" sz="2800" dirty="0"/>
          </a:p>
        </p:txBody>
      </p:sp>
    </p:spTree>
    <p:extLst>
      <p:ext uri="{BB962C8B-B14F-4D97-AF65-F5344CB8AC3E}">
        <p14:creationId xmlns:p14="http://schemas.microsoft.com/office/powerpoint/2010/main" val="165566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UNHCR’s Executive Committee conclusions</a:t>
            </a:r>
          </a:p>
        </p:txBody>
      </p:sp>
      <p:sp>
        <p:nvSpPr>
          <p:cNvPr id="3" name="Content Placeholder 2"/>
          <p:cNvSpPr>
            <a:spLocks noGrp="1"/>
          </p:cNvSpPr>
          <p:nvPr>
            <p:ph idx="1"/>
          </p:nvPr>
        </p:nvSpPr>
        <p:spPr>
          <a:xfrm>
            <a:off x="484093" y="1845734"/>
            <a:ext cx="11268635" cy="4434042"/>
          </a:xfrm>
        </p:spPr>
        <p:txBody>
          <a:bodyPr>
            <a:noAutofit/>
          </a:bodyPr>
          <a:lstStyle/>
          <a:p>
            <a:pPr algn="just">
              <a:buFont typeface="Wingdings" panose="05000000000000000000" pitchFamily="2" charset="2"/>
              <a:buChar char="§"/>
            </a:pPr>
            <a:r>
              <a:rPr lang="en-US" sz="2800" dirty="0"/>
              <a:t>UNHCR’s Executive Committee (ExCom) advises the High Commissioner on </a:t>
            </a:r>
            <a:r>
              <a:rPr lang="en-US" sz="2800" dirty="0" smtClean="0"/>
              <a:t>the exercise </a:t>
            </a:r>
            <a:r>
              <a:rPr lang="en-US" sz="2800" dirty="0"/>
              <a:t>of his/her </a:t>
            </a:r>
            <a:r>
              <a:rPr lang="en-US" sz="2800" dirty="0" smtClean="0"/>
              <a:t>functions. </a:t>
            </a:r>
            <a:r>
              <a:rPr lang="en-US" sz="2800" dirty="0"/>
              <a:t>The annual Conclusions </a:t>
            </a:r>
            <a:r>
              <a:rPr lang="en-US" sz="2800" dirty="0" smtClean="0"/>
              <a:t>adopted by </a:t>
            </a:r>
            <a:r>
              <a:rPr lang="en-US" sz="2800" dirty="0"/>
              <a:t>ExCom form part of the framework of the international refugee </a:t>
            </a:r>
            <a:r>
              <a:rPr lang="en-US" sz="2800" dirty="0" smtClean="0"/>
              <a:t>protection regime.</a:t>
            </a:r>
          </a:p>
          <a:p>
            <a:pPr algn="just">
              <a:buFont typeface="Wingdings" panose="05000000000000000000" pitchFamily="2" charset="2"/>
              <a:buChar char="§"/>
            </a:pPr>
            <a:r>
              <a:rPr lang="en-US" sz="2800" dirty="0" smtClean="0"/>
              <a:t>The Conclusions </a:t>
            </a:r>
            <a:r>
              <a:rPr lang="en-US" sz="2800" dirty="0"/>
              <a:t>are based on the principles </a:t>
            </a:r>
            <a:r>
              <a:rPr lang="en-US" sz="2800" dirty="0" smtClean="0"/>
              <a:t>of </a:t>
            </a:r>
            <a:r>
              <a:rPr lang="en-US" sz="2800" dirty="0"/>
              <a:t>the Refugee Convention and </a:t>
            </a:r>
            <a:r>
              <a:rPr lang="en-US" sz="2800" dirty="0" smtClean="0"/>
              <a:t>are drafted </a:t>
            </a:r>
            <a:r>
              <a:rPr lang="en-US" sz="2800" dirty="0"/>
              <a:t>and adopted by </a:t>
            </a:r>
            <a:r>
              <a:rPr lang="en-US" sz="2800" dirty="0" smtClean="0"/>
              <a:t>consensus </a:t>
            </a:r>
            <a:r>
              <a:rPr lang="en-US" sz="2800" dirty="0"/>
              <a:t>in response to particular protection </a:t>
            </a:r>
            <a:r>
              <a:rPr lang="en-US" sz="2800" dirty="0" smtClean="0"/>
              <a:t>issues.</a:t>
            </a:r>
          </a:p>
          <a:p>
            <a:pPr algn="just">
              <a:buFont typeface="Wingdings" panose="05000000000000000000" pitchFamily="2" charset="2"/>
              <a:buChar char="§"/>
            </a:pPr>
            <a:r>
              <a:rPr lang="en-US" sz="2800" dirty="0" smtClean="0"/>
              <a:t>Executive </a:t>
            </a:r>
            <a:r>
              <a:rPr lang="en-US" sz="2800" dirty="0"/>
              <a:t>Committee </a:t>
            </a:r>
            <a:r>
              <a:rPr lang="en-US" sz="2800" dirty="0" smtClean="0"/>
              <a:t>Conclusions </a:t>
            </a:r>
            <a:r>
              <a:rPr lang="en-US" sz="2800" dirty="0"/>
              <a:t>represent the agreement of more </a:t>
            </a:r>
            <a:r>
              <a:rPr lang="en-US" sz="2800" dirty="0" smtClean="0"/>
              <a:t>than 50 </a:t>
            </a:r>
            <a:r>
              <a:rPr lang="en-US" sz="2800" dirty="0"/>
              <a:t>countries that have great interest in and experience with refugee </a:t>
            </a:r>
            <a:r>
              <a:rPr lang="en-US" sz="2800" dirty="0" smtClean="0"/>
              <a:t>protection.</a:t>
            </a:r>
          </a:p>
          <a:p>
            <a:pPr algn="just">
              <a:buFont typeface="Wingdings" panose="05000000000000000000" pitchFamily="2" charset="2"/>
              <a:buChar char="§"/>
            </a:pPr>
            <a:r>
              <a:rPr lang="en-US" sz="2800" dirty="0" smtClean="0"/>
              <a:t> These </a:t>
            </a:r>
            <a:r>
              <a:rPr lang="en-US" sz="2800" dirty="0"/>
              <a:t>and other countries often refer to ExCom Conclusions when </a:t>
            </a:r>
            <a:r>
              <a:rPr lang="en-US" sz="2800" dirty="0" smtClean="0"/>
              <a:t>developing their </a:t>
            </a:r>
            <a:r>
              <a:rPr lang="en-US" sz="2800" dirty="0"/>
              <a:t>own laws and policies.</a:t>
            </a:r>
          </a:p>
        </p:txBody>
      </p:sp>
    </p:spTree>
    <p:extLst>
      <p:ext uri="{BB962C8B-B14F-4D97-AF65-F5344CB8AC3E}">
        <p14:creationId xmlns:p14="http://schemas.microsoft.com/office/powerpoint/2010/main" val="426851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79392"/>
          </a:xfrm>
        </p:spPr>
        <p:txBody>
          <a:bodyPr>
            <a:normAutofit/>
          </a:bodyPr>
          <a:lstStyle/>
          <a:p>
            <a:r>
              <a:rPr lang="en-US" dirty="0" smtClean="0"/>
              <a:t>Regional laws and standards</a:t>
            </a:r>
            <a:endParaRPr lang="en-US" dirty="0"/>
          </a:p>
        </p:txBody>
      </p:sp>
      <p:sp>
        <p:nvSpPr>
          <p:cNvPr id="3" name="Content Placeholder 2"/>
          <p:cNvSpPr>
            <a:spLocks noGrp="1"/>
          </p:cNvSpPr>
          <p:nvPr>
            <p:ph idx="1"/>
          </p:nvPr>
        </p:nvSpPr>
        <p:spPr>
          <a:xfrm>
            <a:off x="322729" y="1452282"/>
            <a:ext cx="11739283" cy="5271247"/>
          </a:xfrm>
        </p:spPr>
        <p:txBody>
          <a:bodyPr>
            <a:noAutofit/>
          </a:bodyPr>
          <a:lstStyle/>
          <a:p>
            <a:pPr marL="0" indent="0" algn="just">
              <a:buNone/>
            </a:pPr>
            <a:r>
              <a:rPr lang="en-US" sz="2200" b="1" dirty="0" smtClean="0"/>
              <a:t>The 1969 </a:t>
            </a:r>
            <a:r>
              <a:rPr lang="en-US" sz="2200" b="1" dirty="0"/>
              <a:t>Organization of African Unity (OAU) </a:t>
            </a:r>
            <a:r>
              <a:rPr lang="en-US" sz="2200" b="1" dirty="0" smtClean="0"/>
              <a:t>Convention Governing </a:t>
            </a:r>
            <a:r>
              <a:rPr lang="en-US" sz="2200" b="1" dirty="0"/>
              <a:t>the Specific Aspects of Refugee Problems </a:t>
            </a:r>
            <a:r>
              <a:rPr lang="en-US" sz="2200" b="1" dirty="0" smtClean="0"/>
              <a:t>in Africa.</a:t>
            </a:r>
          </a:p>
          <a:p>
            <a:pPr algn="just">
              <a:buFont typeface="Wingdings" panose="05000000000000000000" pitchFamily="2" charset="2"/>
              <a:buChar char="§"/>
            </a:pPr>
            <a:r>
              <a:rPr lang="en-US" sz="2200" dirty="0" smtClean="0"/>
              <a:t>Born out of the various conflicts that followed independence of African States.</a:t>
            </a:r>
          </a:p>
          <a:p>
            <a:pPr algn="just">
              <a:buFont typeface="Wingdings" panose="05000000000000000000" pitchFamily="2" charset="2"/>
              <a:buChar char="§"/>
            </a:pPr>
            <a:r>
              <a:rPr lang="en-US" sz="2200" dirty="0" smtClean="0"/>
              <a:t>Recognizes </a:t>
            </a:r>
            <a:r>
              <a:rPr lang="en-US" sz="2200" dirty="0"/>
              <a:t>the 1951 Refugee </a:t>
            </a:r>
            <a:r>
              <a:rPr lang="en-US" sz="2200" dirty="0" smtClean="0"/>
              <a:t>Convention as </a:t>
            </a:r>
            <a:r>
              <a:rPr lang="en-US" sz="2200" i="1" dirty="0"/>
              <a:t>“the </a:t>
            </a:r>
            <a:r>
              <a:rPr lang="en-US" sz="2200" i="1" dirty="0" smtClean="0"/>
              <a:t>basic and </a:t>
            </a:r>
            <a:r>
              <a:rPr lang="en-US" sz="2200" i="1" dirty="0"/>
              <a:t>universal </a:t>
            </a:r>
            <a:r>
              <a:rPr lang="en-US" sz="2200" i="1" dirty="0" smtClean="0"/>
              <a:t>instrument </a:t>
            </a:r>
            <a:r>
              <a:rPr lang="en-US" sz="2200" i="1" dirty="0"/>
              <a:t>relating to the status of refugees</a:t>
            </a:r>
            <a:r>
              <a:rPr lang="en-US" sz="2200" i="1" dirty="0" smtClean="0"/>
              <a:t>”</a:t>
            </a:r>
            <a:r>
              <a:rPr lang="en-US" sz="2200" dirty="0" smtClean="0"/>
              <a:t>.</a:t>
            </a:r>
          </a:p>
          <a:p>
            <a:pPr algn="just">
              <a:buFont typeface="Wingdings" panose="05000000000000000000" pitchFamily="2" charset="2"/>
              <a:buChar char="§"/>
            </a:pPr>
            <a:r>
              <a:rPr lang="en-US" sz="2200" dirty="0" smtClean="0"/>
              <a:t>The Convention is a </a:t>
            </a:r>
            <a:r>
              <a:rPr lang="en-US" sz="2200" dirty="0"/>
              <a:t>legally binding regional refugee treaty</a:t>
            </a:r>
            <a:r>
              <a:rPr lang="en-US" sz="2200" dirty="0" smtClean="0"/>
              <a:t>.</a:t>
            </a:r>
          </a:p>
          <a:p>
            <a:pPr algn="just">
              <a:buFont typeface="Wingdings" panose="05000000000000000000" pitchFamily="2" charset="2"/>
              <a:buChar char="§"/>
            </a:pPr>
            <a:r>
              <a:rPr lang="en-US" sz="2200" dirty="0" smtClean="0"/>
              <a:t>The </a:t>
            </a:r>
            <a:r>
              <a:rPr lang="en-US" sz="2200" dirty="0"/>
              <a:t>Convention </a:t>
            </a:r>
            <a:r>
              <a:rPr lang="en-US" sz="2200" dirty="0" smtClean="0"/>
              <a:t>adopts the refugee </a:t>
            </a:r>
            <a:r>
              <a:rPr lang="en-US" sz="2200" dirty="0"/>
              <a:t>definition </a:t>
            </a:r>
            <a:r>
              <a:rPr lang="en-US" sz="2200" dirty="0" smtClean="0"/>
              <a:t>in the 1951 </a:t>
            </a:r>
            <a:r>
              <a:rPr lang="en-US" sz="2200" dirty="0"/>
              <a:t>Convention, but </a:t>
            </a:r>
            <a:r>
              <a:rPr lang="en-US" sz="2200" dirty="0" smtClean="0"/>
              <a:t>expands reasons for seeking asylum: </a:t>
            </a:r>
            <a:r>
              <a:rPr lang="en-US" sz="2200" i="1" dirty="0"/>
              <a:t>any </a:t>
            </a:r>
            <a:r>
              <a:rPr lang="en-US" sz="2200" i="1" dirty="0" smtClean="0"/>
              <a:t>person compelled </a:t>
            </a:r>
            <a:r>
              <a:rPr lang="en-US" sz="2200" i="1" dirty="0"/>
              <a:t>to leave his/her </a:t>
            </a:r>
            <a:r>
              <a:rPr lang="en-US" sz="2200" i="1" dirty="0" smtClean="0"/>
              <a:t>country because </a:t>
            </a:r>
            <a:r>
              <a:rPr lang="en-US" sz="2200" i="1" dirty="0"/>
              <a:t>of </a:t>
            </a:r>
            <a:r>
              <a:rPr lang="en-US" sz="2200" i="1" u="sng" dirty="0"/>
              <a:t>“external aggression</a:t>
            </a:r>
            <a:r>
              <a:rPr lang="en-US" sz="2200" i="1" u="sng" dirty="0" smtClean="0"/>
              <a:t>, occupation</a:t>
            </a:r>
            <a:r>
              <a:rPr lang="en-US" sz="2200" i="1" u="sng" dirty="0"/>
              <a:t>, foreign domination </a:t>
            </a:r>
            <a:r>
              <a:rPr lang="en-US" sz="2200" i="1" u="sng" dirty="0" smtClean="0"/>
              <a:t>or events </a:t>
            </a:r>
            <a:r>
              <a:rPr lang="en-US" sz="2200" i="1" u="sng" dirty="0"/>
              <a:t>seriously disturbing </a:t>
            </a:r>
            <a:r>
              <a:rPr lang="en-US" sz="2200" i="1" u="sng" dirty="0" smtClean="0"/>
              <a:t>public order </a:t>
            </a:r>
            <a:r>
              <a:rPr lang="en-US" sz="2200" i="1" u="sng" dirty="0"/>
              <a:t>in either part or the whole </a:t>
            </a:r>
            <a:r>
              <a:rPr lang="en-US" sz="2200" i="1" u="sng" dirty="0" smtClean="0"/>
              <a:t>of his </a:t>
            </a:r>
            <a:r>
              <a:rPr lang="en-US" sz="2200" i="1" u="sng" dirty="0"/>
              <a:t>country of origin or nationality</a:t>
            </a:r>
            <a:r>
              <a:rPr lang="en-US" sz="2200" i="1" u="sng" dirty="0" smtClean="0"/>
              <a:t>”</a:t>
            </a:r>
            <a:r>
              <a:rPr lang="en-US" sz="2200" u="sng" dirty="0" smtClean="0"/>
              <a:t>.</a:t>
            </a:r>
          </a:p>
          <a:p>
            <a:pPr algn="just">
              <a:buFont typeface="Wingdings" panose="05000000000000000000" pitchFamily="2" charset="2"/>
              <a:buChar char="§"/>
            </a:pPr>
            <a:r>
              <a:rPr lang="en-US" sz="2200" dirty="0" smtClean="0"/>
              <a:t>The definition </a:t>
            </a:r>
            <a:r>
              <a:rPr lang="en-US" sz="2200" dirty="0"/>
              <a:t>means that persons </a:t>
            </a:r>
            <a:r>
              <a:rPr lang="en-US" sz="2200" dirty="0" smtClean="0"/>
              <a:t>fleeing civil </a:t>
            </a:r>
            <a:r>
              <a:rPr lang="en-US" sz="2200" dirty="0"/>
              <a:t>disturbances, </a:t>
            </a:r>
            <a:r>
              <a:rPr lang="en-US" sz="2200" dirty="0" smtClean="0"/>
              <a:t>widespread violence </a:t>
            </a:r>
            <a:r>
              <a:rPr lang="en-US" sz="2200" dirty="0"/>
              <a:t>and war are entitled </a:t>
            </a:r>
            <a:r>
              <a:rPr lang="en-US" sz="2200" dirty="0" smtClean="0"/>
              <a:t>to claim </a:t>
            </a:r>
            <a:r>
              <a:rPr lang="en-US" sz="2200" dirty="0"/>
              <a:t>the status of refugee </a:t>
            </a:r>
            <a:r>
              <a:rPr lang="en-US" sz="2200" dirty="0" smtClean="0"/>
              <a:t>in States </a:t>
            </a:r>
            <a:r>
              <a:rPr lang="en-US" sz="2200" dirty="0"/>
              <a:t>that are parties to </a:t>
            </a:r>
            <a:r>
              <a:rPr lang="en-US" sz="2200" dirty="0" smtClean="0"/>
              <a:t>this Convention</a:t>
            </a:r>
            <a:r>
              <a:rPr lang="en-US" sz="2200" dirty="0"/>
              <a:t>,</a:t>
            </a:r>
            <a:r>
              <a:rPr lang="en-US" sz="2200" dirty="0">
                <a:solidFill>
                  <a:srgbClr val="7030A0"/>
                </a:solidFill>
              </a:rPr>
              <a:t> regardless of </a:t>
            </a:r>
            <a:r>
              <a:rPr lang="en-US" sz="2200" dirty="0" smtClean="0">
                <a:solidFill>
                  <a:srgbClr val="7030A0"/>
                </a:solidFill>
              </a:rPr>
              <a:t>whether they </a:t>
            </a:r>
            <a:r>
              <a:rPr lang="en-US" sz="2200" dirty="0">
                <a:solidFill>
                  <a:srgbClr val="7030A0"/>
                </a:solidFill>
              </a:rPr>
              <a:t>have a well-founded fear </a:t>
            </a:r>
            <a:r>
              <a:rPr lang="en-US" sz="2200" dirty="0" smtClean="0">
                <a:solidFill>
                  <a:srgbClr val="7030A0"/>
                </a:solidFill>
              </a:rPr>
              <a:t>of persecution</a:t>
            </a:r>
            <a:r>
              <a:rPr lang="en-US" sz="2200" dirty="0">
                <a:solidFill>
                  <a:srgbClr val="7030A0"/>
                </a:solidFill>
              </a:rPr>
              <a:t>.</a:t>
            </a:r>
            <a:endParaRPr lang="en-US" sz="2200" dirty="0" smtClean="0">
              <a:solidFill>
                <a:srgbClr val="7030A0"/>
              </a:solidFill>
            </a:endParaRPr>
          </a:p>
          <a:p>
            <a:pPr algn="just"/>
            <a:endParaRPr lang="en-US" sz="2200" dirty="0"/>
          </a:p>
        </p:txBody>
      </p:sp>
    </p:spTree>
    <p:extLst>
      <p:ext uri="{BB962C8B-B14F-4D97-AF65-F5344CB8AC3E}">
        <p14:creationId xmlns:p14="http://schemas.microsoft.com/office/powerpoint/2010/main" val="254693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laws and standards</a:t>
            </a:r>
          </a:p>
        </p:txBody>
      </p:sp>
      <p:sp>
        <p:nvSpPr>
          <p:cNvPr id="3" name="Content Placeholder 2"/>
          <p:cNvSpPr>
            <a:spLocks noGrp="1"/>
          </p:cNvSpPr>
          <p:nvPr>
            <p:ph idx="1"/>
          </p:nvPr>
        </p:nvSpPr>
        <p:spPr>
          <a:xfrm>
            <a:off x="1069848" y="2121408"/>
            <a:ext cx="10058400" cy="4736592"/>
          </a:xfrm>
        </p:spPr>
        <p:txBody>
          <a:bodyPr>
            <a:normAutofit/>
          </a:bodyPr>
          <a:lstStyle/>
          <a:p>
            <a:pPr marL="0" indent="0" algn="just">
              <a:buNone/>
            </a:pPr>
            <a:r>
              <a:rPr lang="en-US" sz="2400" b="1" dirty="0"/>
              <a:t>The </a:t>
            </a:r>
            <a:r>
              <a:rPr lang="en-US" sz="2400" b="1" dirty="0" smtClean="0"/>
              <a:t>Cartagena Declaration, 1984</a:t>
            </a:r>
          </a:p>
          <a:p>
            <a:pPr algn="just">
              <a:buFont typeface="Wingdings" panose="05000000000000000000" pitchFamily="2" charset="2"/>
              <a:buChar char="§"/>
            </a:pPr>
            <a:r>
              <a:rPr lang="en-US" sz="2400" dirty="0" smtClean="0"/>
              <a:t> Adopted in </a:t>
            </a:r>
            <a:r>
              <a:rPr lang="en-US" sz="2400" dirty="0"/>
              <a:t>1984</a:t>
            </a:r>
            <a:r>
              <a:rPr lang="en-US" sz="2400" dirty="0" smtClean="0"/>
              <a:t>, Cartagena, Columbia by Latin American countries, it also expanded the definition of “refugee” which though not binding is now used in Latin American countries.</a:t>
            </a:r>
          </a:p>
          <a:p>
            <a:pPr algn="just"/>
            <a:r>
              <a:rPr lang="en-US" sz="2400" dirty="0" smtClean="0"/>
              <a:t>The definition includes </a:t>
            </a:r>
            <a:r>
              <a:rPr lang="en-US" sz="2400" dirty="0"/>
              <a:t>the 1951 Refugee Convention definition and also persons who have </a:t>
            </a:r>
            <a:r>
              <a:rPr lang="en-US" sz="2400" dirty="0" smtClean="0"/>
              <a:t>fled their </a:t>
            </a:r>
            <a:r>
              <a:rPr lang="en-US" sz="2400" dirty="0"/>
              <a:t>country </a:t>
            </a:r>
            <a:r>
              <a:rPr lang="en-US" sz="2400" i="1" dirty="0">
                <a:solidFill>
                  <a:srgbClr val="7030A0"/>
                </a:solidFill>
              </a:rPr>
              <a:t>“because their lives, safety or freedom have been threatened </a:t>
            </a:r>
            <a:r>
              <a:rPr lang="en-US" sz="2400" i="1" dirty="0" smtClean="0">
                <a:solidFill>
                  <a:srgbClr val="7030A0"/>
                </a:solidFill>
              </a:rPr>
              <a:t>by generalized </a:t>
            </a:r>
            <a:r>
              <a:rPr lang="en-US" sz="2400" i="1" dirty="0">
                <a:solidFill>
                  <a:srgbClr val="7030A0"/>
                </a:solidFill>
              </a:rPr>
              <a:t>violence, foreign aggression, internal conflicts, massive violation </a:t>
            </a:r>
            <a:r>
              <a:rPr lang="en-US" sz="2400" i="1" dirty="0" smtClean="0">
                <a:solidFill>
                  <a:srgbClr val="7030A0"/>
                </a:solidFill>
              </a:rPr>
              <a:t>of human </a:t>
            </a:r>
            <a:r>
              <a:rPr lang="en-US" sz="2400" i="1" dirty="0">
                <a:solidFill>
                  <a:srgbClr val="7030A0"/>
                </a:solidFill>
              </a:rPr>
              <a:t>rights or other circumstances which have seriously disturbed </a:t>
            </a:r>
            <a:r>
              <a:rPr lang="en-US" sz="2400" i="1" dirty="0" smtClean="0">
                <a:solidFill>
                  <a:srgbClr val="7030A0"/>
                </a:solidFill>
              </a:rPr>
              <a:t>public order”</a:t>
            </a:r>
            <a:r>
              <a:rPr lang="en-US" sz="2400" dirty="0" smtClean="0">
                <a:solidFill>
                  <a:srgbClr val="7030A0"/>
                </a:solidFill>
              </a:rPr>
              <a:t>.</a:t>
            </a:r>
          </a:p>
          <a:p>
            <a:pPr>
              <a:buFont typeface="Wingdings" panose="05000000000000000000" pitchFamily="2" charset="2"/>
              <a:buChar char="§"/>
            </a:pPr>
            <a:r>
              <a:rPr lang="en-US" sz="2400" dirty="0"/>
              <a:t>The Declaration has been </a:t>
            </a:r>
            <a:r>
              <a:rPr lang="en-US" sz="2400" dirty="0" smtClean="0"/>
              <a:t>endorsed by </a:t>
            </a:r>
            <a:r>
              <a:rPr lang="en-US" sz="2400" dirty="0"/>
              <a:t>the Organization of American States (OAS), the UN General Assembly, </a:t>
            </a:r>
            <a:r>
              <a:rPr lang="en-US" sz="2400" dirty="0" smtClean="0"/>
              <a:t>and UNHCR’s </a:t>
            </a:r>
            <a:r>
              <a:rPr lang="en-US" sz="2400" dirty="0"/>
              <a:t>advisory Executive Committee.</a:t>
            </a:r>
          </a:p>
        </p:txBody>
      </p:sp>
    </p:spTree>
    <p:extLst>
      <p:ext uri="{BB962C8B-B14F-4D97-AF65-F5344CB8AC3E}">
        <p14:creationId xmlns:p14="http://schemas.microsoft.com/office/powerpoint/2010/main" val="261691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74812"/>
            <a:ext cx="10058400" cy="806823"/>
          </a:xfrm>
        </p:spPr>
        <p:txBody>
          <a:bodyPr>
            <a:normAutofit fontScale="90000"/>
          </a:bodyPr>
          <a:lstStyle/>
          <a:p>
            <a:r>
              <a:rPr lang="en-US" sz="4800" dirty="0" smtClean="0"/>
              <a:t/>
            </a:r>
            <a:br>
              <a:rPr lang="en-US" sz="4800" dirty="0" smtClean="0"/>
            </a:br>
            <a:r>
              <a:rPr lang="en-US" sz="4800" dirty="0" smtClean="0"/>
              <a:t>UN </a:t>
            </a:r>
            <a:r>
              <a:rPr lang="en-US" sz="4800" dirty="0"/>
              <a:t>Special Procedures on Human Rights</a:t>
            </a:r>
            <a:br>
              <a:rPr lang="en-US" sz="4800" dirty="0"/>
            </a:br>
            <a:endParaRPr lang="en-US" sz="4800" dirty="0"/>
          </a:p>
        </p:txBody>
      </p:sp>
      <p:sp>
        <p:nvSpPr>
          <p:cNvPr id="3" name="Content Placeholder 2"/>
          <p:cNvSpPr>
            <a:spLocks noGrp="1"/>
          </p:cNvSpPr>
          <p:nvPr>
            <p:ph idx="1"/>
          </p:nvPr>
        </p:nvSpPr>
        <p:spPr>
          <a:xfrm>
            <a:off x="94129" y="578225"/>
            <a:ext cx="11994777" cy="6279776"/>
          </a:xfrm>
        </p:spPr>
        <p:txBody>
          <a:bodyPr>
            <a:noAutofit/>
          </a:bodyPr>
          <a:lstStyle/>
          <a:p>
            <a:pPr algn="just">
              <a:buFont typeface="Wingdings" panose="05000000000000000000" pitchFamily="2" charset="2"/>
              <a:buChar char="§"/>
            </a:pPr>
            <a:r>
              <a:rPr lang="en-US" dirty="0" smtClean="0"/>
              <a:t>The UN Human Rights Mechanisms on thematic human rights issues and country situations:</a:t>
            </a:r>
          </a:p>
          <a:p>
            <a:pPr algn="just">
              <a:buFont typeface="Wingdings" panose="05000000000000000000" pitchFamily="2" charset="2"/>
              <a:buChar char="Ø"/>
            </a:pPr>
            <a:r>
              <a:rPr lang="en-US" dirty="0" smtClean="0"/>
              <a:t>These special procedures investigate human rights issues </a:t>
            </a:r>
            <a:r>
              <a:rPr lang="en-US" dirty="0"/>
              <a:t>regardless of whether a State </a:t>
            </a:r>
            <a:r>
              <a:rPr lang="en-US" dirty="0" smtClean="0"/>
              <a:t>is party </a:t>
            </a:r>
            <a:r>
              <a:rPr lang="en-US" dirty="0"/>
              <a:t>to the international human rights treaties or not</a:t>
            </a:r>
            <a:r>
              <a:rPr lang="en-US" dirty="0" smtClean="0"/>
              <a:t>.</a:t>
            </a:r>
          </a:p>
          <a:p>
            <a:pPr algn="just">
              <a:buFont typeface="Wingdings" panose="05000000000000000000" pitchFamily="2" charset="2"/>
              <a:buChar char="Ø"/>
            </a:pPr>
            <a:r>
              <a:rPr lang="en-US" dirty="0" smtClean="0"/>
              <a:t> </a:t>
            </a:r>
            <a:r>
              <a:rPr lang="en-US" dirty="0"/>
              <a:t>Under all </a:t>
            </a:r>
            <a:r>
              <a:rPr lang="en-US" dirty="0" smtClean="0"/>
              <a:t>special procedures</a:t>
            </a:r>
            <a:r>
              <a:rPr lang="en-US" dirty="0"/>
              <a:t>, a study </a:t>
            </a:r>
            <a:r>
              <a:rPr lang="en-US" dirty="0" smtClean="0"/>
              <a:t>of a </a:t>
            </a:r>
            <a:r>
              <a:rPr lang="en-US" dirty="0"/>
              <a:t>human rights situation is </a:t>
            </a:r>
            <a:r>
              <a:rPr lang="en-US" dirty="0" smtClean="0"/>
              <a:t>presented to the Human Rights Council </a:t>
            </a:r>
            <a:r>
              <a:rPr lang="en-US" dirty="0"/>
              <a:t>at its annual session in Geneva</a:t>
            </a:r>
            <a:r>
              <a:rPr lang="en-US" dirty="0" smtClean="0"/>
              <a:t>.</a:t>
            </a:r>
          </a:p>
          <a:p>
            <a:pPr algn="just">
              <a:buFont typeface="Wingdings" panose="05000000000000000000" pitchFamily="2" charset="2"/>
              <a:buChar char="Ø"/>
            </a:pPr>
            <a:r>
              <a:rPr lang="en-US" dirty="0" smtClean="0"/>
              <a:t>Under </a:t>
            </a:r>
            <a:r>
              <a:rPr lang="en-US" dirty="0"/>
              <a:t>several of them</a:t>
            </a:r>
            <a:r>
              <a:rPr lang="en-US" dirty="0" smtClean="0"/>
              <a:t>, urgent </a:t>
            </a:r>
            <a:r>
              <a:rPr lang="en-US" dirty="0"/>
              <a:t>appeals can be </a:t>
            </a:r>
            <a:r>
              <a:rPr lang="en-US" dirty="0" smtClean="0"/>
              <a:t>made to deal with a rights issue or a </a:t>
            </a:r>
            <a:r>
              <a:rPr lang="en-US" dirty="0"/>
              <a:t>humanitarian </a:t>
            </a:r>
            <a:r>
              <a:rPr lang="en-US" dirty="0" smtClean="0"/>
              <a:t>concern.</a:t>
            </a:r>
          </a:p>
          <a:p>
            <a:pPr algn="just">
              <a:buFont typeface="Wingdings" panose="05000000000000000000" pitchFamily="2" charset="2"/>
              <a:buChar char="§"/>
            </a:pPr>
            <a:r>
              <a:rPr lang="en-US" dirty="0"/>
              <a:t>As far </a:t>
            </a:r>
            <a:r>
              <a:rPr lang="en-US" dirty="0" smtClean="0"/>
              <a:t>as refugees </a:t>
            </a:r>
            <a:r>
              <a:rPr lang="en-US" dirty="0"/>
              <a:t>are concerned, the following may be taken into consideration:</a:t>
            </a:r>
          </a:p>
          <a:p>
            <a:pPr algn="just">
              <a:buFont typeface="Wingdings" panose="05000000000000000000" pitchFamily="2" charset="2"/>
              <a:buChar char="Ø"/>
            </a:pPr>
            <a:r>
              <a:rPr lang="en-US" dirty="0"/>
              <a:t>The Special Rapporteurs or special bodies of the UN </a:t>
            </a:r>
            <a:r>
              <a:rPr lang="en-US" dirty="0" smtClean="0"/>
              <a:t>Council can intervene </a:t>
            </a:r>
            <a:r>
              <a:rPr lang="en-US" dirty="0"/>
              <a:t>with the Government concerned to </a:t>
            </a:r>
            <a:r>
              <a:rPr lang="en-US" dirty="0" smtClean="0"/>
              <a:t>protect </a:t>
            </a:r>
            <a:r>
              <a:rPr lang="en-US" dirty="0"/>
              <a:t>refugees, </a:t>
            </a:r>
            <a:r>
              <a:rPr lang="en-US" dirty="0" smtClean="0"/>
              <a:t>asylum seekers or IDPs </a:t>
            </a:r>
            <a:r>
              <a:rPr lang="en-US" dirty="0"/>
              <a:t>from </a:t>
            </a:r>
            <a:r>
              <a:rPr lang="en-US" dirty="0" smtClean="0"/>
              <a:t> imminent </a:t>
            </a:r>
            <a:r>
              <a:rPr lang="en-US" b="1" dirty="0" smtClean="0"/>
              <a:t>human </a:t>
            </a:r>
            <a:r>
              <a:rPr lang="en-US" b="1" dirty="0"/>
              <a:t>rights abuses </a:t>
            </a:r>
            <a:r>
              <a:rPr lang="en-US" dirty="0"/>
              <a:t>or in response to allegations of </a:t>
            </a:r>
            <a:r>
              <a:rPr lang="en-US" dirty="0" smtClean="0"/>
              <a:t>such abuses</a:t>
            </a:r>
            <a:r>
              <a:rPr lang="en-US" dirty="0"/>
              <a:t>.</a:t>
            </a:r>
          </a:p>
          <a:p>
            <a:pPr algn="just">
              <a:buFont typeface="Wingdings" panose="05000000000000000000" pitchFamily="2" charset="2"/>
              <a:buChar char="§"/>
            </a:pPr>
            <a:r>
              <a:rPr lang="en-US" dirty="0"/>
              <a:t>When it concerns an imminent </a:t>
            </a:r>
            <a:r>
              <a:rPr lang="en-US" b="1" dirty="0"/>
              <a:t>violation of the principle of </a:t>
            </a:r>
            <a:r>
              <a:rPr lang="en-US" dirty="0" smtClean="0"/>
              <a:t>non-refoulement, recourse may be to </a:t>
            </a:r>
            <a:r>
              <a:rPr lang="en-US" dirty="0"/>
              <a:t>the following thematic </a:t>
            </a:r>
            <a:r>
              <a:rPr lang="en-US" dirty="0" smtClean="0"/>
              <a:t>mandates:</a:t>
            </a:r>
            <a:endParaRPr lang="en-US" dirty="0"/>
          </a:p>
          <a:p>
            <a:pPr algn="just">
              <a:buFont typeface="Wingdings" panose="05000000000000000000" pitchFamily="2" charset="2"/>
              <a:buChar char="Ø"/>
            </a:pPr>
            <a:r>
              <a:rPr lang="fr-FR" dirty="0" smtClean="0"/>
              <a:t>UN Special  </a:t>
            </a:r>
            <a:r>
              <a:rPr lang="fr-FR" dirty="0"/>
              <a:t>Rapporteur on Torture</a:t>
            </a:r>
          </a:p>
          <a:p>
            <a:pPr algn="just">
              <a:buFont typeface="Wingdings" panose="05000000000000000000" pitchFamily="2" charset="2"/>
              <a:buChar char="Ø"/>
            </a:pPr>
            <a:r>
              <a:rPr lang="en-US" dirty="0" smtClean="0"/>
              <a:t>UN </a:t>
            </a:r>
            <a:r>
              <a:rPr lang="en-US" dirty="0"/>
              <a:t>Special Rapporteur on Summary Executions</a:t>
            </a:r>
          </a:p>
          <a:p>
            <a:pPr algn="just">
              <a:buFont typeface="Wingdings" panose="05000000000000000000" pitchFamily="2" charset="2"/>
              <a:buChar char="Ø"/>
            </a:pPr>
            <a:r>
              <a:rPr lang="en-US" dirty="0" smtClean="0"/>
              <a:t>UN </a:t>
            </a:r>
            <a:r>
              <a:rPr lang="en-US" dirty="0"/>
              <a:t>Working Group on Enforced Disappearances</a:t>
            </a:r>
          </a:p>
        </p:txBody>
      </p:sp>
    </p:spTree>
    <p:extLst>
      <p:ext uri="{BB962C8B-B14F-4D97-AF65-F5344CB8AC3E}">
        <p14:creationId xmlns:p14="http://schemas.microsoft.com/office/powerpoint/2010/main" val="107132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UN Special Procedures on Human Rights</a:t>
            </a:r>
            <a:br>
              <a:rPr lang="en-US" dirty="0"/>
            </a:br>
            <a:endParaRPr lang="en-US" dirty="0"/>
          </a:p>
        </p:txBody>
      </p:sp>
      <p:sp>
        <p:nvSpPr>
          <p:cNvPr id="3" name="Content Placeholder 2"/>
          <p:cNvSpPr>
            <a:spLocks noGrp="1"/>
          </p:cNvSpPr>
          <p:nvPr>
            <p:ph idx="1"/>
          </p:nvPr>
        </p:nvSpPr>
        <p:spPr>
          <a:xfrm>
            <a:off x="1069848" y="2121408"/>
            <a:ext cx="10058400" cy="4736592"/>
          </a:xfrm>
        </p:spPr>
        <p:txBody>
          <a:bodyPr>
            <a:noAutofit/>
          </a:bodyPr>
          <a:lstStyle/>
          <a:p>
            <a:pPr algn="just">
              <a:buFont typeface="Wingdings" panose="05000000000000000000" pitchFamily="2" charset="2"/>
              <a:buChar char="§"/>
            </a:pPr>
            <a:r>
              <a:rPr lang="en-US" sz="2400" dirty="0" smtClean="0"/>
              <a:t>Ombudsmen/NHRIs </a:t>
            </a:r>
            <a:r>
              <a:rPr lang="en-US" sz="2400" dirty="0"/>
              <a:t>may make use of and contribute to the above </a:t>
            </a:r>
            <a:r>
              <a:rPr lang="en-US" sz="2400" dirty="0" smtClean="0"/>
              <a:t>special procedures </a:t>
            </a:r>
            <a:r>
              <a:rPr lang="en-US" sz="2400" dirty="0"/>
              <a:t>by:</a:t>
            </a:r>
          </a:p>
          <a:p>
            <a:pPr algn="just">
              <a:buFont typeface="Wingdings" panose="05000000000000000000" pitchFamily="2" charset="2"/>
              <a:buChar char="Ø"/>
            </a:pPr>
            <a:r>
              <a:rPr lang="en-US" sz="2400" dirty="0" smtClean="0"/>
              <a:t> </a:t>
            </a:r>
            <a:r>
              <a:rPr lang="en-US" sz="2400" dirty="0"/>
              <a:t>Providing </a:t>
            </a:r>
            <a:r>
              <a:rPr lang="en-US" sz="2400" dirty="0" smtClean="0"/>
              <a:t>information on the situation of refugees, asylum seekers or IDPs using </a:t>
            </a:r>
            <a:r>
              <a:rPr lang="en-US" sz="2400" dirty="0"/>
              <a:t>the relevant </a:t>
            </a:r>
            <a:r>
              <a:rPr lang="en-US" sz="2400" dirty="0" smtClean="0"/>
              <a:t>procedures.</a:t>
            </a:r>
          </a:p>
          <a:p>
            <a:pPr algn="just">
              <a:buFont typeface="Wingdings" panose="05000000000000000000" pitchFamily="2" charset="2"/>
              <a:buChar char="Ø"/>
            </a:pPr>
            <a:r>
              <a:rPr lang="en-US" sz="2400" dirty="0" smtClean="0"/>
              <a:t>Requesting </a:t>
            </a:r>
            <a:r>
              <a:rPr lang="en-US" sz="2400" dirty="0"/>
              <a:t>the relevant thematic procedure(s) to intervene </a:t>
            </a:r>
            <a:r>
              <a:rPr lang="en-US" sz="2400" dirty="0" smtClean="0"/>
              <a:t>when a refugee, asylum seeker </a:t>
            </a:r>
            <a:r>
              <a:rPr lang="en-US" sz="2400" dirty="0"/>
              <a:t>or </a:t>
            </a:r>
            <a:r>
              <a:rPr lang="en-US" sz="2400" dirty="0" smtClean="0"/>
              <a:t>group of them are at risk of being </a:t>
            </a:r>
            <a:r>
              <a:rPr lang="en-US" sz="2400" dirty="0"/>
              <a:t>sent back to a country in violation </a:t>
            </a:r>
            <a:r>
              <a:rPr lang="en-US" sz="2400" dirty="0" smtClean="0"/>
              <a:t>of the </a:t>
            </a:r>
            <a:r>
              <a:rPr lang="en-US" sz="2400" dirty="0"/>
              <a:t>principle of non-refoulement or </a:t>
            </a:r>
            <a:r>
              <a:rPr lang="en-US" sz="2400" dirty="0" smtClean="0"/>
              <a:t>are </a:t>
            </a:r>
            <a:r>
              <a:rPr lang="en-US" sz="2400" dirty="0"/>
              <a:t>arbitrarily detained. </a:t>
            </a:r>
            <a:endParaRPr lang="en-US" sz="2400" dirty="0" smtClean="0"/>
          </a:p>
          <a:p>
            <a:pPr algn="just">
              <a:buFont typeface="Wingdings" panose="05000000000000000000" pitchFamily="2" charset="2"/>
              <a:buChar char="Ø"/>
            </a:pPr>
            <a:r>
              <a:rPr lang="en-US" sz="2400" dirty="0" smtClean="0"/>
              <a:t>Urging </a:t>
            </a:r>
            <a:r>
              <a:rPr lang="en-US" sz="2400" dirty="0"/>
              <a:t>their own governments to </a:t>
            </a:r>
            <a:r>
              <a:rPr lang="en-US" sz="2400" dirty="0" smtClean="0"/>
              <a:t>act </a:t>
            </a:r>
            <a:r>
              <a:rPr lang="en-US" sz="2400" dirty="0"/>
              <a:t>on requests for </a:t>
            </a:r>
            <a:r>
              <a:rPr lang="en-US" sz="2400" dirty="0" smtClean="0"/>
              <a:t>information or </a:t>
            </a:r>
            <a:r>
              <a:rPr lang="en-US" sz="2400" dirty="0"/>
              <a:t>urgent appeals issued under the special </a:t>
            </a:r>
            <a:r>
              <a:rPr lang="en-US" sz="2400" dirty="0" smtClean="0"/>
              <a:t>procedures regarding refugees or asylum seekers.</a:t>
            </a:r>
            <a:endParaRPr lang="en-US" sz="2400" dirty="0"/>
          </a:p>
          <a:p>
            <a:pPr marL="0" indent="0" algn="just">
              <a:buNone/>
            </a:pPr>
            <a:endParaRPr lang="en-US" sz="2400" dirty="0"/>
          </a:p>
        </p:txBody>
      </p:sp>
    </p:spTree>
    <p:extLst>
      <p:ext uri="{BB962C8B-B14F-4D97-AF65-F5344CB8AC3E}">
        <p14:creationId xmlns:p14="http://schemas.microsoft.com/office/powerpoint/2010/main" val="289060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Humanitarian Law</a:t>
            </a:r>
            <a:endParaRPr lang="en-US" dirty="0"/>
          </a:p>
        </p:txBody>
      </p:sp>
      <p:sp>
        <p:nvSpPr>
          <p:cNvPr id="3" name="Content Placeholder 2"/>
          <p:cNvSpPr>
            <a:spLocks noGrp="1"/>
          </p:cNvSpPr>
          <p:nvPr>
            <p:ph idx="1"/>
          </p:nvPr>
        </p:nvSpPr>
        <p:spPr>
          <a:xfrm>
            <a:off x="1069848" y="1855695"/>
            <a:ext cx="10058400" cy="5002306"/>
          </a:xfrm>
        </p:spPr>
        <p:txBody>
          <a:bodyPr>
            <a:normAutofit/>
          </a:bodyPr>
          <a:lstStyle/>
          <a:p>
            <a:pPr algn="just">
              <a:buFont typeface="Wingdings" panose="05000000000000000000" pitchFamily="2" charset="2"/>
              <a:buChar char="§"/>
            </a:pPr>
            <a:r>
              <a:rPr lang="en-US" sz="2400" dirty="0"/>
              <a:t>Refugee law is closely linked to humanitarian </a:t>
            </a:r>
            <a:r>
              <a:rPr lang="en-US" sz="2400" dirty="0" smtClean="0"/>
              <a:t>law: Refugee situations often is a </a:t>
            </a:r>
            <a:r>
              <a:rPr lang="en-US" sz="2400" dirty="0"/>
              <a:t>result of international or internal armed conflict.</a:t>
            </a:r>
          </a:p>
          <a:p>
            <a:pPr algn="just">
              <a:buFont typeface="Wingdings" panose="05000000000000000000" pitchFamily="2" charset="2"/>
              <a:buChar char="§"/>
            </a:pPr>
            <a:r>
              <a:rPr lang="en-US" sz="2400" dirty="0" smtClean="0"/>
              <a:t>IHL protects </a:t>
            </a:r>
            <a:r>
              <a:rPr lang="en-US" sz="2400" dirty="0"/>
              <a:t>victims of armed conflict, </a:t>
            </a:r>
            <a:r>
              <a:rPr lang="en-US" sz="2400" dirty="0" smtClean="0"/>
              <a:t>whether displaced </a:t>
            </a:r>
            <a:r>
              <a:rPr lang="en-US" sz="2400" dirty="0"/>
              <a:t>or </a:t>
            </a:r>
            <a:r>
              <a:rPr lang="en-US" sz="2400" dirty="0" smtClean="0"/>
              <a:t>not, and requires that they should </a:t>
            </a:r>
            <a:r>
              <a:rPr lang="en-US" sz="2400" dirty="0"/>
              <a:t>be respected, protected against the effects of war, </a:t>
            </a:r>
            <a:r>
              <a:rPr lang="en-US" sz="2400" dirty="0" smtClean="0"/>
              <a:t>and provided </a:t>
            </a:r>
            <a:r>
              <a:rPr lang="en-US" sz="2400" dirty="0"/>
              <a:t>with impartial assistance</a:t>
            </a:r>
            <a:r>
              <a:rPr lang="en-US" sz="2400" dirty="0" smtClean="0"/>
              <a:t>.</a:t>
            </a:r>
          </a:p>
          <a:p>
            <a:pPr algn="just">
              <a:buFont typeface="Wingdings" panose="05000000000000000000" pitchFamily="2" charset="2"/>
              <a:buChar char="§"/>
            </a:pPr>
            <a:r>
              <a:rPr lang="en-US" sz="2400" dirty="0" smtClean="0"/>
              <a:t>Article 44 of the </a:t>
            </a:r>
            <a:r>
              <a:rPr lang="en-US" sz="2400" dirty="0"/>
              <a:t>Fourth Geneva Convention Relative to </a:t>
            </a:r>
            <a:r>
              <a:rPr lang="en-US" sz="2400" dirty="0" smtClean="0"/>
              <a:t>the Protection </a:t>
            </a:r>
            <a:r>
              <a:rPr lang="en-US" sz="2400" dirty="0"/>
              <a:t>of Civilian Persons in Time of War (1949</a:t>
            </a:r>
            <a:r>
              <a:rPr lang="en-US" sz="2400" dirty="0" smtClean="0"/>
              <a:t>) deals </a:t>
            </a:r>
            <a:r>
              <a:rPr lang="en-US" sz="2400" dirty="0"/>
              <a:t>specifically </a:t>
            </a:r>
            <a:r>
              <a:rPr lang="en-US" sz="2400" dirty="0" smtClean="0"/>
              <a:t>with the protection of </a:t>
            </a:r>
            <a:r>
              <a:rPr lang="en-US" sz="2400" dirty="0"/>
              <a:t>refugees </a:t>
            </a:r>
            <a:r>
              <a:rPr lang="en-US" sz="2400" dirty="0" smtClean="0"/>
              <a:t>and IDPs.</a:t>
            </a:r>
          </a:p>
          <a:p>
            <a:pPr algn="just">
              <a:buFont typeface="Wingdings" panose="05000000000000000000" pitchFamily="2" charset="2"/>
              <a:buChar char="§"/>
            </a:pPr>
            <a:r>
              <a:rPr lang="en-US" sz="2400" dirty="0" smtClean="0"/>
              <a:t>Under the AP I of 1977 to GC </a:t>
            </a:r>
            <a:r>
              <a:rPr lang="en-US" sz="2400" dirty="0"/>
              <a:t>refugees and stateless persons are to </a:t>
            </a:r>
            <a:r>
              <a:rPr lang="en-US" sz="2400" dirty="0" smtClean="0"/>
              <a:t>be protected </a:t>
            </a:r>
            <a:r>
              <a:rPr lang="en-US" sz="2400" dirty="0"/>
              <a:t>under the provisions of Parts I and III of the Fourth </a:t>
            </a:r>
            <a:r>
              <a:rPr lang="en-US" sz="2400" dirty="0" smtClean="0"/>
              <a:t>Geneva </a:t>
            </a:r>
            <a:r>
              <a:rPr lang="en-US" sz="2400" dirty="0"/>
              <a:t>C</a:t>
            </a:r>
            <a:r>
              <a:rPr lang="en-US" sz="2400" dirty="0" smtClean="0"/>
              <a:t>onvention.</a:t>
            </a:r>
          </a:p>
          <a:p>
            <a:pPr algn="just">
              <a:buFont typeface="Wingdings" panose="05000000000000000000" pitchFamily="2" charset="2"/>
              <a:buChar char="§"/>
            </a:pPr>
            <a:r>
              <a:rPr lang="en-US" sz="2400" dirty="0" smtClean="0"/>
              <a:t>IHL protects refugees only in situations of armed conflict.</a:t>
            </a:r>
            <a:endParaRPr lang="en-US" sz="2400" dirty="0"/>
          </a:p>
        </p:txBody>
      </p:sp>
    </p:spTree>
    <p:extLst>
      <p:ext uri="{BB962C8B-B14F-4D97-AF65-F5344CB8AC3E}">
        <p14:creationId xmlns:p14="http://schemas.microsoft.com/office/powerpoint/2010/main" val="201178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Admitting refugees</a:t>
            </a:r>
            <a:endParaRPr lang="en-US" dirty="0"/>
          </a:p>
        </p:txBody>
      </p:sp>
      <p:sp>
        <p:nvSpPr>
          <p:cNvPr id="3" name="Content Placeholder 2"/>
          <p:cNvSpPr>
            <a:spLocks noGrp="1"/>
          </p:cNvSpPr>
          <p:nvPr>
            <p:ph idx="1"/>
          </p:nvPr>
        </p:nvSpPr>
        <p:spPr>
          <a:xfrm>
            <a:off x="510989" y="2017059"/>
            <a:ext cx="11443446" cy="4316505"/>
          </a:xfrm>
        </p:spPr>
        <p:txBody>
          <a:bodyPr>
            <a:normAutofit/>
          </a:bodyPr>
          <a:lstStyle/>
          <a:p>
            <a:pPr algn="just">
              <a:buFont typeface="Wingdings" panose="05000000000000000000" pitchFamily="2" charset="2"/>
              <a:buChar char="§"/>
            </a:pPr>
            <a:r>
              <a:rPr lang="en-US" dirty="0" smtClean="0"/>
              <a:t>To admit and to </a:t>
            </a:r>
            <a:r>
              <a:rPr lang="en-US" dirty="0"/>
              <a:t>protect refugees, a State must know who they </a:t>
            </a:r>
            <a:r>
              <a:rPr lang="en-US" dirty="0" smtClean="0"/>
              <a:t>are</a:t>
            </a:r>
            <a:r>
              <a:rPr lang="en-US" dirty="0"/>
              <a:t> </a:t>
            </a:r>
            <a:r>
              <a:rPr lang="en-US" dirty="0" smtClean="0"/>
              <a:t>in order to </a:t>
            </a:r>
            <a:r>
              <a:rPr lang="en-US" dirty="0"/>
              <a:t>be able </a:t>
            </a:r>
            <a:r>
              <a:rPr lang="en-US" dirty="0" smtClean="0"/>
              <a:t>to differentiate </a:t>
            </a:r>
            <a:r>
              <a:rPr lang="en-US" dirty="0"/>
              <a:t>those in need of international protection from other people </a:t>
            </a:r>
            <a:r>
              <a:rPr lang="en-US" dirty="0" smtClean="0"/>
              <a:t>seeking entry </a:t>
            </a:r>
            <a:r>
              <a:rPr lang="en-US" dirty="0"/>
              <a:t>to its territory</a:t>
            </a:r>
            <a:r>
              <a:rPr lang="en-US" dirty="0" smtClean="0"/>
              <a:t>.</a:t>
            </a:r>
          </a:p>
          <a:p>
            <a:pPr algn="just">
              <a:buFont typeface="Wingdings" panose="05000000000000000000" pitchFamily="2" charset="2"/>
              <a:buChar char="§"/>
            </a:pPr>
            <a:r>
              <a:rPr lang="en-US" dirty="0" smtClean="0"/>
              <a:t>General rule: </a:t>
            </a:r>
          </a:p>
          <a:p>
            <a:pPr algn="just">
              <a:buFont typeface="Wingdings" panose="05000000000000000000" pitchFamily="2" charset="2"/>
              <a:buChar char="Ø"/>
            </a:pPr>
            <a:r>
              <a:rPr lang="en-US" dirty="0" smtClean="0"/>
              <a:t>No </a:t>
            </a:r>
            <a:r>
              <a:rPr lang="en-US" dirty="0"/>
              <a:t>country is </a:t>
            </a:r>
            <a:r>
              <a:rPr lang="en-US" dirty="0" smtClean="0"/>
              <a:t>forced </a:t>
            </a:r>
            <a:r>
              <a:rPr lang="en-US" dirty="0"/>
              <a:t>to allow foreigners onto its </a:t>
            </a:r>
            <a:r>
              <a:rPr lang="en-US" dirty="0" smtClean="0"/>
              <a:t>territory- they have the sovereign right to decide </a:t>
            </a:r>
            <a:r>
              <a:rPr lang="en-US" dirty="0"/>
              <a:t>if and how </a:t>
            </a:r>
            <a:r>
              <a:rPr lang="en-US" dirty="0" smtClean="0"/>
              <a:t>it will </a:t>
            </a:r>
            <a:r>
              <a:rPr lang="en-US" dirty="0"/>
              <a:t>permit non-citizens to </a:t>
            </a:r>
            <a:r>
              <a:rPr lang="en-US" dirty="0" smtClean="0"/>
              <a:t>enter their territories.</a:t>
            </a:r>
          </a:p>
          <a:p>
            <a:pPr algn="just">
              <a:buFont typeface="Wingdings" panose="05000000000000000000" pitchFamily="2" charset="2"/>
              <a:buChar char="Ø"/>
            </a:pPr>
            <a:r>
              <a:rPr lang="en-US" dirty="0"/>
              <a:t>The exception to this general rule is that</a:t>
            </a:r>
            <a:r>
              <a:rPr lang="en-US" u="sng" dirty="0"/>
              <a:t> States may not return a </a:t>
            </a:r>
            <a:r>
              <a:rPr lang="en-US" u="sng" dirty="0" smtClean="0"/>
              <a:t>refugee or asylum seeker, in any </a:t>
            </a:r>
            <a:r>
              <a:rPr lang="en-US" u="sng" dirty="0"/>
              <a:t>manner whatsoever, </a:t>
            </a:r>
            <a:r>
              <a:rPr lang="en-US" u="sng" dirty="0" smtClean="0"/>
              <a:t>to countries </a:t>
            </a:r>
            <a:r>
              <a:rPr lang="en-US" u="sng" dirty="0"/>
              <a:t>where his/her life </a:t>
            </a:r>
            <a:r>
              <a:rPr lang="en-US" u="sng" dirty="0" smtClean="0"/>
              <a:t>or freedom is at risk</a:t>
            </a:r>
            <a:r>
              <a:rPr lang="en-US" dirty="0" smtClean="0"/>
              <a:t> because </a:t>
            </a:r>
            <a:r>
              <a:rPr lang="en-US" dirty="0"/>
              <a:t>of his/her race, religion</a:t>
            </a:r>
            <a:r>
              <a:rPr lang="en-US" dirty="0" smtClean="0"/>
              <a:t>, nationality</a:t>
            </a:r>
            <a:r>
              <a:rPr lang="en-US" dirty="0"/>
              <a:t>, membership of </a:t>
            </a:r>
            <a:r>
              <a:rPr lang="en-US" dirty="0" smtClean="0"/>
              <a:t>a particular </a:t>
            </a:r>
            <a:r>
              <a:rPr lang="en-US" dirty="0"/>
              <a:t>social group or </a:t>
            </a:r>
            <a:r>
              <a:rPr lang="en-US" dirty="0" smtClean="0"/>
              <a:t>political opinion </a:t>
            </a:r>
            <a:r>
              <a:rPr lang="en-US" b="1" dirty="0">
                <a:solidFill>
                  <a:srgbClr val="7030A0"/>
                </a:solidFill>
              </a:rPr>
              <a:t>(the principle of </a:t>
            </a:r>
            <a:r>
              <a:rPr lang="en-US" b="1" dirty="0" smtClean="0">
                <a:solidFill>
                  <a:srgbClr val="7030A0"/>
                </a:solidFill>
              </a:rPr>
              <a:t>non-refoulement)</a:t>
            </a:r>
            <a:r>
              <a:rPr lang="en-US" dirty="0" smtClean="0"/>
              <a:t>.</a:t>
            </a:r>
          </a:p>
          <a:p>
            <a:pPr algn="just">
              <a:buFont typeface="Wingdings" panose="05000000000000000000" pitchFamily="2" charset="2"/>
              <a:buChar char="Ø"/>
            </a:pPr>
            <a:r>
              <a:rPr lang="en-US" dirty="0"/>
              <a:t>This is </a:t>
            </a:r>
            <a:r>
              <a:rPr lang="en-US" dirty="0" smtClean="0"/>
              <a:t>the case </a:t>
            </a:r>
            <a:r>
              <a:rPr lang="en-US" dirty="0"/>
              <a:t>even if </a:t>
            </a:r>
            <a:r>
              <a:rPr lang="en-US" dirty="0" smtClean="0"/>
              <a:t>the refugee </a:t>
            </a:r>
            <a:r>
              <a:rPr lang="en-US" dirty="0"/>
              <a:t>entered </a:t>
            </a:r>
            <a:r>
              <a:rPr lang="en-US" dirty="0" smtClean="0"/>
              <a:t>the country illegally.</a:t>
            </a:r>
          </a:p>
          <a:p>
            <a:pPr algn="just">
              <a:buFont typeface="Wingdings" panose="05000000000000000000" pitchFamily="2" charset="2"/>
              <a:buChar char="Ø"/>
            </a:pPr>
            <a:r>
              <a:rPr lang="en-US" dirty="0" smtClean="0"/>
              <a:t> </a:t>
            </a:r>
            <a:r>
              <a:rPr lang="en-US" dirty="0"/>
              <a:t>A refugee who poses </a:t>
            </a:r>
            <a:r>
              <a:rPr lang="en-US" dirty="0" smtClean="0"/>
              <a:t>a danger </a:t>
            </a:r>
            <a:r>
              <a:rPr lang="en-US" dirty="0"/>
              <a:t>to the security of the </a:t>
            </a:r>
            <a:r>
              <a:rPr lang="en-US" dirty="0" smtClean="0"/>
              <a:t>country or </a:t>
            </a:r>
            <a:r>
              <a:rPr lang="en-US" dirty="0"/>
              <a:t>to the community</a:t>
            </a:r>
            <a:r>
              <a:rPr lang="en-US" dirty="0" smtClean="0"/>
              <a:t>, or has committed grave international crimes cannot however claim this protection under the GC.</a:t>
            </a:r>
          </a:p>
          <a:p>
            <a:pPr marL="0" indent="0" algn="just">
              <a:buNone/>
            </a:pPr>
            <a:endParaRPr lang="en-US" dirty="0"/>
          </a:p>
        </p:txBody>
      </p:sp>
    </p:spTree>
    <p:extLst>
      <p:ext uri="{BB962C8B-B14F-4D97-AF65-F5344CB8AC3E}">
        <p14:creationId xmlns:p14="http://schemas.microsoft.com/office/powerpoint/2010/main" val="3593611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Admitting refugees cont..</a:t>
            </a:r>
            <a:endParaRPr lang="en-US" dirty="0"/>
          </a:p>
        </p:txBody>
      </p:sp>
      <p:sp>
        <p:nvSpPr>
          <p:cNvPr id="3" name="Content Placeholder 2"/>
          <p:cNvSpPr>
            <a:spLocks noGrp="1"/>
          </p:cNvSpPr>
          <p:nvPr>
            <p:ph idx="1"/>
          </p:nvPr>
        </p:nvSpPr>
        <p:spPr>
          <a:xfrm>
            <a:off x="188259" y="1963271"/>
            <a:ext cx="11846859" cy="4356847"/>
          </a:xfrm>
        </p:spPr>
        <p:txBody>
          <a:bodyPr>
            <a:noAutofit/>
          </a:bodyPr>
          <a:lstStyle/>
          <a:p>
            <a:pPr algn="just">
              <a:buFont typeface="Wingdings" panose="05000000000000000000" pitchFamily="2" charset="2"/>
              <a:buChar char="§"/>
            </a:pPr>
            <a:r>
              <a:rPr lang="en-US" sz="2200" dirty="0"/>
              <a:t>It is the responsibility of States to identify </a:t>
            </a:r>
            <a:r>
              <a:rPr lang="en-US" sz="2200" dirty="0" smtClean="0"/>
              <a:t>refugees and </a:t>
            </a:r>
            <a:r>
              <a:rPr lang="en-US" sz="2200" dirty="0"/>
              <a:t>give effect to their obligations under the Refugee Convention and to prevent refoulement.</a:t>
            </a:r>
            <a:endParaRPr lang="en-US" sz="2200" dirty="0" smtClean="0"/>
          </a:p>
          <a:p>
            <a:pPr algn="just">
              <a:buFont typeface="Wingdings" panose="05000000000000000000" pitchFamily="2" charset="2"/>
              <a:buChar char="§"/>
            </a:pPr>
            <a:r>
              <a:rPr lang="en-US" sz="2200" dirty="0" smtClean="0"/>
              <a:t>Individual </a:t>
            </a:r>
            <a:r>
              <a:rPr lang="en-US" sz="2200" dirty="0"/>
              <a:t>asylum-seekers </a:t>
            </a:r>
            <a:r>
              <a:rPr lang="en-US" sz="2200" dirty="0" smtClean="0"/>
              <a:t>have right to fair </a:t>
            </a:r>
            <a:r>
              <a:rPr lang="en-US" sz="2200" dirty="0"/>
              <a:t>and efficient procedures </a:t>
            </a:r>
            <a:r>
              <a:rPr lang="en-US" sz="2200" dirty="0" smtClean="0"/>
              <a:t>for seeking asylum. </a:t>
            </a:r>
          </a:p>
          <a:p>
            <a:pPr algn="just">
              <a:buFont typeface="Wingdings" panose="05000000000000000000" pitchFamily="2" charset="2"/>
              <a:buChar char="§"/>
            </a:pPr>
            <a:r>
              <a:rPr lang="en-US" sz="2200" dirty="0" smtClean="0"/>
              <a:t>In </a:t>
            </a:r>
            <a:r>
              <a:rPr lang="en-US" sz="2200" dirty="0"/>
              <a:t>some cases</a:t>
            </a:r>
            <a:r>
              <a:rPr lang="en-US" sz="2200" dirty="0" smtClean="0"/>
              <a:t>, at </a:t>
            </a:r>
            <a:r>
              <a:rPr lang="en-US" sz="2200" dirty="0"/>
              <a:t>the request of the State concerned, </a:t>
            </a:r>
            <a:r>
              <a:rPr lang="en-US" sz="2200" dirty="0" smtClean="0"/>
              <a:t>UNHCR may undertake refugee status determination-especially situations of mass entry of persons claiming asylum.</a:t>
            </a:r>
          </a:p>
          <a:p>
            <a:pPr algn="just">
              <a:buFont typeface="Wingdings" panose="05000000000000000000" pitchFamily="2" charset="2"/>
              <a:buChar char="§"/>
            </a:pPr>
            <a:r>
              <a:rPr lang="en-US" sz="2200" dirty="0"/>
              <a:t>Until the claim is examined </a:t>
            </a:r>
            <a:r>
              <a:rPr lang="en-US" sz="2200" dirty="0" smtClean="0"/>
              <a:t>fairly and concluded, </a:t>
            </a:r>
            <a:r>
              <a:rPr lang="en-US" sz="2200" dirty="0"/>
              <a:t>the asylum-seeker is entitled </a:t>
            </a:r>
            <a:r>
              <a:rPr lang="en-US" sz="2200" dirty="0" smtClean="0"/>
              <a:t>to </a:t>
            </a:r>
            <a:r>
              <a:rPr lang="en-US" sz="2200" i="1" dirty="0"/>
              <a:t>non-refoulement</a:t>
            </a:r>
            <a:r>
              <a:rPr lang="en-US" sz="2200" dirty="0"/>
              <a:t>, and to benefit </a:t>
            </a:r>
            <a:r>
              <a:rPr lang="en-US" sz="2200" dirty="0" smtClean="0"/>
              <a:t>from humanitarian </a:t>
            </a:r>
            <a:r>
              <a:rPr lang="en-US" sz="2200" dirty="0"/>
              <a:t>standards of treatment.</a:t>
            </a:r>
          </a:p>
          <a:p>
            <a:pPr algn="just">
              <a:buFont typeface="Wingdings" panose="05000000000000000000" pitchFamily="2" charset="2"/>
              <a:buChar char="§"/>
            </a:pPr>
            <a:r>
              <a:rPr lang="en-US" sz="2200" dirty="0" smtClean="0"/>
              <a:t>A </a:t>
            </a:r>
            <a:r>
              <a:rPr lang="en-US" sz="2200" dirty="0"/>
              <a:t>person is a refugee as soon as the </a:t>
            </a:r>
            <a:r>
              <a:rPr lang="en-US" sz="2200" dirty="0" smtClean="0"/>
              <a:t>criteria contained </a:t>
            </a:r>
            <a:r>
              <a:rPr lang="en-US" sz="2200" dirty="0"/>
              <a:t>in the definition are fulfilled.</a:t>
            </a:r>
          </a:p>
          <a:p>
            <a:pPr algn="just">
              <a:buFont typeface="Wingdings" panose="05000000000000000000" pitchFamily="2" charset="2"/>
              <a:buChar char="§"/>
            </a:pPr>
            <a:r>
              <a:rPr lang="en-US" sz="2200" dirty="0"/>
              <a:t>Recognition of refugee status is declaratory, that is, it states the fact that </a:t>
            </a:r>
            <a:r>
              <a:rPr lang="en-US" sz="2200" dirty="0" smtClean="0"/>
              <a:t>the person </a:t>
            </a:r>
            <a:r>
              <a:rPr lang="en-US" sz="2200" dirty="0"/>
              <a:t>is a refugee. A person does not become a refugee because </a:t>
            </a:r>
            <a:r>
              <a:rPr lang="en-US" sz="2200" dirty="0" smtClean="0"/>
              <a:t>of recognition</a:t>
            </a:r>
            <a:r>
              <a:rPr lang="en-US" sz="2200" dirty="0"/>
              <a:t>, but is </a:t>
            </a:r>
            <a:r>
              <a:rPr lang="en-US" sz="2200" b="1" i="1" dirty="0">
                <a:solidFill>
                  <a:srgbClr val="7030A0"/>
                </a:solidFill>
              </a:rPr>
              <a:t>recognized </a:t>
            </a:r>
            <a:r>
              <a:rPr lang="en-US" sz="2200" b="1" dirty="0">
                <a:solidFill>
                  <a:srgbClr val="7030A0"/>
                </a:solidFill>
              </a:rPr>
              <a:t>because he/she </a:t>
            </a:r>
            <a:r>
              <a:rPr lang="en-US" sz="2200" b="1" dirty="0" smtClean="0">
                <a:solidFill>
                  <a:srgbClr val="7030A0"/>
                </a:solidFill>
              </a:rPr>
              <a:t> meets the refugee by definition.</a:t>
            </a:r>
            <a:r>
              <a:rPr lang="en-US" sz="2200" dirty="0" smtClean="0"/>
              <a:t> </a:t>
            </a:r>
            <a:endParaRPr lang="en-US" sz="2200" dirty="0"/>
          </a:p>
        </p:txBody>
      </p:sp>
    </p:spTree>
    <p:extLst>
      <p:ext uri="{BB962C8B-B14F-4D97-AF65-F5344CB8AC3E}">
        <p14:creationId xmlns:p14="http://schemas.microsoft.com/office/powerpoint/2010/main" val="3791224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Protection of refugees from refoulement under International and Regional </a:t>
            </a:r>
            <a:r>
              <a:rPr lang="en-US" sz="4000" dirty="0"/>
              <a:t>H</a:t>
            </a:r>
            <a:r>
              <a:rPr lang="en-US" sz="4000" dirty="0" smtClean="0"/>
              <a:t>uman </a:t>
            </a:r>
            <a:r>
              <a:rPr lang="en-US" sz="4000" dirty="0"/>
              <a:t>R</a:t>
            </a:r>
            <a:r>
              <a:rPr lang="en-US" sz="4000" dirty="0" smtClean="0"/>
              <a:t>ights </a:t>
            </a:r>
            <a:r>
              <a:rPr lang="en-US" sz="4000" dirty="0"/>
              <a:t>L</a:t>
            </a:r>
            <a:r>
              <a:rPr lang="en-US" sz="4000" dirty="0" smtClean="0"/>
              <a:t>aw</a:t>
            </a:r>
            <a:endParaRPr lang="en-US" sz="4000" dirty="0"/>
          </a:p>
        </p:txBody>
      </p:sp>
      <p:sp>
        <p:nvSpPr>
          <p:cNvPr id="3" name="Content Placeholder 2"/>
          <p:cNvSpPr>
            <a:spLocks noGrp="1"/>
          </p:cNvSpPr>
          <p:nvPr>
            <p:ph idx="1"/>
          </p:nvPr>
        </p:nvSpPr>
        <p:spPr>
          <a:xfrm>
            <a:off x="457201" y="1737360"/>
            <a:ext cx="11389658" cy="4582758"/>
          </a:xfrm>
        </p:spPr>
        <p:txBody>
          <a:bodyPr>
            <a:noAutofit/>
          </a:bodyPr>
          <a:lstStyle/>
          <a:p>
            <a:pPr algn="just">
              <a:buFont typeface="Wingdings" panose="05000000000000000000" pitchFamily="2" charset="2"/>
              <a:buChar char="§"/>
            </a:pPr>
            <a:r>
              <a:rPr lang="en-US" sz="2800" dirty="0" smtClean="0"/>
              <a:t>The </a:t>
            </a:r>
            <a:r>
              <a:rPr lang="en-US" sz="2800" dirty="0"/>
              <a:t>Convention against </a:t>
            </a:r>
            <a:r>
              <a:rPr lang="en-US" sz="2800" dirty="0" smtClean="0"/>
              <a:t>Torture Cruel, Inhuman and Degrading Treatment or Punishment, 1984, Article 3, </a:t>
            </a:r>
            <a:r>
              <a:rPr lang="en-US" sz="2800" dirty="0"/>
              <a:t>prohibits expulsion or return to a </a:t>
            </a:r>
            <a:r>
              <a:rPr lang="en-US" sz="2800" dirty="0" smtClean="0"/>
              <a:t>place where </a:t>
            </a:r>
            <a:r>
              <a:rPr lang="en-US" sz="2800" dirty="0"/>
              <a:t>there is a substantial danger of </a:t>
            </a:r>
            <a:r>
              <a:rPr lang="en-US" sz="2800" dirty="0" smtClean="0"/>
              <a:t>torture and other ill-treatment.</a:t>
            </a:r>
          </a:p>
          <a:p>
            <a:pPr algn="just">
              <a:buFont typeface="Wingdings" panose="05000000000000000000" pitchFamily="2" charset="2"/>
              <a:buChar char="§"/>
            </a:pPr>
            <a:r>
              <a:rPr lang="en-US" sz="2800" dirty="0" smtClean="0"/>
              <a:t>International Covenant on Civil and Political Rights, 1966 Article 7 prohibits torture and other ill-treatment.</a:t>
            </a:r>
          </a:p>
          <a:p>
            <a:pPr>
              <a:buFont typeface="Wingdings" panose="05000000000000000000" pitchFamily="2" charset="2"/>
              <a:buChar char="§"/>
            </a:pPr>
            <a:r>
              <a:rPr lang="en-US" sz="2800" dirty="0" smtClean="0"/>
              <a:t>The UN </a:t>
            </a:r>
            <a:r>
              <a:rPr lang="en-US" sz="2800" i="1" dirty="0" smtClean="0"/>
              <a:t>Declaration </a:t>
            </a:r>
            <a:r>
              <a:rPr lang="en-US" sz="2800" i="1" dirty="0"/>
              <a:t>on the Protection of All Persons from Enforced Disappearance </a:t>
            </a:r>
            <a:r>
              <a:rPr lang="en-US" sz="2800" dirty="0"/>
              <a:t>(Article 8</a:t>
            </a:r>
            <a:r>
              <a:rPr lang="en-US" sz="2800" dirty="0" smtClean="0"/>
              <a:t>).</a:t>
            </a:r>
          </a:p>
          <a:p>
            <a:pPr>
              <a:buFont typeface="Wingdings" panose="05000000000000000000" pitchFamily="2" charset="2"/>
              <a:buChar char="§"/>
            </a:pPr>
            <a:r>
              <a:rPr lang="en-US" sz="2800" dirty="0" smtClean="0"/>
              <a:t>The </a:t>
            </a:r>
            <a:r>
              <a:rPr lang="en-US" sz="2800" dirty="0"/>
              <a:t>OAU Refugee Convention (Article II</a:t>
            </a:r>
            <a:r>
              <a:rPr lang="en-US" sz="2800" dirty="0" smtClean="0"/>
              <a:t>),</a:t>
            </a:r>
          </a:p>
          <a:p>
            <a:pPr>
              <a:buFont typeface="Wingdings" panose="05000000000000000000" pitchFamily="2" charset="2"/>
              <a:buChar char="§"/>
            </a:pPr>
            <a:r>
              <a:rPr lang="en-US" sz="2800" dirty="0" smtClean="0"/>
              <a:t>The </a:t>
            </a:r>
            <a:r>
              <a:rPr lang="en-US" sz="2800" dirty="0"/>
              <a:t>Cairo Declaration </a:t>
            </a:r>
            <a:r>
              <a:rPr lang="en-US" sz="2800" dirty="0" smtClean="0"/>
              <a:t>on the </a:t>
            </a:r>
            <a:r>
              <a:rPr lang="en-US" sz="2800" dirty="0"/>
              <a:t>Protection of Refugees and Displaced Persons in the Arab </a:t>
            </a:r>
            <a:r>
              <a:rPr lang="en-US" sz="2800" dirty="0" smtClean="0"/>
              <a:t>World (</a:t>
            </a:r>
            <a:r>
              <a:rPr lang="en-US" sz="2800" dirty="0"/>
              <a:t>Article 2).</a:t>
            </a:r>
            <a:endParaRPr lang="en-US" sz="2800" dirty="0" smtClean="0"/>
          </a:p>
          <a:p>
            <a:pPr marL="0" indent="0" algn="just">
              <a:buNone/>
            </a:pPr>
            <a:endParaRPr lang="en-US" sz="2800" dirty="0" smtClean="0"/>
          </a:p>
          <a:p>
            <a:pPr algn="just"/>
            <a:endParaRPr lang="en-US" sz="2800" dirty="0" smtClean="0"/>
          </a:p>
          <a:p>
            <a:pPr algn="just"/>
            <a:endParaRPr lang="en-US" sz="2800" dirty="0"/>
          </a:p>
        </p:txBody>
      </p:sp>
    </p:spTree>
    <p:extLst>
      <p:ext uri="{BB962C8B-B14F-4D97-AF65-F5344CB8AC3E}">
        <p14:creationId xmlns:p14="http://schemas.microsoft.com/office/powerpoint/2010/main" val="126649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rights of refugees</a:t>
            </a:r>
          </a:p>
        </p:txBody>
      </p:sp>
      <p:sp>
        <p:nvSpPr>
          <p:cNvPr id="3" name="Content Placeholder 2"/>
          <p:cNvSpPr>
            <a:spLocks noGrp="1"/>
          </p:cNvSpPr>
          <p:nvPr>
            <p:ph sz="half" idx="1"/>
          </p:nvPr>
        </p:nvSpPr>
        <p:spPr>
          <a:xfrm>
            <a:off x="309282" y="1845733"/>
            <a:ext cx="5725757" cy="4393701"/>
          </a:xfrm>
        </p:spPr>
        <p:txBody>
          <a:bodyPr>
            <a:normAutofit/>
          </a:bodyPr>
          <a:lstStyle/>
          <a:p>
            <a:pPr marL="457200" indent="-457200" algn="just">
              <a:buFont typeface="+mj-lt"/>
              <a:buAutoNum type="arabicPeriod"/>
            </a:pPr>
            <a:r>
              <a:rPr lang="en-US" sz="2600" dirty="0"/>
              <a:t>Right to seek and enjoy asylum </a:t>
            </a:r>
          </a:p>
          <a:p>
            <a:pPr marL="457200" indent="-457200" algn="just">
              <a:buFont typeface="+mj-lt"/>
              <a:buAutoNum type="arabicPeriod"/>
            </a:pPr>
            <a:r>
              <a:rPr lang="en-US" sz="2600" dirty="0"/>
              <a:t>Right to adequate standard of living</a:t>
            </a:r>
          </a:p>
          <a:p>
            <a:pPr marL="457200" indent="-457200" algn="just">
              <a:buFont typeface="+mj-lt"/>
              <a:buAutoNum type="arabicPeriod"/>
            </a:pPr>
            <a:r>
              <a:rPr lang="en-US" sz="2600" dirty="0"/>
              <a:t>Right to life, liberty and security of person</a:t>
            </a:r>
          </a:p>
          <a:p>
            <a:pPr marL="457200" indent="-457200" algn="just">
              <a:buFont typeface="+mj-lt"/>
              <a:buAutoNum type="arabicPeriod"/>
            </a:pPr>
            <a:r>
              <a:rPr lang="en-US" sz="2600" dirty="0"/>
              <a:t>Freedom from torture, or cruel, inhuman or degrading treatment or punishment</a:t>
            </a:r>
          </a:p>
          <a:p>
            <a:pPr marL="457200" indent="-457200" algn="just">
              <a:buFont typeface="+mj-lt"/>
              <a:buAutoNum type="arabicPeriod"/>
            </a:pPr>
            <a:r>
              <a:rPr lang="en-US" sz="2600" dirty="0"/>
              <a:t>Freedom from slavery or servitude </a:t>
            </a:r>
          </a:p>
          <a:p>
            <a:pPr marL="457200" indent="-457200" algn="just">
              <a:buFont typeface="+mj-lt"/>
              <a:buAutoNum type="arabicPeriod"/>
            </a:pPr>
            <a:r>
              <a:rPr lang="en-US" sz="2600" dirty="0"/>
              <a:t>Recognition as a person before the law </a:t>
            </a:r>
          </a:p>
          <a:p>
            <a:pPr marL="0" indent="0" algn="just">
              <a:buNone/>
            </a:pPr>
            <a:endParaRPr lang="en-US" sz="2600" dirty="0"/>
          </a:p>
        </p:txBody>
      </p:sp>
      <p:sp>
        <p:nvSpPr>
          <p:cNvPr id="4" name="Content Placeholder 3"/>
          <p:cNvSpPr>
            <a:spLocks noGrp="1"/>
          </p:cNvSpPr>
          <p:nvPr>
            <p:ph sz="half" idx="2"/>
          </p:nvPr>
        </p:nvSpPr>
        <p:spPr>
          <a:xfrm>
            <a:off x="6217919" y="1845734"/>
            <a:ext cx="5763409" cy="4393699"/>
          </a:xfrm>
        </p:spPr>
        <p:txBody>
          <a:bodyPr>
            <a:normAutofit/>
          </a:bodyPr>
          <a:lstStyle/>
          <a:p>
            <a:pPr marL="457200" indent="-457200" algn="just">
              <a:buFont typeface="+mj-lt"/>
              <a:buAutoNum type="arabicPeriod" startAt="7"/>
            </a:pPr>
            <a:r>
              <a:rPr lang="en-US" sz="2400" dirty="0"/>
              <a:t>Freedom of thought, conscience, and religion </a:t>
            </a:r>
          </a:p>
          <a:p>
            <a:pPr marL="457200" indent="-457200" algn="just">
              <a:buFont typeface="+mj-lt"/>
              <a:buAutoNum type="arabicPeriod" startAt="8"/>
            </a:pPr>
            <a:r>
              <a:rPr lang="en-US" sz="2400" dirty="0" smtClean="0"/>
              <a:t> </a:t>
            </a:r>
            <a:r>
              <a:rPr lang="en-US" sz="2400" dirty="0"/>
              <a:t>Freedom from arbitrary arrest and detention </a:t>
            </a:r>
          </a:p>
          <a:p>
            <a:pPr marL="457200" indent="-457200" algn="just">
              <a:buFont typeface="+mj-lt"/>
              <a:buAutoNum type="arabicPeriod" startAt="8"/>
            </a:pPr>
            <a:r>
              <a:rPr lang="en-US" sz="2400" dirty="0"/>
              <a:t>Freedom from arbitrary interference in privacy, home and family </a:t>
            </a:r>
          </a:p>
          <a:p>
            <a:pPr marL="457200" indent="-457200" algn="just">
              <a:buFont typeface="+mj-lt"/>
              <a:buAutoNum type="arabicPeriod" startAt="8"/>
            </a:pPr>
            <a:r>
              <a:rPr lang="en-US" sz="2400" dirty="0"/>
              <a:t>Freedom of </a:t>
            </a:r>
            <a:r>
              <a:rPr lang="en-US" sz="2400" dirty="0" smtClean="0"/>
              <a:t>opinion </a:t>
            </a:r>
            <a:r>
              <a:rPr lang="en-US" sz="2400" dirty="0"/>
              <a:t>and expression </a:t>
            </a:r>
          </a:p>
          <a:p>
            <a:pPr marL="457200" indent="-457200" algn="just">
              <a:buFont typeface="+mj-lt"/>
              <a:buAutoNum type="arabicPeriod" startAt="8"/>
            </a:pPr>
            <a:r>
              <a:rPr lang="en-US" sz="2400" dirty="0"/>
              <a:t>Right to education</a:t>
            </a:r>
          </a:p>
          <a:p>
            <a:pPr marL="457200" indent="-457200" algn="just">
              <a:buFont typeface="+mj-lt"/>
              <a:buAutoNum type="arabicPeriod" startAt="8"/>
            </a:pPr>
            <a:r>
              <a:rPr lang="en-US" sz="2400" dirty="0"/>
              <a:t>Right to participate in the cultural life of a community</a:t>
            </a:r>
          </a:p>
          <a:p>
            <a:pPr marL="457200" indent="-457200" algn="just">
              <a:buFont typeface="+mj-lt"/>
              <a:buAutoNum type="arabicPeriod" startAt="8"/>
            </a:pPr>
            <a:endParaRPr lang="en-US" sz="2400" dirty="0"/>
          </a:p>
        </p:txBody>
      </p:sp>
    </p:spTree>
    <p:extLst>
      <p:ext uri="{BB962C8B-B14F-4D97-AF65-F5344CB8AC3E}">
        <p14:creationId xmlns:p14="http://schemas.microsoft.com/office/powerpoint/2010/main" val="40651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94129"/>
            <a:ext cx="10058400" cy="484095"/>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13447" y="578224"/>
            <a:ext cx="12192000" cy="6279777"/>
          </a:xfrm>
        </p:spPr>
        <p:txBody>
          <a:bodyPr>
            <a:noAutofit/>
          </a:bodyPr>
          <a:lstStyle/>
          <a:p>
            <a:pPr algn="just">
              <a:buFont typeface="Wingdings" panose="05000000000000000000" pitchFamily="2" charset="2"/>
              <a:buChar char="§"/>
            </a:pPr>
            <a:r>
              <a:rPr lang="en-US" sz="1900" dirty="0" smtClean="0"/>
              <a:t>The </a:t>
            </a:r>
            <a:r>
              <a:rPr lang="en-US" sz="1900" dirty="0"/>
              <a:t>modern </a:t>
            </a:r>
            <a:r>
              <a:rPr lang="en-US" sz="1900" dirty="0" smtClean="0"/>
              <a:t> international refugee law, like </a:t>
            </a:r>
            <a:r>
              <a:rPr lang="en-US" sz="1900" dirty="0"/>
              <a:t>international human rights </a:t>
            </a:r>
            <a:r>
              <a:rPr lang="en-US" sz="1900" dirty="0" smtClean="0"/>
              <a:t>law, has </a:t>
            </a:r>
            <a:r>
              <a:rPr lang="en-US" sz="1900" dirty="0"/>
              <a:t>its origins in the aftermath </a:t>
            </a:r>
            <a:r>
              <a:rPr lang="en-US" sz="1900" dirty="0" smtClean="0"/>
              <a:t>of WW </a:t>
            </a:r>
            <a:r>
              <a:rPr lang="en-US" sz="1900" dirty="0"/>
              <a:t>II as well as the refugee crises of the interwar </a:t>
            </a:r>
            <a:r>
              <a:rPr lang="en-US" sz="1900" dirty="0" smtClean="0"/>
              <a:t>years in Europe </a:t>
            </a:r>
            <a:r>
              <a:rPr lang="en-US" sz="1900" dirty="0"/>
              <a:t>that preceded it</a:t>
            </a:r>
            <a:r>
              <a:rPr lang="en-US" sz="1900" dirty="0" smtClean="0"/>
              <a:t>.</a:t>
            </a:r>
          </a:p>
          <a:p>
            <a:pPr algn="just">
              <a:buFont typeface="Wingdings" panose="05000000000000000000" pitchFamily="2" charset="2"/>
              <a:buChar char="§"/>
            </a:pPr>
            <a:r>
              <a:rPr lang="en-US" sz="1900" dirty="0" smtClean="0"/>
              <a:t>Article </a:t>
            </a:r>
            <a:r>
              <a:rPr lang="en-US" sz="1900" dirty="0"/>
              <a:t>14(1) of the </a:t>
            </a:r>
            <a:r>
              <a:rPr lang="en-US" sz="1900" dirty="0" smtClean="0"/>
              <a:t>UDHR, 1948 </a:t>
            </a:r>
            <a:r>
              <a:rPr lang="en-US" sz="1900" dirty="0"/>
              <a:t>guarantees the right to seek and enjoy asylum in other countries. </a:t>
            </a:r>
            <a:endParaRPr lang="en-US" sz="1900" dirty="0" smtClean="0"/>
          </a:p>
          <a:p>
            <a:pPr algn="just">
              <a:buFont typeface="Wingdings" panose="05000000000000000000" pitchFamily="2" charset="2"/>
              <a:buChar char="§"/>
            </a:pPr>
            <a:r>
              <a:rPr lang="en-US" sz="1900" dirty="0" smtClean="0"/>
              <a:t>Subsequent </a:t>
            </a:r>
            <a:r>
              <a:rPr lang="en-US" sz="1900" dirty="0"/>
              <a:t>regional human rights instruments have elaborated on this right, guaranteeing the “right to seek and be granted asylum in a foreign territory, in accordance with the legislation of the state and international conventions.” </a:t>
            </a:r>
            <a:r>
              <a:rPr lang="en-US" sz="1900" dirty="0">
                <a:hlinkClick r:id="rId2"/>
              </a:rPr>
              <a:t>American Convention on Human Rights</a:t>
            </a:r>
            <a:r>
              <a:rPr lang="en-US" sz="1900" dirty="0"/>
              <a:t>, art. 22(7); </a:t>
            </a:r>
            <a:r>
              <a:rPr lang="en-US" sz="1900" dirty="0">
                <a:hlinkClick r:id="rId3"/>
              </a:rPr>
              <a:t>African [Banjul] Charter on Human and Peoples’ Rights</a:t>
            </a:r>
            <a:r>
              <a:rPr lang="en-US" sz="1900" dirty="0"/>
              <a:t>, art. 12(3</a:t>
            </a:r>
            <a:r>
              <a:rPr lang="en-US" sz="1900" dirty="0" smtClean="0"/>
              <a:t>).</a:t>
            </a:r>
          </a:p>
          <a:p>
            <a:pPr algn="just">
              <a:buFont typeface="Wingdings" panose="05000000000000000000" pitchFamily="2" charset="2"/>
              <a:buChar char="§"/>
            </a:pPr>
            <a:r>
              <a:rPr lang="en-US" sz="1900" dirty="0"/>
              <a:t>The  </a:t>
            </a:r>
            <a:r>
              <a:rPr lang="en-US" sz="1900" dirty="0" smtClean="0"/>
              <a:t>main </a:t>
            </a:r>
            <a:r>
              <a:rPr lang="en-US" sz="1900" dirty="0"/>
              <a:t>international convention on refugee law is the </a:t>
            </a:r>
            <a:r>
              <a:rPr lang="en-US" sz="1900" dirty="0">
                <a:hlinkClick r:id="rId4"/>
              </a:rPr>
              <a:t>1951 Convention relating to the Status of Refugees</a:t>
            </a:r>
            <a:r>
              <a:rPr lang="en-US" sz="1900" dirty="0"/>
              <a:t> </a:t>
            </a:r>
            <a:r>
              <a:rPr lang="en-US" sz="1900" dirty="0" smtClean="0"/>
              <a:t> </a:t>
            </a:r>
            <a:r>
              <a:rPr lang="en-US" sz="1900" dirty="0"/>
              <a:t>and its </a:t>
            </a:r>
            <a:r>
              <a:rPr lang="en-US" sz="1900" dirty="0">
                <a:hlinkClick r:id="rId4"/>
              </a:rPr>
              <a:t>1967 Optional Protocol relating to the Status of Refugees</a:t>
            </a:r>
            <a:r>
              <a:rPr lang="en-US" sz="1900" dirty="0"/>
              <a:t> </a:t>
            </a:r>
            <a:r>
              <a:rPr lang="en-US" sz="1900" dirty="0" smtClean="0"/>
              <a:t>.</a:t>
            </a:r>
          </a:p>
          <a:p>
            <a:pPr algn="just">
              <a:buFont typeface="Wingdings" panose="05000000000000000000" pitchFamily="2" charset="2"/>
              <a:buChar char="§"/>
            </a:pPr>
            <a:r>
              <a:rPr lang="en-US" sz="1900" dirty="0" smtClean="0"/>
              <a:t>The </a:t>
            </a:r>
            <a:r>
              <a:rPr lang="en-US" sz="1900" dirty="0"/>
              <a:t>1951 </a:t>
            </a:r>
            <a:r>
              <a:rPr lang="en-US" sz="1900" dirty="0" smtClean="0"/>
              <a:t>Convention: defines the term “refugee”, the </a:t>
            </a:r>
            <a:r>
              <a:rPr lang="en-US" sz="1900" dirty="0"/>
              <a:t>principle of non-refoulement and the rights afforded to </a:t>
            </a:r>
            <a:r>
              <a:rPr lang="en-US" sz="1900" dirty="0" smtClean="0"/>
              <a:t>refugees. The </a:t>
            </a:r>
            <a:r>
              <a:rPr lang="en-US" sz="1900" dirty="0"/>
              <a:t>definition remains the dominant </a:t>
            </a:r>
            <a:r>
              <a:rPr lang="en-US" sz="1900" dirty="0" smtClean="0"/>
              <a:t>definition with variations in </a:t>
            </a:r>
            <a:r>
              <a:rPr lang="en-US" sz="1900" dirty="0"/>
              <a:t>regional human rights </a:t>
            </a:r>
            <a:r>
              <a:rPr lang="en-US" sz="1900" dirty="0" smtClean="0"/>
              <a:t>treaties </a:t>
            </a:r>
            <a:r>
              <a:rPr lang="en-US" sz="1900" dirty="0"/>
              <a:t>in response </a:t>
            </a:r>
            <a:r>
              <a:rPr lang="en-US" sz="1900" dirty="0" smtClean="0"/>
              <a:t>to situations </a:t>
            </a:r>
            <a:r>
              <a:rPr lang="en-US" sz="1900" dirty="0"/>
              <a:t>not covered by the 1951 Convention.</a:t>
            </a:r>
          </a:p>
          <a:p>
            <a:pPr algn="just">
              <a:buFont typeface="Wingdings" panose="05000000000000000000" pitchFamily="2" charset="2"/>
              <a:buChar char="§"/>
            </a:pPr>
            <a:r>
              <a:rPr lang="en-US" sz="1900" b="1" i="1" dirty="0"/>
              <a:t>The 1951 Convention does not </a:t>
            </a:r>
            <a:r>
              <a:rPr lang="en-US" sz="1900" b="1" i="1" dirty="0" smtClean="0"/>
              <a:t>define procedures for determining who is a refugee- leaving the development of procedures </a:t>
            </a:r>
            <a:r>
              <a:rPr lang="en-US" sz="1900" b="1" i="1" dirty="0"/>
              <a:t>and refugee status </a:t>
            </a:r>
            <a:r>
              <a:rPr lang="en-US" sz="1900" b="1" i="1" dirty="0" smtClean="0"/>
              <a:t>determinations </a:t>
            </a:r>
            <a:r>
              <a:rPr lang="en-US" sz="1900" b="1" i="1" dirty="0"/>
              <a:t>to each State </a:t>
            </a:r>
            <a:r>
              <a:rPr lang="en-US" sz="1900" b="1" i="1" dirty="0" smtClean="0"/>
              <a:t>party. </a:t>
            </a:r>
            <a:r>
              <a:rPr lang="en-US" sz="1900" dirty="0" smtClean="0"/>
              <a:t>Governments have therefore developed </a:t>
            </a:r>
            <a:r>
              <a:rPr lang="en-US" sz="1900" dirty="0"/>
              <a:t>asylum laws based on their different resources, national security concerns, and histories with forced migration movements</a:t>
            </a:r>
            <a:r>
              <a:rPr lang="en-US" sz="1900" dirty="0" smtClean="0"/>
              <a:t>.</a:t>
            </a:r>
          </a:p>
          <a:p>
            <a:pPr algn="just">
              <a:buFont typeface="Wingdings" panose="05000000000000000000" pitchFamily="2" charset="2"/>
              <a:buChar char="§"/>
            </a:pPr>
            <a:r>
              <a:rPr lang="en-US" sz="1900" dirty="0" smtClean="0"/>
              <a:t>Despite </a:t>
            </a:r>
            <a:r>
              <a:rPr lang="en-US" sz="1900" dirty="0"/>
              <a:t>differences at the national and regional levels, </a:t>
            </a:r>
            <a:r>
              <a:rPr lang="en-US" sz="1900" b="1" i="1" dirty="0"/>
              <a:t>the overarching goal of the modern </a:t>
            </a:r>
            <a:r>
              <a:rPr lang="en-US" sz="1900" b="1" i="1" dirty="0" smtClean="0"/>
              <a:t>refugee law is </a:t>
            </a:r>
            <a:r>
              <a:rPr lang="en-US" sz="1900" b="1" i="1" dirty="0"/>
              <a:t>to </a:t>
            </a:r>
            <a:r>
              <a:rPr lang="en-US" sz="1900" b="1" i="1" dirty="0" smtClean="0"/>
              <a:t>protect </a:t>
            </a:r>
            <a:r>
              <a:rPr lang="en-US" sz="1900" b="1" i="1" dirty="0"/>
              <a:t>individuals forced to flee their homes because their countries are unwilling or unable to protect them</a:t>
            </a:r>
            <a:r>
              <a:rPr lang="en-US" sz="1900" dirty="0"/>
              <a:t>.</a:t>
            </a:r>
          </a:p>
          <a:p>
            <a:pPr algn="just"/>
            <a:endParaRPr lang="en-US" sz="1900" dirty="0"/>
          </a:p>
        </p:txBody>
      </p:sp>
    </p:spTree>
    <p:extLst>
      <p:ext uri="{BB962C8B-B14F-4D97-AF65-F5344CB8AC3E}">
        <p14:creationId xmlns:p14="http://schemas.microsoft.com/office/powerpoint/2010/main" val="3808753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rights of refugees</a:t>
            </a:r>
          </a:p>
        </p:txBody>
      </p:sp>
      <p:sp>
        <p:nvSpPr>
          <p:cNvPr id="3" name="Content Placeholder 2"/>
          <p:cNvSpPr>
            <a:spLocks noGrp="1"/>
          </p:cNvSpPr>
          <p:nvPr>
            <p:ph idx="1"/>
          </p:nvPr>
        </p:nvSpPr>
        <p:spPr>
          <a:xfrm>
            <a:off x="1097280" y="1845733"/>
            <a:ext cx="10058400" cy="4393701"/>
          </a:xfrm>
        </p:spPr>
        <p:txBody>
          <a:bodyPr>
            <a:normAutofit/>
          </a:bodyPr>
          <a:lstStyle/>
          <a:p>
            <a:pPr marL="457200" indent="-457200" algn="just">
              <a:buFont typeface="+mj-lt"/>
              <a:buAutoNum type="arabicPeriod" startAt="13"/>
            </a:pPr>
            <a:r>
              <a:rPr lang="en-US" sz="2800" dirty="0" smtClean="0"/>
              <a:t>Safe asylum: security of life and the person.</a:t>
            </a:r>
          </a:p>
          <a:p>
            <a:pPr marL="457200" indent="-457200" algn="just">
              <a:buFont typeface="+mj-lt"/>
              <a:buAutoNum type="arabicPeriod" startAt="13"/>
            </a:pPr>
            <a:r>
              <a:rPr lang="en-US" sz="2800" dirty="0" smtClean="0"/>
              <a:t>Same rights like any legal resident i.e. basic civil rights and economic, social and economic rights.</a:t>
            </a:r>
          </a:p>
          <a:p>
            <a:pPr algn="just">
              <a:buFont typeface="Wingdings" panose="05000000000000000000" pitchFamily="2" charset="2"/>
              <a:buChar char="§"/>
            </a:pPr>
            <a:r>
              <a:rPr lang="en-US" sz="2800" dirty="0" smtClean="0"/>
              <a:t>International community can assist in fulfilling economic and social rights where host country is incapable.</a:t>
            </a:r>
          </a:p>
          <a:p>
            <a:pPr algn="just">
              <a:buFont typeface="Wingdings" panose="05000000000000000000" pitchFamily="2" charset="2"/>
              <a:buChar char="§"/>
            </a:pPr>
            <a:r>
              <a:rPr lang="en-US" sz="2800" dirty="0" smtClean="0"/>
              <a:t>The </a:t>
            </a:r>
            <a:r>
              <a:rPr lang="en-US" sz="2800" dirty="0"/>
              <a:t>assistance may be in the form of financial grants; food</a:t>
            </a:r>
            <a:r>
              <a:rPr lang="en-US" sz="2800" dirty="0" smtClean="0"/>
              <a:t>; equipment</a:t>
            </a:r>
            <a:r>
              <a:rPr lang="en-US" sz="2800" dirty="0"/>
              <a:t>, such as kitchenware, tools, sanitation and shelter; or in </a:t>
            </a:r>
            <a:r>
              <a:rPr lang="en-US" sz="2800" dirty="0" smtClean="0"/>
              <a:t>programs to </a:t>
            </a:r>
            <a:r>
              <a:rPr lang="en-US" sz="2800" dirty="0"/>
              <a:t>establish schools or clinics for </a:t>
            </a:r>
            <a:r>
              <a:rPr lang="en-US" sz="2800" dirty="0" smtClean="0"/>
              <a:t>refugees </a:t>
            </a:r>
            <a:r>
              <a:rPr lang="en-US" sz="2800" dirty="0"/>
              <a:t>living in a camp or </a:t>
            </a:r>
            <a:r>
              <a:rPr lang="en-US" sz="2800" dirty="0" smtClean="0"/>
              <a:t>other communal </a:t>
            </a:r>
            <a:r>
              <a:rPr lang="en-US" sz="2800" dirty="0"/>
              <a:t>groupings.</a:t>
            </a:r>
            <a:endParaRPr lang="en-US" sz="2800" dirty="0" smtClean="0"/>
          </a:p>
          <a:p>
            <a:pPr algn="just"/>
            <a:endParaRPr lang="en-US" sz="2800" dirty="0" smtClean="0"/>
          </a:p>
          <a:p>
            <a:pPr algn="just"/>
            <a:endParaRPr lang="en-US" sz="2800" dirty="0"/>
          </a:p>
        </p:txBody>
      </p:sp>
    </p:spTree>
    <p:extLst>
      <p:ext uri="{BB962C8B-B14F-4D97-AF65-F5344CB8AC3E}">
        <p14:creationId xmlns:p14="http://schemas.microsoft.com/office/powerpoint/2010/main" val="353865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61365"/>
            <a:ext cx="10058400" cy="591669"/>
          </a:xfrm>
        </p:spPr>
        <p:txBody>
          <a:bodyPr>
            <a:normAutofit fontScale="90000"/>
          </a:bodyPr>
          <a:lstStyle/>
          <a:p>
            <a:r>
              <a:rPr lang="en-US" dirty="0" smtClean="0"/>
              <a:t>Legal Protection regime</a:t>
            </a:r>
            <a:endParaRPr lang="en-US" dirty="0"/>
          </a:p>
        </p:txBody>
      </p:sp>
      <p:sp>
        <p:nvSpPr>
          <p:cNvPr id="3" name="Content Placeholder 2"/>
          <p:cNvSpPr>
            <a:spLocks noGrp="1"/>
          </p:cNvSpPr>
          <p:nvPr>
            <p:ph idx="1"/>
          </p:nvPr>
        </p:nvSpPr>
        <p:spPr>
          <a:xfrm>
            <a:off x="0" y="914399"/>
            <a:ext cx="12191999" cy="5943601"/>
          </a:xfrm>
        </p:spPr>
        <p:txBody>
          <a:bodyPr>
            <a:noAutofit/>
          </a:bodyPr>
          <a:lstStyle/>
          <a:p>
            <a:pPr marL="0" indent="0" algn="just">
              <a:buNone/>
            </a:pPr>
            <a:r>
              <a:rPr lang="en-US" sz="2200" dirty="0"/>
              <a:t>International and regional instruments relating to refugees include:</a:t>
            </a:r>
          </a:p>
          <a:p>
            <a:pPr marL="342900" indent="-342900" algn="just">
              <a:buFont typeface="+mj-lt"/>
              <a:buAutoNum type="arabicPeriod"/>
            </a:pPr>
            <a:r>
              <a:rPr lang="en-US" sz="2200" dirty="0">
                <a:solidFill>
                  <a:srgbClr val="FF0000"/>
                </a:solidFill>
                <a:hlinkClick r:id="rId2"/>
              </a:rPr>
              <a:t>Universal Declaration of Human Rights</a:t>
            </a:r>
            <a:r>
              <a:rPr lang="en-US" sz="2200" dirty="0">
                <a:solidFill>
                  <a:srgbClr val="FF0000"/>
                </a:solidFill>
              </a:rPr>
              <a:t> (art. 14)</a:t>
            </a:r>
          </a:p>
          <a:p>
            <a:pPr marL="342900" indent="-342900" algn="just">
              <a:buFont typeface="+mj-lt"/>
              <a:buAutoNum type="arabicPeriod"/>
            </a:pPr>
            <a:r>
              <a:rPr lang="en-US" sz="2200" dirty="0" smtClean="0">
                <a:solidFill>
                  <a:srgbClr val="FF0000"/>
                </a:solidFill>
                <a:hlinkClick r:id="rId3"/>
              </a:rPr>
              <a:t>1951 Geneva </a:t>
            </a:r>
            <a:r>
              <a:rPr lang="en-US" sz="2200" dirty="0">
                <a:solidFill>
                  <a:srgbClr val="FF0000"/>
                </a:solidFill>
                <a:hlinkClick r:id="rId3"/>
              </a:rPr>
              <a:t>Convention relating to the Status of Refugees</a:t>
            </a:r>
            <a:endParaRPr lang="en-US" sz="2200" dirty="0">
              <a:solidFill>
                <a:srgbClr val="FF0000"/>
              </a:solidFill>
            </a:endParaRPr>
          </a:p>
          <a:p>
            <a:pPr marL="342900" indent="-342900" algn="just">
              <a:buFont typeface="+mj-lt"/>
              <a:buAutoNum type="arabicPeriod"/>
            </a:pPr>
            <a:r>
              <a:rPr lang="en-US" sz="2200" dirty="0">
                <a:solidFill>
                  <a:srgbClr val="FF0000"/>
                </a:solidFill>
                <a:hlinkClick r:id="rId4"/>
              </a:rPr>
              <a:t>1967 Optional Protocol relating to the Status of </a:t>
            </a:r>
            <a:r>
              <a:rPr lang="en-US" sz="2200" dirty="0" smtClean="0">
                <a:solidFill>
                  <a:srgbClr val="FF0000"/>
                </a:solidFill>
                <a:hlinkClick r:id="rId4"/>
              </a:rPr>
              <a:t>Refugees</a:t>
            </a:r>
            <a:endParaRPr lang="en-US" sz="2200" dirty="0" smtClean="0">
              <a:solidFill>
                <a:srgbClr val="FF0000"/>
              </a:solidFill>
            </a:endParaRPr>
          </a:p>
          <a:p>
            <a:pPr marL="342900" indent="-342900">
              <a:buFont typeface="+mj-lt"/>
              <a:buAutoNum type="arabicPeriod"/>
            </a:pPr>
            <a:r>
              <a:rPr lang="en-US" sz="2200" dirty="0">
                <a:solidFill>
                  <a:srgbClr val="FF0000"/>
                </a:solidFill>
                <a:hlinkClick r:id="rId5"/>
              </a:rPr>
              <a:t>Convention Against Torture and Other Cruel, Inhuman or Degrading Treatment or Punishment</a:t>
            </a:r>
            <a:r>
              <a:rPr lang="en-US" sz="2200" dirty="0">
                <a:solidFill>
                  <a:srgbClr val="FF0000"/>
                </a:solidFill>
              </a:rPr>
              <a:t> (art. 3)</a:t>
            </a:r>
          </a:p>
          <a:p>
            <a:pPr marL="342900" indent="-342900">
              <a:buFont typeface="+mj-lt"/>
              <a:buAutoNum type="arabicPeriod"/>
            </a:pPr>
            <a:r>
              <a:rPr lang="en-US" sz="2200" dirty="0">
                <a:solidFill>
                  <a:srgbClr val="FF0000"/>
                </a:solidFill>
                <a:hlinkClick r:id="rId6"/>
              </a:rPr>
              <a:t>Convention on the Rights of the Child</a:t>
            </a:r>
            <a:r>
              <a:rPr lang="en-US" sz="2200" dirty="0">
                <a:solidFill>
                  <a:srgbClr val="FF0000"/>
                </a:solidFill>
              </a:rPr>
              <a:t> (art. 22)</a:t>
            </a:r>
            <a:r>
              <a:rPr lang="en-US" sz="2200" b="1" dirty="0">
                <a:solidFill>
                  <a:srgbClr val="FF0000"/>
                </a:solidFill>
              </a:rPr>
              <a:t> </a:t>
            </a:r>
            <a:endParaRPr lang="en-US" sz="2200" dirty="0">
              <a:solidFill>
                <a:srgbClr val="FF0000"/>
              </a:solidFill>
            </a:endParaRPr>
          </a:p>
          <a:p>
            <a:pPr marL="342900" indent="-342900" algn="just">
              <a:buFont typeface="+mj-lt"/>
              <a:buAutoNum type="arabicPeriod"/>
            </a:pPr>
            <a:r>
              <a:rPr lang="en-US" sz="2200" dirty="0" smtClean="0">
                <a:solidFill>
                  <a:srgbClr val="FF0000"/>
                </a:solidFill>
                <a:hlinkClick r:id="rId7"/>
              </a:rPr>
              <a:t>African </a:t>
            </a:r>
            <a:r>
              <a:rPr lang="en-US" sz="2200" dirty="0">
                <a:solidFill>
                  <a:srgbClr val="FF0000"/>
                </a:solidFill>
                <a:hlinkClick r:id="rId7"/>
              </a:rPr>
              <a:t>[Banjul] Charter on Human and Peoples’ Rights</a:t>
            </a:r>
            <a:r>
              <a:rPr lang="en-US" sz="2200" dirty="0">
                <a:solidFill>
                  <a:srgbClr val="FF0000"/>
                </a:solidFill>
              </a:rPr>
              <a:t> (art. 12)</a:t>
            </a:r>
          </a:p>
          <a:p>
            <a:pPr marL="342900" indent="-342900" algn="just">
              <a:buFont typeface="+mj-lt"/>
              <a:buAutoNum type="arabicPeriod"/>
            </a:pPr>
            <a:r>
              <a:rPr lang="en-US" sz="2200" dirty="0">
                <a:solidFill>
                  <a:srgbClr val="FF0000"/>
                </a:solidFill>
                <a:hlinkClick r:id="rId8"/>
              </a:rPr>
              <a:t>OAU Convention Governing the Specific Aspects of the Refugee Problem in </a:t>
            </a:r>
            <a:r>
              <a:rPr lang="en-US" sz="2200" dirty="0" smtClean="0">
                <a:solidFill>
                  <a:srgbClr val="FF0000"/>
                </a:solidFill>
                <a:hlinkClick r:id="rId8"/>
              </a:rPr>
              <a:t>Africa</a:t>
            </a:r>
            <a:endParaRPr lang="en-US" sz="2200" dirty="0" smtClean="0">
              <a:solidFill>
                <a:srgbClr val="FF0000"/>
              </a:solidFill>
            </a:endParaRPr>
          </a:p>
          <a:p>
            <a:pPr marL="342900" indent="-342900" algn="just">
              <a:buFont typeface="+mj-lt"/>
              <a:buAutoNum type="arabicPeriod"/>
            </a:pPr>
            <a:r>
              <a:rPr lang="en-US" sz="2200" dirty="0">
                <a:solidFill>
                  <a:srgbClr val="FF0000"/>
                </a:solidFill>
                <a:hlinkClick r:id="rId9"/>
              </a:rPr>
              <a:t>African Union Convention for the Protection and Assistance of Internally Displaced Persons in Africa</a:t>
            </a:r>
            <a:endParaRPr lang="en-US" sz="2200" dirty="0">
              <a:solidFill>
                <a:srgbClr val="FF0000"/>
              </a:solidFill>
            </a:endParaRPr>
          </a:p>
          <a:p>
            <a:pPr marL="342900" indent="-342900" algn="just">
              <a:buFont typeface="+mj-lt"/>
              <a:buAutoNum type="arabicPeriod"/>
            </a:pPr>
            <a:r>
              <a:rPr lang="en-US" sz="2200" dirty="0" smtClean="0">
                <a:solidFill>
                  <a:srgbClr val="FF0000"/>
                </a:solidFill>
                <a:hlinkClick r:id="rId10"/>
              </a:rPr>
              <a:t>Arab </a:t>
            </a:r>
            <a:r>
              <a:rPr lang="en-US" sz="2200" dirty="0">
                <a:solidFill>
                  <a:srgbClr val="FF0000"/>
                </a:solidFill>
                <a:hlinkClick r:id="rId10"/>
              </a:rPr>
              <a:t>Charter on Human Rights</a:t>
            </a:r>
            <a:r>
              <a:rPr lang="en-US" sz="2200" dirty="0">
                <a:solidFill>
                  <a:srgbClr val="FF0000"/>
                </a:solidFill>
              </a:rPr>
              <a:t> (art. 28)</a:t>
            </a:r>
          </a:p>
          <a:p>
            <a:pPr marL="342900" indent="-342900" algn="just">
              <a:buFont typeface="+mj-lt"/>
              <a:buAutoNum type="arabicPeriod"/>
            </a:pPr>
            <a:r>
              <a:rPr lang="en-US" sz="2200" dirty="0">
                <a:solidFill>
                  <a:srgbClr val="FF0000"/>
                </a:solidFill>
                <a:hlinkClick r:id="rId11"/>
              </a:rPr>
              <a:t>Cairo Declaration on Human Rights in Islam</a:t>
            </a:r>
            <a:r>
              <a:rPr lang="en-US" sz="2200" dirty="0">
                <a:solidFill>
                  <a:srgbClr val="FF0000"/>
                </a:solidFill>
              </a:rPr>
              <a:t> (art. 12)</a:t>
            </a:r>
          </a:p>
          <a:p>
            <a:pPr algn="just"/>
            <a:endParaRPr lang="en-US" sz="2200" dirty="0">
              <a:solidFill>
                <a:srgbClr val="0070C0"/>
              </a:solidFill>
            </a:endParaRPr>
          </a:p>
          <a:p>
            <a:pPr algn="just"/>
            <a:endParaRPr lang="en-US" sz="2200" dirty="0">
              <a:solidFill>
                <a:srgbClr val="0070C0"/>
              </a:solidFill>
            </a:endParaRPr>
          </a:p>
        </p:txBody>
      </p:sp>
    </p:spTree>
    <p:extLst>
      <p:ext uri="{BB962C8B-B14F-4D97-AF65-F5344CB8AC3E}">
        <p14:creationId xmlns:p14="http://schemas.microsoft.com/office/powerpoint/2010/main" val="2977895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7918"/>
            <a:ext cx="11134165" cy="941294"/>
          </a:xfrm>
        </p:spPr>
        <p:txBody>
          <a:bodyPr>
            <a:noAutofit/>
          </a:bodyPr>
          <a:lstStyle/>
          <a:p>
            <a:pPr algn="just"/>
            <a:r>
              <a:rPr lang="en-US" sz="3600" dirty="0" smtClean="0"/>
              <a:t/>
            </a:r>
            <a:br>
              <a:rPr lang="en-US" sz="3600" dirty="0" smtClean="0"/>
            </a:br>
            <a:r>
              <a:rPr lang="en-US" sz="3600" dirty="0" smtClean="0"/>
              <a:t>Who is a Refugee? </a:t>
            </a:r>
            <a:endParaRPr lang="en-US" sz="3600" dirty="0"/>
          </a:p>
        </p:txBody>
      </p:sp>
      <p:sp>
        <p:nvSpPr>
          <p:cNvPr id="3" name="Content Placeholder 2"/>
          <p:cNvSpPr>
            <a:spLocks noGrp="1"/>
          </p:cNvSpPr>
          <p:nvPr>
            <p:ph idx="1"/>
          </p:nvPr>
        </p:nvSpPr>
        <p:spPr>
          <a:xfrm>
            <a:off x="0" y="1452282"/>
            <a:ext cx="12192000" cy="4921624"/>
          </a:xfrm>
        </p:spPr>
        <p:txBody>
          <a:bodyPr>
            <a:normAutofit fontScale="92500" lnSpcReduction="10000"/>
          </a:bodyPr>
          <a:lstStyle/>
          <a:p>
            <a:pPr marL="0" indent="0">
              <a:buNone/>
            </a:pPr>
            <a:r>
              <a:rPr lang="en-US" sz="2400" b="1" dirty="0"/>
              <a:t>The UN Convention Relating to the Status of </a:t>
            </a:r>
            <a:r>
              <a:rPr lang="en-US" sz="2400" b="1" dirty="0" smtClean="0"/>
              <a:t>Refugees,1951</a:t>
            </a:r>
          </a:p>
          <a:p>
            <a:pPr>
              <a:buFont typeface="Wingdings" panose="05000000000000000000" pitchFamily="2" charset="2"/>
              <a:buChar char="§"/>
            </a:pPr>
            <a:r>
              <a:rPr lang="en-US" sz="2400" dirty="0" smtClean="0"/>
              <a:t>Is the premier international law on refugee protection and is grounded on Art,14 UDHR: </a:t>
            </a:r>
            <a:r>
              <a:rPr lang="en-US" sz="2400" i="1" dirty="0">
                <a:solidFill>
                  <a:srgbClr val="FF00FF"/>
                </a:solidFill>
              </a:rPr>
              <a:t>“Everyone has the right to seek and to </a:t>
            </a:r>
            <a:r>
              <a:rPr lang="en-US" sz="2400" i="1" dirty="0" smtClean="0">
                <a:solidFill>
                  <a:srgbClr val="FF00FF"/>
                </a:solidFill>
              </a:rPr>
              <a:t>enjoy in </a:t>
            </a:r>
            <a:r>
              <a:rPr lang="en-US" sz="2400" i="1" dirty="0">
                <a:solidFill>
                  <a:srgbClr val="FF00FF"/>
                </a:solidFill>
              </a:rPr>
              <a:t>other countries asylum from persecution.”</a:t>
            </a:r>
          </a:p>
          <a:p>
            <a:pPr>
              <a:buFont typeface="Wingdings" panose="05000000000000000000" pitchFamily="2" charset="2"/>
              <a:buChar char="§"/>
            </a:pPr>
            <a:r>
              <a:rPr lang="en-US" sz="2400" dirty="0" smtClean="0"/>
              <a:t>Article (A) (1) of the Convention </a:t>
            </a:r>
            <a:r>
              <a:rPr lang="en-US" sz="2400" dirty="0"/>
              <a:t>defines the term “refugee</a:t>
            </a:r>
            <a:r>
              <a:rPr lang="en-US" sz="2400" dirty="0" smtClean="0"/>
              <a:t>” :</a:t>
            </a:r>
            <a:r>
              <a:rPr lang="en-US" sz="2400" b="1" dirty="0" smtClean="0"/>
              <a:t> </a:t>
            </a:r>
            <a:r>
              <a:rPr lang="en-US" sz="2400" dirty="0" smtClean="0"/>
              <a:t> a refugee </a:t>
            </a:r>
            <a:r>
              <a:rPr lang="en-US" sz="2400" dirty="0"/>
              <a:t>is someone </a:t>
            </a:r>
            <a:r>
              <a:rPr lang="en-US" sz="2400" dirty="0" smtClean="0"/>
              <a:t>who h</a:t>
            </a:r>
            <a:r>
              <a:rPr lang="en-US" sz="2400" i="1" dirty="0" smtClean="0"/>
              <a:t>as </a:t>
            </a:r>
            <a:r>
              <a:rPr lang="en-US" sz="2400" i="1" dirty="0"/>
              <a:t>a well-founded fear of persecution because of </a:t>
            </a:r>
            <a:r>
              <a:rPr lang="en-US" sz="2400" i="1" dirty="0" smtClean="0"/>
              <a:t>his/her:</a:t>
            </a:r>
          </a:p>
          <a:p>
            <a:pPr>
              <a:buFont typeface="Wingdings" panose="05000000000000000000" pitchFamily="2" charset="2"/>
              <a:buChar char="Ø"/>
            </a:pPr>
            <a:r>
              <a:rPr lang="en-US" sz="2400" i="1" dirty="0" smtClean="0"/>
              <a:t> </a:t>
            </a:r>
            <a:r>
              <a:rPr lang="en-US" sz="2400" i="1" dirty="0"/>
              <a:t>Race,</a:t>
            </a:r>
          </a:p>
          <a:p>
            <a:pPr>
              <a:buFont typeface="Wingdings" panose="05000000000000000000" pitchFamily="2" charset="2"/>
              <a:buChar char="Ø"/>
            </a:pPr>
            <a:r>
              <a:rPr lang="en-US" sz="2400" i="1" dirty="0" smtClean="0"/>
              <a:t> </a:t>
            </a:r>
            <a:r>
              <a:rPr lang="en-US" sz="2400" i="1" dirty="0"/>
              <a:t>Religion,</a:t>
            </a:r>
          </a:p>
          <a:p>
            <a:pPr>
              <a:buFont typeface="Wingdings" panose="05000000000000000000" pitchFamily="2" charset="2"/>
              <a:buChar char="Ø"/>
            </a:pPr>
            <a:r>
              <a:rPr lang="en-US" sz="2400" i="1" dirty="0" smtClean="0"/>
              <a:t> </a:t>
            </a:r>
            <a:r>
              <a:rPr lang="en-US" sz="2400" i="1" dirty="0"/>
              <a:t>Nationality,</a:t>
            </a:r>
          </a:p>
          <a:p>
            <a:pPr>
              <a:buFont typeface="Wingdings" panose="05000000000000000000" pitchFamily="2" charset="2"/>
              <a:buChar char="Ø"/>
            </a:pPr>
            <a:r>
              <a:rPr lang="en-US" sz="2400" i="1" dirty="0" smtClean="0"/>
              <a:t> </a:t>
            </a:r>
            <a:r>
              <a:rPr lang="en-US" sz="2400" i="1" dirty="0"/>
              <a:t>Membership in a particular social group, or</a:t>
            </a:r>
          </a:p>
          <a:p>
            <a:pPr>
              <a:buFont typeface="Wingdings" panose="05000000000000000000" pitchFamily="2" charset="2"/>
              <a:buChar char="Ø"/>
            </a:pPr>
            <a:r>
              <a:rPr lang="en-US" sz="2400" i="1" dirty="0" smtClean="0"/>
              <a:t> </a:t>
            </a:r>
            <a:r>
              <a:rPr lang="en-US" sz="2400" i="1" dirty="0"/>
              <a:t>Political opinion;</a:t>
            </a:r>
          </a:p>
          <a:p>
            <a:pPr>
              <a:buFont typeface="Wingdings" panose="05000000000000000000" pitchFamily="2" charset="2"/>
              <a:buChar char="Ø"/>
            </a:pPr>
            <a:r>
              <a:rPr lang="en-US" sz="2400" dirty="0" smtClean="0"/>
              <a:t> </a:t>
            </a:r>
            <a:r>
              <a:rPr lang="en-US" sz="2400" i="1" dirty="0"/>
              <a:t>Is outside his/her country of </a:t>
            </a:r>
            <a:r>
              <a:rPr lang="en-US" sz="2400" i="1" dirty="0" smtClean="0"/>
              <a:t>origin and is </a:t>
            </a:r>
            <a:r>
              <a:rPr lang="en-US" sz="2400" i="1" dirty="0"/>
              <a:t>unable or unwilling to avail him/herself of the protection of that country, or </a:t>
            </a:r>
            <a:r>
              <a:rPr lang="en-US" sz="2400" i="1" dirty="0" smtClean="0"/>
              <a:t>to return </a:t>
            </a:r>
            <a:r>
              <a:rPr lang="en-US" sz="2400" i="1" dirty="0"/>
              <a:t>there, for fear of persecution.</a:t>
            </a:r>
            <a:endParaRPr lang="en-US" sz="2400" dirty="0"/>
          </a:p>
        </p:txBody>
      </p:sp>
    </p:spTree>
    <p:extLst>
      <p:ext uri="{BB962C8B-B14F-4D97-AF65-F5344CB8AC3E}">
        <p14:creationId xmlns:p14="http://schemas.microsoft.com/office/powerpoint/2010/main" val="2118739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59" y="228600"/>
            <a:ext cx="11564470" cy="672353"/>
          </a:xfrm>
        </p:spPr>
        <p:txBody>
          <a:bodyPr>
            <a:normAutofit fontScale="90000"/>
          </a:bodyPr>
          <a:lstStyle/>
          <a:p>
            <a:r>
              <a:rPr lang="en-US" dirty="0" smtClean="0"/>
              <a:t>Who is a Refugee?</a:t>
            </a:r>
            <a:endParaRPr lang="en-US" dirty="0"/>
          </a:p>
        </p:txBody>
      </p:sp>
      <p:sp>
        <p:nvSpPr>
          <p:cNvPr id="3" name="Content Placeholder 2"/>
          <p:cNvSpPr>
            <a:spLocks noGrp="1"/>
          </p:cNvSpPr>
          <p:nvPr>
            <p:ph idx="1"/>
          </p:nvPr>
        </p:nvSpPr>
        <p:spPr>
          <a:xfrm>
            <a:off x="147919" y="1062318"/>
            <a:ext cx="11833410" cy="5795682"/>
          </a:xfrm>
        </p:spPr>
        <p:txBody>
          <a:bodyPr>
            <a:noAutofit/>
          </a:bodyPr>
          <a:lstStyle/>
          <a:p>
            <a:pPr marL="0" indent="0" algn="just">
              <a:buNone/>
            </a:pPr>
            <a:r>
              <a:rPr lang="en-US" sz="2400" b="1" dirty="0" smtClean="0"/>
              <a:t>The </a:t>
            </a:r>
            <a:r>
              <a:rPr lang="en-US" sz="2400" b="1" dirty="0"/>
              <a:t>Organization of African Unity [OAU] Convention Governing the Specific Aspects of Refugee Problems in Africa, 1969</a:t>
            </a:r>
            <a:r>
              <a:rPr lang="en-US" sz="2400" b="1" dirty="0" smtClean="0"/>
              <a:t>.</a:t>
            </a:r>
          </a:p>
          <a:p>
            <a:pPr algn="just">
              <a:buFont typeface="Wingdings" panose="05000000000000000000" pitchFamily="2" charset="2"/>
              <a:buChar char="§"/>
            </a:pPr>
            <a:r>
              <a:rPr lang="en-US" sz="2400" dirty="0" smtClean="0"/>
              <a:t>Expanded </a:t>
            </a:r>
            <a:r>
              <a:rPr lang="en-US" sz="2400" dirty="0"/>
              <a:t>the definition </a:t>
            </a:r>
            <a:r>
              <a:rPr lang="en-US" sz="2400" dirty="0" smtClean="0"/>
              <a:t> </a:t>
            </a:r>
            <a:r>
              <a:rPr lang="en-US" sz="2400" dirty="0"/>
              <a:t>in the 1951 Convention </a:t>
            </a:r>
            <a:r>
              <a:rPr lang="en-US" sz="2400" dirty="0" smtClean="0"/>
              <a:t>to include:</a:t>
            </a:r>
          </a:p>
          <a:p>
            <a:pPr algn="just">
              <a:buFont typeface="Wingdings" panose="05000000000000000000" pitchFamily="2" charset="2"/>
              <a:buChar char="Ø"/>
            </a:pPr>
            <a:r>
              <a:rPr lang="en-US" sz="2400" dirty="0" smtClean="0"/>
              <a:t> Any </a:t>
            </a:r>
            <a:r>
              <a:rPr lang="en-US" sz="2400" dirty="0"/>
              <a:t>person compelled to leave his/her country owing to </a:t>
            </a:r>
            <a:r>
              <a:rPr lang="en-US" sz="2400" i="1" u="sng" dirty="0">
                <a:solidFill>
                  <a:srgbClr val="7030A0"/>
                </a:solidFill>
              </a:rPr>
              <a:t>external aggression</a:t>
            </a:r>
            <a:r>
              <a:rPr lang="en-US" sz="2400" i="1" u="sng" dirty="0" smtClean="0">
                <a:solidFill>
                  <a:srgbClr val="7030A0"/>
                </a:solidFill>
              </a:rPr>
              <a:t>, occupation</a:t>
            </a:r>
            <a:r>
              <a:rPr lang="en-US" sz="2400" i="1" u="sng" dirty="0">
                <a:solidFill>
                  <a:srgbClr val="7030A0"/>
                </a:solidFill>
              </a:rPr>
              <a:t>, foreign domination or events seriously disturbing public order in </a:t>
            </a:r>
            <a:r>
              <a:rPr lang="en-US" sz="2400" i="1" u="sng" dirty="0" smtClean="0">
                <a:solidFill>
                  <a:srgbClr val="7030A0"/>
                </a:solidFill>
              </a:rPr>
              <a:t>either part </a:t>
            </a:r>
            <a:r>
              <a:rPr lang="en-US" sz="2400" i="1" u="sng" dirty="0">
                <a:solidFill>
                  <a:srgbClr val="7030A0"/>
                </a:solidFill>
              </a:rPr>
              <a:t>or the whole of </a:t>
            </a:r>
            <a:r>
              <a:rPr lang="en-US" sz="2400" i="1" u="sng" dirty="0" smtClean="0">
                <a:solidFill>
                  <a:srgbClr val="7030A0"/>
                </a:solidFill>
              </a:rPr>
              <a:t>his/her </a:t>
            </a:r>
            <a:r>
              <a:rPr lang="en-US" sz="2400" i="1" u="sng" dirty="0">
                <a:solidFill>
                  <a:srgbClr val="7030A0"/>
                </a:solidFill>
              </a:rPr>
              <a:t>country of origin or nationality</a:t>
            </a:r>
            <a:r>
              <a:rPr lang="en-US" sz="2400" i="1" u="sng" dirty="0" smtClean="0">
                <a:solidFill>
                  <a:srgbClr val="7030A0"/>
                </a:solidFill>
              </a:rPr>
              <a:t>.</a:t>
            </a:r>
            <a:endParaRPr lang="en-US" sz="2400" b="1" i="1" u="sng" dirty="0" smtClean="0">
              <a:solidFill>
                <a:srgbClr val="7030A0"/>
              </a:solidFill>
            </a:endParaRPr>
          </a:p>
          <a:p>
            <a:pPr marL="0" indent="0" algn="just">
              <a:buNone/>
            </a:pPr>
            <a:r>
              <a:rPr lang="en-US" sz="2400" b="1" dirty="0" smtClean="0"/>
              <a:t>The Cartagena Declaration by Latin America,1984</a:t>
            </a:r>
            <a:endParaRPr lang="en-US" sz="2400" b="1" dirty="0"/>
          </a:p>
          <a:p>
            <a:pPr algn="just">
              <a:buFont typeface="Wingdings" panose="05000000000000000000" pitchFamily="2" charset="2"/>
              <a:buChar char="§"/>
            </a:pPr>
            <a:r>
              <a:rPr lang="en-US" sz="2400" dirty="0" smtClean="0"/>
              <a:t>Like </a:t>
            </a:r>
            <a:r>
              <a:rPr lang="en-US" sz="2400" dirty="0"/>
              <a:t>the </a:t>
            </a:r>
            <a:r>
              <a:rPr lang="en-US" sz="2400" dirty="0" smtClean="0"/>
              <a:t>OAU Convention</a:t>
            </a:r>
            <a:r>
              <a:rPr lang="en-US" sz="2400" dirty="0"/>
              <a:t>, the Declaration adds a more objectively based consideration </a:t>
            </a:r>
            <a:r>
              <a:rPr lang="en-US" sz="2400" dirty="0" smtClean="0"/>
              <a:t>to the </a:t>
            </a:r>
            <a:r>
              <a:rPr lang="en-US" sz="2400" dirty="0"/>
              <a:t>1951 Convention refugee definition to include</a:t>
            </a:r>
            <a:r>
              <a:rPr lang="en-US" sz="2400" dirty="0" smtClean="0"/>
              <a:t>:</a:t>
            </a:r>
          </a:p>
          <a:p>
            <a:pPr algn="just">
              <a:buFont typeface="Wingdings" panose="05000000000000000000" pitchFamily="2" charset="2"/>
              <a:buChar char="Ø"/>
            </a:pPr>
            <a:r>
              <a:rPr lang="en-US" sz="2400" dirty="0" smtClean="0"/>
              <a:t>Persons </a:t>
            </a:r>
            <a:r>
              <a:rPr lang="en-US" sz="2400" dirty="0"/>
              <a:t>who flee their countries </a:t>
            </a:r>
            <a:r>
              <a:rPr lang="en-US" sz="2400" i="1" u="sng" dirty="0" smtClean="0">
                <a:solidFill>
                  <a:srgbClr val="7030A0"/>
                </a:solidFill>
              </a:rPr>
              <a:t>“because </a:t>
            </a:r>
            <a:r>
              <a:rPr lang="en-US" sz="2400" i="1" u="sng" dirty="0">
                <a:solidFill>
                  <a:srgbClr val="7030A0"/>
                </a:solidFill>
              </a:rPr>
              <a:t>their lives, safety or freedom </a:t>
            </a:r>
            <a:r>
              <a:rPr lang="en-US" sz="2400" i="1" u="sng" dirty="0" smtClean="0">
                <a:solidFill>
                  <a:srgbClr val="7030A0"/>
                </a:solidFill>
              </a:rPr>
              <a:t>have been </a:t>
            </a:r>
            <a:r>
              <a:rPr lang="en-US" sz="2400" i="1" u="sng" dirty="0">
                <a:solidFill>
                  <a:srgbClr val="7030A0"/>
                </a:solidFill>
              </a:rPr>
              <a:t>threatened by generalized violence, foreign aggression, internal conflicts, </a:t>
            </a:r>
            <a:r>
              <a:rPr lang="en-US" sz="2400" i="1" u="sng" dirty="0" smtClean="0">
                <a:solidFill>
                  <a:srgbClr val="7030A0"/>
                </a:solidFill>
              </a:rPr>
              <a:t>massive violation </a:t>
            </a:r>
            <a:r>
              <a:rPr lang="en-US" sz="2400" i="1" u="sng" dirty="0">
                <a:solidFill>
                  <a:srgbClr val="7030A0"/>
                </a:solidFill>
              </a:rPr>
              <a:t>of human rights or other </a:t>
            </a:r>
            <a:r>
              <a:rPr lang="en-US" sz="2400" i="1" u="sng" dirty="0" smtClean="0">
                <a:solidFill>
                  <a:srgbClr val="7030A0"/>
                </a:solidFill>
              </a:rPr>
              <a:t>circumstances </a:t>
            </a:r>
            <a:r>
              <a:rPr lang="en-US" sz="2400" i="1" u="sng" dirty="0">
                <a:solidFill>
                  <a:srgbClr val="7030A0"/>
                </a:solidFill>
              </a:rPr>
              <a:t>which have seriously disturbed </a:t>
            </a:r>
            <a:r>
              <a:rPr lang="en-US" sz="2400" i="1" u="sng" dirty="0" smtClean="0">
                <a:solidFill>
                  <a:srgbClr val="7030A0"/>
                </a:solidFill>
              </a:rPr>
              <a:t>public order</a:t>
            </a:r>
            <a:r>
              <a:rPr lang="en-US" sz="2400" i="1" u="sng" dirty="0">
                <a:solidFill>
                  <a:srgbClr val="7030A0"/>
                </a:solidFill>
              </a:rPr>
              <a:t>”.</a:t>
            </a:r>
            <a:r>
              <a:rPr lang="en-US" sz="2400" dirty="0"/>
              <a:t> </a:t>
            </a:r>
          </a:p>
        </p:txBody>
      </p:sp>
    </p:spTree>
    <p:extLst>
      <p:ext uri="{BB962C8B-B14F-4D97-AF65-F5344CB8AC3E}">
        <p14:creationId xmlns:p14="http://schemas.microsoft.com/office/powerpoint/2010/main" val="156695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645459"/>
          </a:xfrm>
        </p:spPr>
        <p:txBody>
          <a:bodyPr>
            <a:normAutofit fontScale="90000"/>
          </a:bodyPr>
          <a:lstStyle/>
          <a:p>
            <a:r>
              <a:rPr lang="en-US" dirty="0" smtClean="0"/>
              <a:t>Scope of the 1951 convention</a:t>
            </a:r>
            <a:endParaRPr lang="en-US" dirty="0"/>
          </a:p>
        </p:txBody>
      </p:sp>
      <p:sp>
        <p:nvSpPr>
          <p:cNvPr id="3" name="Content Placeholder 2"/>
          <p:cNvSpPr>
            <a:spLocks noGrp="1"/>
          </p:cNvSpPr>
          <p:nvPr>
            <p:ph idx="1"/>
          </p:nvPr>
        </p:nvSpPr>
        <p:spPr>
          <a:xfrm>
            <a:off x="147918" y="779929"/>
            <a:ext cx="12044082" cy="6078071"/>
          </a:xfrm>
        </p:spPr>
        <p:txBody>
          <a:bodyPr>
            <a:normAutofit lnSpcReduction="10000"/>
          </a:bodyPr>
          <a:lstStyle/>
          <a:p>
            <a:pPr algn="just">
              <a:buFont typeface="Wingdings" panose="05000000000000000000" pitchFamily="2" charset="2"/>
              <a:buChar char="§"/>
            </a:pPr>
            <a:r>
              <a:rPr lang="en-US" dirty="0" smtClean="0"/>
              <a:t>It consolidates previous international refugee law and comprehensively codifies the rights of refugees at the international level.</a:t>
            </a:r>
          </a:p>
          <a:p>
            <a:pPr algn="just">
              <a:buFont typeface="Wingdings" panose="05000000000000000000" pitchFamily="2" charset="2"/>
              <a:buChar char="§"/>
            </a:pPr>
            <a:r>
              <a:rPr lang="en-US" dirty="0" smtClean="0"/>
              <a:t>Unlike previous instruments which applied to specific groups of refugees, the Convention introduced a single definition of the term “refugee” with emphasis on</a:t>
            </a:r>
            <a:r>
              <a:rPr lang="en-US" i="1" dirty="0" smtClean="0"/>
              <a:t> protection of persons from political and other forms of persecution</a:t>
            </a:r>
            <a:r>
              <a:rPr lang="en-US" dirty="0" smtClean="0"/>
              <a:t> .</a:t>
            </a:r>
          </a:p>
          <a:p>
            <a:pPr algn="just">
              <a:buFont typeface="Wingdings" panose="05000000000000000000" pitchFamily="2" charset="2"/>
              <a:buChar char="§"/>
            </a:pPr>
            <a:r>
              <a:rPr lang="en-US" dirty="0" smtClean="0"/>
              <a:t>The Convention is a STATUS and RIGHTS based instrument:</a:t>
            </a:r>
          </a:p>
          <a:p>
            <a:pPr algn="just">
              <a:buFont typeface="Wingdings" panose="05000000000000000000" pitchFamily="2" charset="2"/>
              <a:buChar char="Ø"/>
            </a:pPr>
            <a:r>
              <a:rPr lang="en-US" dirty="0" smtClean="0"/>
              <a:t> it embodies a number of fundamental human rights principles-e.g. non-discrimination in the application of its provisions, non-refoulement.</a:t>
            </a:r>
          </a:p>
          <a:p>
            <a:pPr algn="just">
              <a:buFont typeface="Wingdings" panose="05000000000000000000" pitchFamily="2" charset="2"/>
              <a:buChar char="Ø"/>
            </a:pPr>
            <a:r>
              <a:rPr lang="en-US" dirty="0" smtClean="0"/>
              <a:t>It lays down basic minimum standards for the treatment of refugees.</a:t>
            </a:r>
          </a:p>
          <a:p>
            <a:pPr algn="just">
              <a:buFont typeface="Wingdings" panose="05000000000000000000" pitchFamily="2" charset="2"/>
              <a:buChar char="§"/>
            </a:pPr>
            <a:r>
              <a:rPr lang="en-US" dirty="0" smtClean="0"/>
              <a:t>It does not apply to all persons who might satisfy the definition of refugee in Art. 1. It excludes: </a:t>
            </a:r>
          </a:p>
          <a:p>
            <a:pPr algn="just">
              <a:buFont typeface="Wingdings" panose="05000000000000000000" pitchFamily="2" charset="2"/>
              <a:buChar char="Ø"/>
            </a:pPr>
            <a:r>
              <a:rPr lang="en-US" dirty="0" smtClean="0"/>
              <a:t>Those who commit war crimes, crimes against humanity, serious non-political crimes or acts that are contrary to the principles and purposes of the UN.</a:t>
            </a:r>
          </a:p>
          <a:p>
            <a:pPr algn="just">
              <a:buFont typeface="Wingdings" panose="05000000000000000000" pitchFamily="2" charset="2"/>
              <a:buChar char="Ø"/>
            </a:pPr>
            <a:r>
              <a:rPr lang="en-US" dirty="0" smtClean="0"/>
              <a:t>Refugees under the protection or assistance of a UN Agency other than UNHCR- refugees from Palestine under UN Relief and Works Agency in the near East.</a:t>
            </a:r>
          </a:p>
          <a:p>
            <a:pPr algn="just">
              <a:buFont typeface="Wingdings" panose="05000000000000000000" pitchFamily="2" charset="2"/>
              <a:buChar char="Ø"/>
            </a:pPr>
            <a:r>
              <a:rPr lang="en-US" dirty="0" smtClean="0"/>
              <a:t>Refugees with status equivalent to nationals in their country of asylum.</a:t>
            </a:r>
          </a:p>
          <a:p>
            <a:pPr algn="just">
              <a:buFont typeface="Wingdings" panose="05000000000000000000" pitchFamily="2" charset="2"/>
              <a:buChar char="Ø"/>
            </a:pPr>
            <a:r>
              <a:rPr lang="en-US" dirty="0" smtClean="0"/>
              <a:t>Convention applies inspite of regional refugee protection laws.</a:t>
            </a:r>
            <a:endParaRPr lang="en-US" dirty="0"/>
          </a:p>
        </p:txBody>
      </p:sp>
    </p:spTree>
    <p:extLst>
      <p:ext uri="{BB962C8B-B14F-4D97-AF65-F5344CB8AC3E}">
        <p14:creationId xmlns:p14="http://schemas.microsoft.com/office/powerpoint/2010/main" val="52992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1967 </a:t>
            </a:r>
            <a:r>
              <a:rPr lang="en-US" sz="4000" dirty="0"/>
              <a:t>Protocol relating to the Status of Refugees</a:t>
            </a:r>
          </a:p>
        </p:txBody>
      </p:sp>
      <p:sp>
        <p:nvSpPr>
          <p:cNvPr id="3" name="Content Placeholder 2"/>
          <p:cNvSpPr>
            <a:spLocks noGrp="1"/>
          </p:cNvSpPr>
          <p:nvPr>
            <p:ph idx="1"/>
          </p:nvPr>
        </p:nvSpPr>
        <p:spPr>
          <a:xfrm>
            <a:off x="443753" y="1737359"/>
            <a:ext cx="11510682" cy="4502075"/>
          </a:xfrm>
        </p:spPr>
        <p:txBody>
          <a:bodyPr>
            <a:noAutofit/>
          </a:bodyPr>
          <a:lstStyle/>
          <a:p>
            <a:pPr algn="just">
              <a:buFont typeface="Wingdings" panose="05000000000000000000" pitchFamily="2" charset="2"/>
              <a:buChar char="§"/>
            </a:pPr>
            <a:r>
              <a:rPr lang="en-US" sz="2400" dirty="0"/>
              <a:t>The 1967 Refugee </a:t>
            </a:r>
            <a:r>
              <a:rPr lang="en-US" sz="2400" dirty="0" smtClean="0"/>
              <a:t>Protocol is independent but </a:t>
            </a:r>
            <a:r>
              <a:rPr lang="en-US" sz="2400" dirty="0"/>
              <a:t>integrally related </a:t>
            </a:r>
            <a:r>
              <a:rPr lang="en-US" sz="2400" dirty="0" smtClean="0"/>
              <a:t>to the 1951 </a:t>
            </a:r>
            <a:r>
              <a:rPr lang="en-US" sz="2400" dirty="0"/>
              <a:t>Convention. </a:t>
            </a:r>
            <a:endParaRPr lang="en-US" sz="2400" dirty="0" smtClean="0"/>
          </a:p>
          <a:p>
            <a:pPr algn="just">
              <a:buFont typeface="Wingdings" panose="05000000000000000000" pitchFamily="2" charset="2"/>
              <a:buChar char="§"/>
            </a:pPr>
            <a:r>
              <a:rPr lang="en-US" sz="2400" dirty="0" smtClean="0"/>
              <a:t>The </a:t>
            </a:r>
            <a:r>
              <a:rPr lang="en-US" sz="2400" dirty="0"/>
              <a:t>Protocol </a:t>
            </a:r>
            <a:r>
              <a:rPr lang="en-US" sz="2400" dirty="0" smtClean="0"/>
              <a:t>removes </a:t>
            </a:r>
            <a:r>
              <a:rPr lang="en-US" sz="2400" dirty="0"/>
              <a:t>the time and geographic limits found in </a:t>
            </a:r>
            <a:r>
              <a:rPr lang="en-US" sz="2400" dirty="0" smtClean="0"/>
              <a:t>the Convention’s </a:t>
            </a:r>
            <a:r>
              <a:rPr lang="en-US" sz="2400" dirty="0"/>
              <a:t>refugee </a:t>
            </a:r>
            <a:r>
              <a:rPr lang="en-US" sz="2400" dirty="0" smtClean="0"/>
              <a:t>definition-it was limited to person fleeing events in Europe before Jan.1, 1951</a:t>
            </a:r>
            <a:endParaRPr lang="en-US" sz="2400" dirty="0"/>
          </a:p>
          <a:p>
            <a:pPr algn="just">
              <a:buFont typeface="Wingdings" panose="05000000000000000000" pitchFamily="2" charset="2"/>
              <a:buChar char="§"/>
            </a:pPr>
            <a:r>
              <a:rPr lang="en-US" sz="2400" dirty="0"/>
              <a:t>Together, the Refugee Convention and Protocol cover three main subjects:</a:t>
            </a:r>
          </a:p>
          <a:p>
            <a:pPr marL="457200" indent="-457200" algn="just">
              <a:buFont typeface="+mj-lt"/>
              <a:buAutoNum type="alphaLcParenR"/>
            </a:pPr>
            <a:r>
              <a:rPr lang="en-US" sz="2400" dirty="0" smtClean="0"/>
              <a:t>The </a:t>
            </a:r>
            <a:r>
              <a:rPr lang="en-US" sz="2400" dirty="0"/>
              <a:t>basic refugee definition</a:t>
            </a:r>
            <a:r>
              <a:rPr lang="en-US" sz="2400" dirty="0" smtClean="0"/>
              <a:t>, </a:t>
            </a:r>
            <a:r>
              <a:rPr lang="en-US" sz="2400" dirty="0"/>
              <a:t>terms for cessation of, and </a:t>
            </a:r>
            <a:r>
              <a:rPr lang="en-US" sz="2400" dirty="0" smtClean="0"/>
              <a:t>exclusion from refugee status.</a:t>
            </a:r>
            <a:endParaRPr lang="en-US" sz="2400" dirty="0"/>
          </a:p>
          <a:p>
            <a:pPr marL="457200" indent="-457200" algn="just">
              <a:buFont typeface="+mj-lt"/>
              <a:buAutoNum type="alphaLcParenR"/>
            </a:pPr>
            <a:r>
              <a:rPr lang="en-US" sz="2400" dirty="0" smtClean="0"/>
              <a:t> </a:t>
            </a:r>
            <a:r>
              <a:rPr lang="en-US" sz="2400" dirty="0"/>
              <a:t>The legal status of refugees in their country of asylum, their rights </a:t>
            </a:r>
            <a:r>
              <a:rPr lang="en-US" sz="2400" dirty="0" smtClean="0"/>
              <a:t>and obligations</a:t>
            </a:r>
            <a:r>
              <a:rPr lang="en-US" sz="2400" dirty="0"/>
              <a:t>, including the right to be protected against forcible return, </a:t>
            </a:r>
            <a:r>
              <a:rPr lang="en-US" sz="2400" dirty="0" smtClean="0"/>
              <a:t>or refoulement </a:t>
            </a:r>
            <a:r>
              <a:rPr lang="en-US" sz="2400" dirty="0"/>
              <a:t>to a territory where their lives or freedom would be </a:t>
            </a:r>
            <a:r>
              <a:rPr lang="en-US" sz="2400" dirty="0" smtClean="0"/>
              <a:t>threatened.</a:t>
            </a:r>
            <a:endParaRPr lang="en-US" sz="2400" dirty="0"/>
          </a:p>
          <a:p>
            <a:pPr marL="457200" indent="-457200" algn="just">
              <a:buFont typeface="+mj-lt"/>
              <a:buAutoNum type="alphaLcParenR"/>
            </a:pPr>
            <a:r>
              <a:rPr lang="en-US" sz="2400" dirty="0" smtClean="0"/>
              <a:t>States</a:t>
            </a:r>
            <a:r>
              <a:rPr lang="en-US" sz="2400" dirty="0"/>
              <a:t>’ obligations, including cooperating with UNHCR in the exercise of </a:t>
            </a:r>
            <a:r>
              <a:rPr lang="en-US" sz="2400" dirty="0" smtClean="0"/>
              <a:t>its functions </a:t>
            </a:r>
            <a:r>
              <a:rPr lang="en-US" sz="2400" dirty="0"/>
              <a:t>and facilitating its duty of supervising the application of </a:t>
            </a:r>
            <a:r>
              <a:rPr lang="en-US" sz="2400" dirty="0" smtClean="0"/>
              <a:t>the Convention.</a:t>
            </a:r>
            <a:endParaRPr lang="en-US" sz="2400" dirty="0"/>
          </a:p>
        </p:txBody>
      </p:sp>
    </p:spTree>
    <p:extLst>
      <p:ext uri="{BB962C8B-B14F-4D97-AF65-F5344CB8AC3E}">
        <p14:creationId xmlns:p14="http://schemas.microsoft.com/office/powerpoint/2010/main" val="49471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Obligation of state </a:t>
            </a:r>
            <a:r>
              <a:rPr lang="en-US" sz="4000" dirty="0" smtClean="0"/>
              <a:t>parties under 1951 convention and 1967 protocol</a:t>
            </a:r>
            <a:endParaRPr lang="en-US" sz="4000" dirty="0"/>
          </a:p>
        </p:txBody>
      </p:sp>
      <p:sp>
        <p:nvSpPr>
          <p:cNvPr id="3" name="Content Placeholder 2"/>
          <p:cNvSpPr>
            <a:spLocks noGrp="1"/>
          </p:cNvSpPr>
          <p:nvPr>
            <p:ph idx="1"/>
          </p:nvPr>
        </p:nvSpPr>
        <p:spPr>
          <a:xfrm>
            <a:off x="632012" y="1896035"/>
            <a:ext cx="10676964" cy="4961965"/>
          </a:xfrm>
        </p:spPr>
        <p:txBody>
          <a:bodyPr>
            <a:noAutofit/>
          </a:bodyPr>
          <a:lstStyle/>
          <a:p>
            <a:pPr algn="just">
              <a:buFont typeface="Wingdings" panose="05000000000000000000" pitchFamily="2" charset="2"/>
              <a:buChar char="§"/>
            </a:pPr>
            <a:r>
              <a:rPr lang="en-US" sz="2200" dirty="0"/>
              <a:t>Countries that have ratified the Refugee </a:t>
            </a:r>
            <a:r>
              <a:rPr lang="en-US" sz="2200" dirty="0" smtClean="0"/>
              <a:t>Convention and Protocol </a:t>
            </a:r>
            <a:r>
              <a:rPr lang="en-US" sz="2200" dirty="0"/>
              <a:t>are obliged to protect refugees on their territory in compliance with its terms.</a:t>
            </a:r>
          </a:p>
          <a:p>
            <a:pPr algn="just">
              <a:buFont typeface="Wingdings" panose="05000000000000000000" pitchFamily="2" charset="2"/>
              <a:buChar char="§"/>
            </a:pPr>
            <a:r>
              <a:rPr lang="en-US" sz="2200" dirty="0"/>
              <a:t>Among the provisions that </a:t>
            </a:r>
            <a:r>
              <a:rPr lang="en-US" sz="2200" dirty="0" smtClean="0"/>
              <a:t>Parties </a:t>
            </a:r>
            <a:r>
              <a:rPr lang="en-US" sz="2200" dirty="0"/>
              <a:t>must apply are:</a:t>
            </a:r>
          </a:p>
          <a:p>
            <a:pPr algn="just">
              <a:buFont typeface="Wingdings" panose="05000000000000000000" pitchFamily="2" charset="2"/>
              <a:buChar char="Ø"/>
            </a:pPr>
            <a:r>
              <a:rPr lang="en-US" sz="2200" b="1" dirty="0"/>
              <a:t>Cooperation with UNHCR </a:t>
            </a:r>
            <a:r>
              <a:rPr lang="en-US" sz="2200" dirty="0"/>
              <a:t>- Article 35 of the Convention and Article II of the 1967 Protocol contain an agreement for States Parties to cooperate with UNHCR in the exercise of its functions and, in particular, to help UNHCR supervise the implementation of the treaties.</a:t>
            </a:r>
          </a:p>
          <a:p>
            <a:pPr algn="just">
              <a:buFont typeface="Wingdings" panose="05000000000000000000" pitchFamily="2" charset="2"/>
              <a:buChar char="Ø"/>
            </a:pPr>
            <a:r>
              <a:rPr lang="en-US" sz="2200" dirty="0"/>
              <a:t> </a:t>
            </a:r>
            <a:r>
              <a:rPr lang="en-US" sz="2200" b="1" dirty="0"/>
              <a:t>Information on National Legislation </a:t>
            </a:r>
            <a:r>
              <a:rPr lang="en-US" sz="2200" dirty="0"/>
              <a:t>-Obligation to inform the UN Secretary-General about the laws and regulations  </a:t>
            </a:r>
            <a:r>
              <a:rPr lang="en-US" sz="2200" dirty="0" smtClean="0"/>
              <a:t>adopted for applying </a:t>
            </a:r>
            <a:r>
              <a:rPr lang="en-US" sz="2200" dirty="0"/>
              <a:t>the Convention.</a:t>
            </a:r>
          </a:p>
          <a:p>
            <a:pPr algn="just">
              <a:buFont typeface="Wingdings" panose="05000000000000000000" pitchFamily="2" charset="2"/>
              <a:buChar char="Ø"/>
            </a:pPr>
            <a:r>
              <a:rPr lang="en-US" sz="2200" dirty="0"/>
              <a:t> </a:t>
            </a:r>
            <a:r>
              <a:rPr lang="en-US" sz="2200" b="1" dirty="0"/>
              <a:t>Exemption from Reciprocity </a:t>
            </a:r>
            <a:r>
              <a:rPr lang="en-US" sz="2200" dirty="0"/>
              <a:t>-The granting of rights to refugees will not be subject to the rule of reciprocity even where a right granted to an alien is subject to the granting of similar treatment by the alien’s country of nationality. The rule of reciprocity does not apply to refugees since they cannot enjoy the protection of their home </a:t>
            </a:r>
            <a:r>
              <a:rPr lang="en-US" sz="2200" dirty="0" smtClean="0"/>
              <a:t>country.</a:t>
            </a:r>
            <a:endParaRPr lang="en-US" sz="2200" dirty="0"/>
          </a:p>
          <a:p>
            <a:pPr marL="0" indent="0">
              <a:buNone/>
            </a:pPr>
            <a:endParaRPr lang="en-US" sz="2200" dirty="0"/>
          </a:p>
        </p:txBody>
      </p:sp>
    </p:spTree>
    <p:extLst>
      <p:ext uri="{BB962C8B-B14F-4D97-AF65-F5344CB8AC3E}">
        <p14:creationId xmlns:p14="http://schemas.microsoft.com/office/powerpoint/2010/main" val="2154341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Un General Assembly Declaration on Territorial Asylum, 1967</a:t>
            </a:r>
            <a:endParaRPr lang="en-US" sz="4000" dirty="0"/>
          </a:p>
        </p:txBody>
      </p:sp>
      <p:sp>
        <p:nvSpPr>
          <p:cNvPr id="3" name="Content Placeholder 2"/>
          <p:cNvSpPr>
            <a:spLocks noGrp="1"/>
          </p:cNvSpPr>
          <p:nvPr>
            <p:ph idx="1"/>
          </p:nvPr>
        </p:nvSpPr>
        <p:spPr>
          <a:xfrm>
            <a:off x="1097280" y="2581834"/>
            <a:ext cx="10058400" cy="3287259"/>
          </a:xfrm>
        </p:spPr>
        <p:txBody>
          <a:bodyPr>
            <a:normAutofit/>
          </a:bodyPr>
          <a:lstStyle/>
          <a:p>
            <a:pPr algn="just">
              <a:buFont typeface="Wingdings" panose="05000000000000000000" pitchFamily="2" charset="2"/>
              <a:buChar char="§"/>
            </a:pPr>
            <a:r>
              <a:rPr lang="en-US" sz="3200" dirty="0" smtClean="0"/>
              <a:t>The </a:t>
            </a:r>
            <a:r>
              <a:rPr lang="en-US" sz="3200" dirty="0"/>
              <a:t>Declaration reiterates that granting asylum is a peaceful and humanitarian act that cannot be regarded as unfriendly by any other State.</a:t>
            </a:r>
          </a:p>
          <a:p>
            <a:pPr algn="just">
              <a:buFont typeface="Wingdings" panose="05000000000000000000" pitchFamily="2" charset="2"/>
              <a:buChar char="§"/>
            </a:pPr>
            <a:r>
              <a:rPr lang="en-US" sz="3200" dirty="0"/>
              <a:t>It further notes that it is the responsibility of the country of asylum to evaluate a person’s claim for asylum.</a:t>
            </a:r>
          </a:p>
          <a:p>
            <a:pPr marL="0" indent="0">
              <a:buNone/>
            </a:pPr>
            <a:endParaRPr lang="en-US" sz="3200" dirty="0"/>
          </a:p>
        </p:txBody>
      </p:sp>
    </p:spTree>
    <p:extLst>
      <p:ext uri="{BB962C8B-B14F-4D97-AF65-F5344CB8AC3E}">
        <p14:creationId xmlns:p14="http://schemas.microsoft.com/office/powerpoint/2010/main" val="45014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728</TotalTime>
  <Words>2619</Words>
  <Application>Microsoft Office PowerPoint</Application>
  <PresentationFormat>Widescreen</PresentationFormat>
  <Paragraphs>144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Wingdings</vt:lpstr>
      <vt:lpstr>Retrospect</vt:lpstr>
      <vt:lpstr>Legal framework for the Protection of Refugees.</vt:lpstr>
      <vt:lpstr>Overview</vt:lpstr>
      <vt:lpstr>Legal Protection regime</vt:lpstr>
      <vt:lpstr> Who is a Refugee? </vt:lpstr>
      <vt:lpstr>Who is a Refugee?</vt:lpstr>
      <vt:lpstr>Scope of the 1951 convention</vt:lpstr>
      <vt:lpstr>The 1967 Protocol relating to the Status of Refugees</vt:lpstr>
      <vt:lpstr>Obligation of state parties under 1951 convention and 1967 protocol</vt:lpstr>
      <vt:lpstr>Un General Assembly Declaration on Territorial Asylum, 1967</vt:lpstr>
      <vt:lpstr>UNHCR’s Executive Committee conclusions</vt:lpstr>
      <vt:lpstr>Regional laws and standards</vt:lpstr>
      <vt:lpstr>Regional laws and standards</vt:lpstr>
      <vt:lpstr> UN Special Procedures on Human Rights </vt:lpstr>
      <vt:lpstr> UN Special Procedures on Human Rights </vt:lpstr>
      <vt:lpstr>International Humanitarian Law</vt:lpstr>
      <vt:lpstr>Admitting refugees</vt:lpstr>
      <vt:lpstr>Admitting refugees cont..</vt:lpstr>
      <vt:lpstr>Protection of refugees from refoulement under International and Regional Human Rights Law</vt:lpstr>
      <vt:lpstr>Basic rights of refugees</vt:lpstr>
      <vt:lpstr>Basic rights of refugees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STANDARDS FOR THE PROTECTION OF REFUGEES.</dc:title>
  <dc:creator>PV</dc:creator>
  <cp:lastModifiedBy>Franky Lwelela</cp:lastModifiedBy>
  <cp:revision>57</cp:revision>
  <dcterms:created xsi:type="dcterms:W3CDTF">2018-02-21T07:22:50Z</dcterms:created>
  <dcterms:modified xsi:type="dcterms:W3CDTF">2018-02-27T07:00:18Z</dcterms:modified>
</cp:coreProperties>
</file>