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sldIdLst>
    <p:sldId id="256" r:id="rId2"/>
    <p:sldId id="259" r:id="rId3"/>
    <p:sldId id="258" r:id="rId4"/>
    <p:sldId id="260" r:id="rId5"/>
    <p:sldId id="277" r:id="rId6"/>
    <p:sldId id="261" r:id="rId7"/>
    <p:sldId id="278"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5533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28023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2525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42124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384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3525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2/27/2018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82542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2/27/2018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6790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4E7D1B-D673-4CF6-8672-009D42ABD2A0}" type="datetimeFigureOut">
              <a:rPr lang="en-US" smtClean="0"/>
              <a:t>2/27/2018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48207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16AA21-1863-4931-97CB-99D0A168701B}" type="datetimeFigureOut">
              <a:rPr lang="en-US" smtClean="0"/>
              <a:t>2/27/2018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257466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2/27/2018</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4069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664C608-40B1-4030-A28D-5B74BC98ADCE}" type="datetimeFigureOut">
              <a:rPr lang="en-US" smtClean="0"/>
              <a:t>2/27/2018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87600"/>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Protection of Internally displaced persons (IDPS) </a:t>
            </a:r>
            <a:endParaRPr lang="en-US" sz="4000" dirty="0"/>
          </a:p>
        </p:txBody>
      </p:sp>
      <p:sp>
        <p:nvSpPr>
          <p:cNvPr id="3" name="Subtitle 2"/>
          <p:cNvSpPr>
            <a:spLocks noGrp="1"/>
          </p:cNvSpPr>
          <p:nvPr>
            <p:ph type="subTitle" idx="1"/>
          </p:nvPr>
        </p:nvSpPr>
        <p:spPr>
          <a:xfrm>
            <a:off x="1100051" y="4455620"/>
            <a:ext cx="10058400" cy="1568662"/>
          </a:xfrm>
        </p:spPr>
        <p:txBody>
          <a:bodyPr/>
          <a:lstStyle/>
          <a:p>
            <a:pPr algn="ctr"/>
            <a:r>
              <a:rPr lang="en-US" dirty="0" smtClean="0"/>
              <a:t>Overview of Instruments, Rights and standards for the Protection of Internally Displaced persons.</a:t>
            </a:r>
          </a:p>
          <a:p>
            <a:pPr algn="ctr"/>
            <a:endParaRPr lang="en-US" dirty="0"/>
          </a:p>
        </p:txBody>
      </p:sp>
    </p:spTree>
    <p:extLst>
      <p:ext uri="{BB962C8B-B14F-4D97-AF65-F5344CB8AC3E}">
        <p14:creationId xmlns:p14="http://schemas.microsoft.com/office/powerpoint/2010/main" val="3892842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Protection of IDPS under IHL.</a:t>
            </a:r>
          </a:p>
        </p:txBody>
      </p:sp>
      <p:sp>
        <p:nvSpPr>
          <p:cNvPr id="3" name="Content Placeholder 2"/>
          <p:cNvSpPr>
            <a:spLocks noGrp="1"/>
          </p:cNvSpPr>
          <p:nvPr>
            <p:ph idx="1"/>
          </p:nvPr>
        </p:nvSpPr>
        <p:spPr>
          <a:xfrm>
            <a:off x="1069848" y="2121408"/>
            <a:ext cx="10058400" cy="4629016"/>
          </a:xfrm>
        </p:spPr>
        <p:txBody>
          <a:bodyPr>
            <a:normAutofit/>
          </a:bodyPr>
          <a:lstStyle/>
          <a:p>
            <a:pPr marL="457200" indent="-457200" algn="just">
              <a:buFont typeface="+mj-lt"/>
              <a:buAutoNum type="arabicPeriod" startAt="3"/>
              <a:tabLst>
                <a:tab pos="457200" algn="l"/>
              </a:tabLst>
            </a:pPr>
            <a:r>
              <a:rPr lang="en-US" sz="2600" b="1" dirty="0" smtClean="0"/>
              <a:t>Protection of IDPs as part of the general civilian population.</a:t>
            </a:r>
          </a:p>
          <a:p>
            <a:pPr algn="just">
              <a:buFont typeface="Wingdings" panose="05000000000000000000" pitchFamily="2" charset="2"/>
              <a:buChar char="§"/>
              <a:tabLst>
                <a:tab pos="457200" algn="l"/>
              </a:tabLst>
            </a:pPr>
            <a:r>
              <a:rPr lang="en-US" sz="2600" dirty="0" smtClean="0"/>
              <a:t>IDPs are part of the general population.</a:t>
            </a:r>
          </a:p>
          <a:p>
            <a:pPr algn="just">
              <a:buFont typeface="Wingdings" panose="05000000000000000000" pitchFamily="2" charset="2"/>
              <a:buChar char="Ø"/>
              <a:tabLst>
                <a:tab pos="457200" algn="l"/>
              </a:tabLst>
            </a:pPr>
            <a:r>
              <a:rPr lang="en-US" sz="2600" dirty="0" smtClean="0"/>
              <a:t> They are entitled to protection afforded to all persons who are not or are no longer directly involved in hostilities- See GC IV Articles 4 and 27; AP I Articles 51 and 57; AP II 4 and 5; CIHL Rules 87 and 88.</a:t>
            </a:r>
          </a:p>
          <a:p>
            <a:pPr algn="just">
              <a:buFont typeface="Wingdings" panose="05000000000000000000" pitchFamily="2" charset="2"/>
              <a:buChar char="Ø"/>
              <a:tabLst>
                <a:tab pos="457200" algn="l"/>
              </a:tabLst>
            </a:pPr>
            <a:r>
              <a:rPr lang="en-US" sz="2600" dirty="0" smtClean="0"/>
              <a:t>They should not be the target of direct attacks unless they take part in direct hostilities.</a:t>
            </a:r>
          </a:p>
          <a:p>
            <a:pPr algn="just">
              <a:buFont typeface="Wingdings" panose="05000000000000000000" pitchFamily="2" charset="2"/>
              <a:buChar char="§"/>
              <a:tabLst>
                <a:tab pos="457200" algn="l"/>
              </a:tabLst>
            </a:pPr>
            <a:r>
              <a:rPr lang="en-US" sz="2600" dirty="0" smtClean="0"/>
              <a:t>IDP camps must be protected from attacks: AP I Article 51; AP II Article 13; CIHL Rules 1, 7, 14, 15, and 22.</a:t>
            </a:r>
            <a:endParaRPr lang="en-US" sz="2600" dirty="0"/>
          </a:p>
        </p:txBody>
      </p:sp>
    </p:spTree>
    <p:extLst>
      <p:ext uri="{BB962C8B-B14F-4D97-AF65-F5344CB8AC3E}">
        <p14:creationId xmlns:p14="http://schemas.microsoft.com/office/powerpoint/2010/main" val="837023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Protection of IDPS under IHL.</a:t>
            </a:r>
          </a:p>
        </p:txBody>
      </p:sp>
      <p:sp>
        <p:nvSpPr>
          <p:cNvPr id="3" name="Content Placeholder 2"/>
          <p:cNvSpPr>
            <a:spLocks noGrp="1"/>
          </p:cNvSpPr>
          <p:nvPr>
            <p:ph idx="1"/>
          </p:nvPr>
        </p:nvSpPr>
        <p:spPr>
          <a:xfrm>
            <a:off x="537882" y="1737360"/>
            <a:ext cx="11147612" cy="5335793"/>
          </a:xfrm>
        </p:spPr>
        <p:txBody>
          <a:bodyPr>
            <a:noAutofit/>
          </a:bodyPr>
          <a:lstStyle/>
          <a:p>
            <a:pPr marL="457200" indent="-457200" algn="just">
              <a:buFont typeface="+mj-lt"/>
              <a:buAutoNum type="arabicPeriod" startAt="4"/>
            </a:pPr>
            <a:r>
              <a:rPr lang="en-US" sz="2100" b="1" dirty="0" smtClean="0"/>
              <a:t>Respect for life, dignity and freedom from inhumane treatment.</a:t>
            </a:r>
          </a:p>
          <a:p>
            <a:pPr algn="just">
              <a:buFont typeface="Wingdings" panose="05000000000000000000" pitchFamily="2" charset="2"/>
              <a:buChar char="§"/>
            </a:pPr>
            <a:r>
              <a:rPr lang="en-US" sz="2100" dirty="0" smtClean="0"/>
              <a:t>IDPs </a:t>
            </a:r>
            <a:r>
              <a:rPr lang="en-US" sz="2100" u="sng" dirty="0" smtClean="0"/>
              <a:t>right to life, dignity and freedom from inhumane treatment</a:t>
            </a:r>
            <a:r>
              <a:rPr lang="en-US" sz="2100" dirty="0" smtClean="0"/>
              <a:t> must be protected-protected and treated humanely- GC IV Articles 3, 27, and 32; AP I Article 75; AP II 4; CIHL Rules 78 and 89:</a:t>
            </a:r>
          </a:p>
          <a:p>
            <a:pPr algn="just">
              <a:buFont typeface="Wingdings" panose="05000000000000000000" pitchFamily="2" charset="2"/>
              <a:buChar char="ü"/>
            </a:pPr>
            <a:r>
              <a:rPr lang="en-US" sz="2100" dirty="0" smtClean="0"/>
              <a:t>No collective punishments- GC IV Article 33; API Article 75 (2) (d); AP II Article 4 (2) (b); CIHL Rule 103</a:t>
            </a:r>
          </a:p>
          <a:p>
            <a:pPr algn="just">
              <a:buFont typeface="Wingdings" panose="05000000000000000000" pitchFamily="2" charset="2"/>
              <a:buChar char="ü"/>
            </a:pPr>
            <a:r>
              <a:rPr lang="en-US" sz="2100" dirty="0" smtClean="0"/>
              <a:t>Not to be used as human shields- GC IV Article 28, AP I Article 51 (7); AP II Article 13 (1), CIHL Rule 97.</a:t>
            </a:r>
          </a:p>
          <a:p>
            <a:pPr algn="just">
              <a:buFont typeface="Wingdings" panose="05000000000000000000" pitchFamily="2" charset="2"/>
              <a:buChar char="ü"/>
            </a:pPr>
            <a:r>
              <a:rPr lang="en-US" sz="2100" dirty="0" smtClean="0"/>
              <a:t>Not to be taken or used as hostage- GC IV Articles 3, 34 and 147; AP I Article 75 (2) (c); AP II Article 4 (2) (c); CIHL Rule 96.</a:t>
            </a:r>
          </a:p>
          <a:p>
            <a:pPr algn="just">
              <a:buFont typeface="Wingdings" panose="05000000000000000000" pitchFamily="2" charset="2"/>
              <a:buChar char="ü"/>
            </a:pPr>
            <a:r>
              <a:rPr lang="en-US" sz="2100" dirty="0" smtClean="0"/>
              <a:t>Not to be subjected to rape and other forms of sexual violence- GC IV Articles 3 and 27 (2); AP I Article 75 (2) (a); AP II Article 4 (2) (a) and (c); CIHL Rules 90-93.</a:t>
            </a:r>
          </a:p>
          <a:p>
            <a:pPr algn="just">
              <a:buFont typeface="Wingdings" panose="05000000000000000000" pitchFamily="2" charset="2"/>
              <a:buChar char="ü"/>
            </a:pPr>
            <a:r>
              <a:rPr lang="en-US" sz="2100" dirty="0" smtClean="0"/>
              <a:t>Not to be subjected to physical and mental abuse-their physical and mental wellbeing should be protected: AP I Article 75 (2) (a); AP II Article 4 (2) (a) and (c); CIHL Rules 90-93.</a:t>
            </a:r>
          </a:p>
          <a:p>
            <a:pPr algn="just">
              <a:buFont typeface="Wingdings" panose="05000000000000000000" pitchFamily="2" charset="2"/>
              <a:buChar char="ü"/>
            </a:pPr>
            <a:endParaRPr lang="en-US" sz="2100" dirty="0" smtClean="0"/>
          </a:p>
          <a:p>
            <a:pPr algn="just">
              <a:buFont typeface="Wingdings" panose="05000000000000000000" pitchFamily="2" charset="2"/>
              <a:buChar char="ü"/>
            </a:pPr>
            <a:endParaRPr lang="en-US" sz="2100" dirty="0" smtClean="0"/>
          </a:p>
          <a:p>
            <a:pPr algn="just">
              <a:buFont typeface="Wingdings" panose="05000000000000000000" pitchFamily="2" charset="2"/>
              <a:buChar char="ü"/>
            </a:pPr>
            <a:endParaRPr lang="en-US" sz="2100" dirty="0"/>
          </a:p>
        </p:txBody>
      </p:sp>
    </p:spTree>
    <p:extLst>
      <p:ext uri="{BB962C8B-B14F-4D97-AF65-F5344CB8AC3E}">
        <p14:creationId xmlns:p14="http://schemas.microsoft.com/office/powerpoint/2010/main" val="400757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Protection of IDPS under IHL.</a:t>
            </a:r>
          </a:p>
        </p:txBody>
      </p:sp>
      <p:sp>
        <p:nvSpPr>
          <p:cNvPr id="3" name="Content Placeholder 2"/>
          <p:cNvSpPr>
            <a:spLocks noGrp="1"/>
          </p:cNvSpPr>
          <p:nvPr>
            <p:ph idx="1"/>
          </p:nvPr>
        </p:nvSpPr>
        <p:spPr/>
        <p:txBody>
          <a:bodyPr>
            <a:normAutofit/>
          </a:bodyPr>
          <a:lstStyle/>
          <a:p>
            <a:pPr marL="457200" indent="-457200" algn="just">
              <a:buFont typeface="+mj-lt"/>
              <a:buAutoNum type="arabicPeriod" startAt="5"/>
            </a:pPr>
            <a:r>
              <a:rPr lang="en-US" sz="3200" b="1" dirty="0" smtClean="0"/>
              <a:t>Freedom of movement and right to choose residence</a:t>
            </a:r>
          </a:p>
          <a:p>
            <a:pPr algn="just"/>
            <a:r>
              <a:rPr lang="en-US" sz="3200" dirty="0" smtClean="0"/>
              <a:t>IDPs have the right to choose their place of residence and should be free to move in and out of camps or settlements.</a:t>
            </a:r>
          </a:p>
          <a:p>
            <a:pPr algn="just"/>
            <a:r>
              <a:rPr lang="en-US" sz="3200" dirty="0" smtClean="0"/>
              <a:t>They can be confined or allocated places of abode only if their security makes it absolutely necessary or if justified by the imperative reasons of security- GC IV Articles 42 and 78; CIHL Rule 99.</a:t>
            </a:r>
            <a:endParaRPr lang="en-US" sz="3200" dirty="0"/>
          </a:p>
        </p:txBody>
      </p:sp>
    </p:spTree>
    <p:extLst>
      <p:ext uri="{BB962C8B-B14F-4D97-AF65-F5344CB8AC3E}">
        <p14:creationId xmlns:p14="http://schemas.microsoft.com/office/powerpoint/2010/main" val="3341854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68942"/>
            <a:ext cx="10058400" cy="658906"/>
          </a:xfrm>
        </p:spPr>
        <p:txBody>
          <a:bodyPr>
            <a:normAutofit fontScale="90000"/>
          </a:bodyPr>
          <a:lstStyle/>
          <a:p>
            <a:r>
              <a:rPr lang="en-US" dirty="0"/>
              <a:t>Protection of IDPS under IHL.</a:t>
            </a:r>
          </a:p>
        </p:txBody>
      </p:sp>
      <p:sp>
        <p:nvSpPr>
          <p:cNvPr id="3" name="Content Placeholder 2"/>
          <p:cNvSpPr>
            <a:spLocks noGrp="1"/>
          </p:cNvSpPr>
          <p:nvPr>
            <p:ph idx="1"/>
          </p:nvPr>
        </p:nvSpPr>
        <p:spPr>
          <a:xfrm>
            <a:off x="161365" y="1089212"/>
            <a:ext cx="11833411" cy="5768789"/>
          </a:xfrm>
        </p:spPr>
        <p:txBody>
          <a:bodyPr>
            <a:noAutofit/>
          </a:bodyPr>
          <a:lstStyle/>
          <a:p>
            <a:pPr marL="457200" indent="-457200" algn="just">
              <a:buFont typeface="+mj-lt"/>
              <a:buAutoNum type="arabicPeriod" startAt="6"/>
            </a:pPr>
            <a:r>
              <a:rPr lang="en-US" sz="1700" b="1" dirty="0" smtClean="0"/>
              <a:t>The right to adequate standard of living and humanitarian assistance and survival.</a:t>
            </a:r>
          </a:p>
          <a:p>
            <a:pPr algn="just">
              <a:buFont typeface="Wingdings" panose="05000000000000000000" pitchFamily="2" charset="2"/>
              <a:buChar char="§"/>
            </a:pPr>
            <a:r>
              <a:rPr lang="en-US" sz="1700" dirty="0" smtClean="0"/>
              <a:t>IDPS are entitled to satisfactory conditions of shelter, hygiene, health, food and nutrition, water, beddings- GC IV Article 49 (3); AP II Article17 (1); CIHL Rule 131; ICESCR Article 12.</a:t>
            </a:r>
          </a:p>
          <a:p>
            <a:pPr algn="just">
              <a:buFont typeface="Wingdings" panose="05000000000000000000" pitchFamily="2" charset="2"/>
              <a:buChar char="Ø"/>
            </a:pPr>
            <a:r>
              <a:rPr lang="en-US" sz="1700" dirty="0"/>
              <a:t> Each party to armed conflict has the primary duty to meet the basic needs of the population under its control- GCcomm Article 3; GC IV Article 55, AP I Article 69.</a:t>
            </a:r>
          </a:p>
          <a:p>
            <a:pPr algn="just">
              <a:buFont typeface="Wingdings" panose="05000000000000000000" pitchFamily="2" charset="2"/>
              <a:buChar char="Ø"/>
            </a:pPr>
            <a:r>
              <a:rPr lang="en-US" sz="1700" dirty="0"/>
              <a:t>Impartial organizations shave right of access to provide humanitarian assistance subject to the consent of the parties- GCcomm Article 3 and Article 9/9/9/10; AP II Article 18; GC IV Article 59</a:t>
            </a:r>
            <a:r>
              <a:rPr lang="en-US" sz="1700" dirty="0" smtClean="0"/>
              <a:t>. The </a:t>
            </a:r>
            <a:r>
              <a:rPr lang="en-US" sz="1700" dirty="0"/>
              <a:t>consent cant be unlawfully denied: AP I Article 70; CIHL Rule </a:t>
            </a:r>
            <a:r>
              <a:rPr lang="en-US" sz="1700" dirty="0" smtClean="0"/>
              <a:t>55.</a:t>
            </a:r>
            <a:endParaRPr lang="en-US" sz="1700" dirty="0"/>
          </a:p>
          <a:p>
            <a:pPr algn="just"/>
            <a:r>
              <a:rPr lang="en-US" sz="1700" dirty="0" smtClean="0"/>
              <a:t>Parties to armed conflict are prohibited from:</a:t>
            </a:r>
          </a:p>
          <a:p>
            <a:pPr algn="just">
              <a:buFont typeface="Wingdings" panose="05000000000000000000" pitchFamily="2" charset="2"/>
              <a:buChar char="Ø"/>
            </a:pPr>
            <a:r>
              <a:rPr lang="en-US" sz="1700" dirty="0" smtClean="0"/>
              <a:t>Attacking, destroying or removing objects essential for the survival of civilians e.g. foodstuffs, crops, livestock, drinking water supplies- AP I Article 54 (2); AP ii Article 14; CIHL Rule 54.</a:t>
            </a:r>
          </a:p>
          <a:p>
            <a:pPr algn="just">
              <a:buFont typeface="Wingdings" panose="05000000000000000000" pitchFamily="2" charset="2"/>
              <a:buChar char="Ø"/>
            </a:pPr>
            <a:r>
              <a:rPr lang="en-US" sz="1700" dirty="0" smtClean="0"/>
              <a:t>Starving civilian population as a method of war- AP I Article 54 (1); AP II Article 14; ICC Statute 8 (2) (b) (XXV); CIHL Rule 53.</a:t>
            </a:r>
          </a:p>
          <a:p>
            <a:pPr algn="just"/>
            <a:r>
              <a:rPr lang="en-US" sz="1700" dirty="0" smtClean="0"/>
              <a:t>Parties to armed conflict shall provide and ensure IDPs access essential medical services without discrimination</a:t>
            </a:r>
            <a:r>
              <a:rPr lang="en-US" sz="1700" dirty="0"/>
              <a:t>:</a:t>
            </a:r>
            <a:endParaRPr lang="en-US" sz="1700" dirty="0" smtClean="0"/>
          </a:p>
          <a:p>
            <a:pPr algn="just">
              <a:buFont typeface="Wingdings" panose="05000000000000000000" pitchFamily="2" charset="2"/>
              <a:buChar char="Ø"/>
            </a:pPr>
            <a:r>
              <a:rPr lang="en-US" sz="1700" dirty="0" smtClean="0"/>
              <a:t> The wounded and the sick should access medical care and attention to the extent possible. Medical personnel, facilities and transport to be respected and not attacked-  GCs Common Article 3; GC IV Articles 16, 17, 18, 20, 21, 23, 55 and AP I Articles 10-21; AP II Articles 7 (2), 8, 9, 10, 11; CIHL Rules 25-29 and 109-110.</a:t>
            </a:r>
          </a:p>
        </p:txBody>
      </p:sp>
    </p:spTree>
    <p:extLst>
      <p:ext uri="{BB962C8B-B14F-4D97-AF65-F5344CB8AC3E}">
        <p14:creationId xmlns:p14="http://schemas.microsoft.com/office/powerpoint/2010/main" val="3355215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Protection of IDPS under IHL.</a:t>
            </a:r>
          </a:p>
        </p:txBody>
      </p:sp>
      <p:sp>
        <p:nvSpPr>
          <p:cNvPr id="3" name="Content Placeholder 2"/>
          <p:cNvSpPr>
            <a:spLocks noGrp="1"/>
          </p:cNvSpPr>
          <p:nvPr>
            <p:ph idx="1"/>
          </p:nvPr>
        </p:nvSpPr>
        <p:spPr>
          <a:xfrm>
            <a:off x="228600" y="1737360"/>
            <a:ext cx="11766175" cy="4555864"/>
          </a:xfrm>
        </p:spPr>
        <p:txBody>
          <a:bodyPr>
            <a:noAutofit/>
          </a:bodyPr>
          <a:lstStyle/>
          <a:p>
            <a:pPr marL="457200" indent="-457200" algn="just">
              <a:buFont typeface="+mj-lt"/>
              <a:buAutoNum type="arabicPeriod" startAt="7"/>
            </a:pPr>
            <a:r>
              <a:rPr lang="en-US" sz="2200" dirty="0" smtClean="0"/>
              <a:t>The right of the family</a:t>
            </a:r>
          </a:p>
          <a:p>
            <a:pPr algn="just">
              <a:buFont typeface="Wingdings" panose="05000000000000000000" pitchFamily="2" charset="2"/>
              <a:buChar char="§"/>
            </a:pPr>
            <a:r>
              <a:rPr lang="en-US" sz="2200" dirty="0" smtClean="0"/>
              <a:t>Parties to the conflict must respect family life </a:t>
            </a:r>
            <a:r>
              <a:rPr lang="en-US" sz="2200" dirty="0"/>
              <a:t>as far as possible, and the unity of families should be </a:t>
            </a:r>
            <a:r>
              <a:rPr lang="en-US" sz="2200" dirty="0" smtClean="0"/>
              <a:t>protected-GC </a:t>
            </a:r>
            <a:r>
              <a:rPr lang="en-US" sz="2200" dirty="0"/>
              <a:t>IV Art. 27 and CIHL Rule </a:t>
            </a:r>
            <a:r>
              <a:rPr lang="en-US" sz="2200" dirty="0" smtClean="0"/>
              <a:t>105:</a:t>
            </a:r>
          </a:p>
          <a:p>
            <a:pPr algn="just">
              <a:buFont typeface="Wingdings" panose="05000000000000000000" pitchFamily="2" charset="2"/>
              <a:buChar char="Ø"/>
            </a:pPr>
            <a:r>
              <a:rPr lang="en-US" sz="2200" dirty="0" smtClean="0"/>
              <a:t> </a:t>
            </a:r>
            <a:r>
              <a:rPr lang="en-US" sz="2200" dirty="0"/>
              <a:t>In </a:t>
            </a:r>
            <a:r>
              <a:rPr lang="en-US" sz="2200" dirty="0" smtClean="0"/>
              <a:t>case </a:t>
            </a:r>
            <a:r>
              <a:rPr lang="en-US" sz="2200" dirty="0"/>
              <a:t>of </a:t>
            </a:r>
            <a:r>
              <a:rPr lang="en-US" sz="2200" dirty="0" smtClean="0"/>
              <a:t>encampment </a:t>
            </a:r>
            <a:r>
              <a:rPr lang="en-US" sz="2200" dirty="0"/>
              <a:t>or </a:t>
            </a:r>
            <a:r>
              <a:rPr lang="en-US" sz="2200" dirty="0" smtClean="0"/>
              <a:t>detention, </a:t>
            </a:r>
            <a:r>
              <a:rPr lang="en-US" sz="2200" dirty="0"/>
              <a:t>family members must be accommodated together (GC IV Arts 82(2) and (3); AP I Art. 75(5); AP II Art. 5(2)(a))</a:t>
            </a:r>
            <a:r>
              <a:rPr lang="en-US" sz="2200" i="1" dirty="0"/>
              <a:t>. </a:t>
            </a:r>
            <a:endParaRPr lang="en-US" sz="2200" i="1" dirty="0" smtClean="0"/>
          </a:p>
          <a:p>
            <a:pPr algn="just">
              <a:buFont typeface="Wingdings" panose="05000000000000000000" pitchFamily="2" charset="2"/>
              <a:buChar char="Ø"/>
            </a:pPr>
            <a:r>
              <a:rPr lang="en-US" sz="2200" dirty="0" smtClean="0"/>
              <a:t>Measures </a:t>
            </a:r>
            <a:r>
              <a:rPr lang="en-US" sz="2200" dirty="0"/>
              <a:t>must be taken to ensure that those displaced are not separated from their family members (GC IV Art. 49(3) and CIHL Rule 131</a:t>
            </a:r>
            <a:r>
              <a:rPr lang="en-US" sz="2200" dirty="0" smtClean="0"/>
              <a:t>).</a:t>
            </a:r>
          </a:p>
          <a:p>
            <a:pPr algn="just">
              <a:buFont typeface="Wingdings" panose="05000000000000000000" pitchFamily="2" charset="2"/>
              <a:buChar char="Ø"/>
            </a:pPr>
            <a:r>
              <a:rPr lang="en-US" sz="2200" dirty="0" smtClean="0"/>
              <a:t> </a:t>
            </a:r>
            <a:r>
              <a:rPr lang="en-US" sz="2200" dirty="0"/>
              <a:t>If family members become separated because of </a:t>
            </a:r>
            <a:r>
              <a:rPr lang="en-US" sz="2200" dirty="0" smtClean="0"/>
              <a:t>displacement </a:t>
            </a:r>
            <a:r>
              <a:rPr lang="en-US" sz="2200" dirty="0"/>
              <a:t>steps must be taken </a:t>
            </a:r>
            <a:r>
              <a:rPr lang="en-US" sz="2200" dirty="0" smtClean="0"/>
              <a:t>to reunite them-GC </a:t>
            </a:r>
            <a:r>
              <a:rPr lang="en-US" sz="2200" dirty="0"/>
              <a:t>IV Art. 26; AP I Art. 74; AP II Art. 4(3)(b); CIHL Rule </a:t>
            </a:r>
            <a:r>
              <a:rPr lang="en-US" sz="2200" dirty="0" smtClean="0"/>
              <a:t>105. </a:t>
            </a:r>
          </a:p>
          <a:p>
            <a:pPr algn="just">
              <a:buFont typeface="Wingdings" panose="05000000000000000000" pitchFamily="2" charset="2"/>
              <a:buChar char="Ø"/>
            </a:pPr>
            <a:r>
              <a:rPr lang="en-US" sz="2200" dirty="0"/>
              <a:t>If family members go missing, parties to the conflict must </a:t>
            </a:r>
            <a:r>
              <a:rPr lang="en-US" sz="2200" dirty="0" smtClean="0"/>
              <a:t>take steps </a:t>
            </a:r>
            <a:r>
              <a:rPr lang="en-US" sz="2200" dirty="0"/>
              <a:t>to account for </a:t>
            </a:r>
            <a:r>
              <a:rPr lang="en-US" sz="2200" dirty="0" smtClean="0"/>
              <a:t>those </a:t>
            </a:r>
            <a:r>
              <a:rPr lang="en-US" sz="2200" dirty="0"/>
              <a:t>missing and must provide any information they have on what happened to </a:t>
            </a:r>
            <a:r>
              <a:rPr lang="en-US" sz="2200" dirty="0" smtClean="0"/>
              <a:t>them-GC </a:t>
            </a:r>
            <a:r>
              <a:rPr lang="en-US" sz="2200" dirty="0"/>
              <a:t>III Art. 122; GC IV Arts 136 and 26; AP I Arts 32 and 33; CIHL Rule </a:t>
            </a:r>
            <a:r>
              <a:rPr lang="en-US" sz="2200" dirty="0" smtClean="0"/>
              <a:t>117. </a:t>
            </a:r>
            <a:endParaRPr lang="en-US" sz="2200" dirty="0"/>
          </a:p>
        </p:txBody>
      </p:sp>
    </p:spTree>
    <p:extLst>
      <p:ext uri="{BB962C8B-B14F-4D97-AF65-F5344CB8AC3E}">
        <p14:creationId xmlns:p14="http://schemas.microsoft.com/office/powerpoint/2010/main" val="3841681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of idps under IHL</a:t>
            </a:r>
            <a:endParaRPr lang="en-US" dirty="0"/>
          </a:p>
        </p:txBody>
      </p:sp>
      <p:sp>
        <p:nvSpPr>
          <p:cNvPr id="3" name="Content Placeholder 2"/>
          <p:cNvSpPr>
            <a:spLocks noGrp="1"/>
          </p:cNvSpPr>
          <p:nvPr>
            <p:ph idx="1"/>
          </p:nvPr>
        </p:nvSpPr>
        <p:spPr/>
        <p:txBody>
          <a:bodyPr>
            <a:normAutofit/>
          </a:bodyPr>
          <a:lstStyle/>
          <a:p>
            <a:pPr marL="457200" indent="-457200" algn="just">
              <a:buFont typeface="+mj-lt"/>
              <a:buAutoNum type="arabicPeriod" startAt="8"/>
            </a:pPr>
            <a:r>
              <a:rPr lang="en-US" sz="2800" b="1" dirty="0" smtClean="0"/>
              <a:t>Right to Documentation </a:t>
            </a:r>
            <a:endParaRPr lang="en-US" sz="2800" dirty="0"/>
          </a:p>
          <a:p>
            <a:pPr algn="just">
              <a:buFont typeface="Wingdings" panose="05000000000000000000" pitchFamily="2" charset="2"/>
              <a:buChar char="§"/>
            </a:pPr>
            <a:r>
              <a:rPr lang="en-US" sz="2800" dirty="0"/>
              <a:t>All children in occupied territories should be identified and registered; the occupying power shall take all necessary steps to facilitate </a:t>
            </a:r>
            <a:r>
              <a:rPr lang="en-US" sz="2800" dirty="0" smtClean="0"/>
              <a:t>this-GC </a:t>
            </a:r>
            <a:r>
              <a:rPr lang="en-US" sz="2800" dirty="0"/>
              <a:t>IV Art. </a:t>
            </a:r>
            <a:r>
              <a:rPr lang="en-US" sz="2800" dirty="0" smtClean="0"/>
              <a:t>50. </a:t>
            </a:r>
          </a:p>
          <a:p>
            <a:pPr algn="just">
              <a:buFont typeface="Wingdings" panose="05000000000000000000" pitchFamily="2" charset="2"/>
              <a:buChar char="§"/>
            </a:pPr>
            <a:r>
              <a:rPr lang="en-US" sz="2800" dirty="0" smtClean="0"/>
              <a:t>Children temporarily </a:t>
            </a:r>
            <a:r>
              <a:rPr lang="en-US" sz="2800" dirty="0"/>
              <a:t>evacuated in international armed </a:t>
            </a:r>
            <a:r>
              <a:rPr lang="en-US" sz="2800" dirty="0" smtClean="0"/>
              <a:t>conflicts must be registered by the authorities AP </a:t>
            </a:r>
            <a:r>
              <a:rPr lang="en-US" sz="2800" dirty="0"/>
              <a:t>I Art. 78(3)). </a:t>
            </a:r>
            <a:endParaRPr lang="en-US" sz="2800" dirty="0" smtClean="0"/>
          </a:p>
          <a:p>
            <a:pPr algn="just">
              <a:buFont typeface="Wingdings" panose="05000000000000000000" pitchFamily="2" charset="2"/>
              <a:buChar char="§"/>
            </a:pPr>
            <a:r>
              <a:rPr lang="en-US" sz="2800" dirty="0" smtClean="0"/>
              <a:t>States must provide interned civilians </a:t>
            </a:r>
            <a:r>
              <a:rPr lang="en-US" sz="2800" dirty="0"/>
              <a:t>with basic documentation, if they have </a:t>
            </a:r>
            <a:r>
              <a:rPr lang="en-US" sz="2800" dirty="0" smtClean="0"/>
              <a:t>none GC </a:t>
            </a:r>
            <a:r>
              <a:rPr lang="en-US" sz="2800" dirty="0"/>
              <a:t>IV Art. 97(6</a:t>
            </a:r>
            <a:r>
              <a:rPr lang="en-US" sz="2800" dirty="0" smtClean="0"/>
              <a:t>). </a:t>
            </a:r>
            <a:endParaRPr lang="en-US" sz="2800" dirty="0"/>
          </a:p>
        </p:txBody>
      </p:sp>
    </p:spTree>
    <p:extLst>
      <p:ext uri="{BB962C8B-B14F-4D97-AF65-F5344CB8AC3E}">
        <p14:creationId xmlns:p14="http://schemas.microsoft.com/office/powerpoint/2010/main" val="1372112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088674"/>
          </a:xfrm>
        </p:spPr>
        <p:txBody>
          <a:bodyPr>
            <a:normAutofit/>
          </a:bodyPr>
          <a:lstStyle/>
          <a:p>
            <a:r>
              <a:rPr lang="en-US" sz="4400" dirty="0" smtClean="0"/>
              <a:t>Protection of IDPs under IHL.</a:t>
            </a:r>
            <a:endParaRPr lang="en-US" sz="4400" dirty="0"/>
          </a:p>
        </p:txBody>
      </p:sp>
      <p:sp>
        <p:nvSpPr>
          <p:cNvPr id="3" name="Content Placeholder 2"/>
          <p:cNvSpPr>
            <a:spLocks noGrp="1"/>
          </p:cNvSpPr>
          <p:nvPr>
            <p:ph idx="1"/>
          </p:nvPr>
        </p:nvSpPr>
        <p:spPr>
          <a:xfrm>
            <a:off x="793375" y="1707776"/>
            <a:ext cx="10650071" cy="5150224"/>
          </a:xfrm>
        </p:spPr>
        <p:txBody>
          <a:bodyPr>
            <a:noAutofit/>
          </a:bodyPr>
          <a:lstStyle/>
          <a:p>
            <a:pPr marL="457200" indent="-457200" algn="just">
              <a:buFont typeface="+mj-lt"/>
              <a:buAutoNum type="arabicPeriod" startAt="9"/>
            </a:pPr>
            <a:r>
              <a:rPr lang="en-US" sz="2200" b="1" dirty="0" smtClean="0"/>
              <a:t>Protection of right to property</a:t>
            </a:r>
          </a:p>
          <a:p>
            <a:pPr algn="just">
              <a:buFont typeface="Wingdings" panose="05000000000000000000" pitchFamily="2" charset="2"/>
              <a:buChar char="§"/>
            </a:pPr>
            <a:r>
              <a:rPr lang="en-US" sz="2200" dirty="0"/>
              <a:t>In armed conflict </a:t>
            </a:r>
            <a:r>
              <a:rPr lang="en-US" sz="2200" dirty="0" smtClean="0"/>
              <a:t>situations, pillage of </a:t>
            </a:r>
            <a:r>
              <a:rPr lang="en-US" sz="2200" dirty="0"/>
              <a:t>civilian </a:t>
            </a:r>
            <a:r>
              <a:rPr lang="en-US" sz="2200" dirty="0" smtClean="0"/>
              <a:t>property is prohibited-GC </a:t>
            </a:r>
            <a:r>
              <a:rPr lang="en-US" sz="2200" dirty="0"/>
              <a:t>IV Art. 33(2), AP II Art. 4(2)(g); CIHL </a:t>
            </a:r>
            <a:r>
              <a:rPr lang="en-US" sz="2200" dirty="0" smtClean="0"/>
              <a:t>Rule 52</a:t>
            </a:r>
            <a:r>
              <a:rPr lang="en-US" sz="2200" dirty="0"/>
              <a:t>), </a:t>
            </a:r>
            <a:r>
              <a:rPr lang="en-US" sz="2200" dirty="0" smtClean="0"/>
              <a:t>or reprisals in international conflicts-GC </a:t>
            </a:r>
            <a:r>
              <a:rPr lang="en-US" sz="2200" dirty="0"/>
              <a:t>IV Art</a:t>
            </a:r>
            <a:r>
              <a:rPr lang="en-US" sz="2200" dirty="0" smtClean="0"/>
              <a:t>. 33(3</a:t>
            </a:r>
            <a:r>
              <a:rPr lang="en-US" sz="2200" dirty="0"/>
              <a:t>), AP I Art. 52(1) and CIHL Rule 147</a:t>
            </a:r>
            <a:r>
              <a:rPr lang="en-US" sz="2200" dirty="0" smtClean="0"/>
              <a:t>).</a:t>
            </a:r>
          </a:p>
          <a:p>
            <a:pPr algn="just">
              <a:buFont typeface="Wingdings" panose="05000000000000000000" pitchFamily="2" charset="2"/>
              <a:buChar char="Ø"/>
            </a:pPr>
            <a:r>
              <a:rPr lang="en-US" sz="2200" dirty="0" smtClean="0"/>
              <a:t>Civilian </a:t>
            </a:r>
            <a:r>
              <a:rPr lang="en-US" sz="2200" dirty="0"/>
              <a:t>objects </a:t>
            </a:r>
            <a:r>
              <a:rPr lang="en-US" sz="2200" dirty="0" smtClean="0"/>
              <a:t>shall not </a:t>
            </a:r>
            <a:r>
              <a:rPr lang="en-US" sz="2200" dirty="0"/>
              <a:t>be the object of direct attacks, reprisals or </a:t>
            </a:r>
            <a:r>
              <a:rPr lang="en-US" sz="2200" dirty="0" smtClean="0"/>
              <a:t>indiscriminate attacks- AP </a:t>
            </a:r>
            <a:r>
              <a:rPr lang="en-US" sz="2200" dirty="0"/>
              <a:t>I Arts 48, 51(4), 52(1) and 85; CIHL Rules 7 and </a:t>
            </a:r>
            <a:r>
              <a:rPr lang="en-US" sz="2200" dirty="0" smtClean="0"/>
              <a:t>11.</a:t>
            </a:r>
            <a:endParaRPr lang="en-US" sz="2200" dirty="0"/>
          </a:p>
          <a:p>
            <a:pPr algn="just">
              <a:buFont typeface="Wingdings" panose="05000000000000000000" pitchFamily="2" charset="2"/>
              <a:buChar char="Ø"/>
            </a:pPr>
            <a:r>
              <a:rPr lang="en-US" sz="2200" dirty="0" smtClean="0"/>
              <a:t>The </a:t>
            </a:r>
            <a:r>
              <a:rPr lang="en-US" sz="2200" dirty="0"/>
              <a:t>property rights of displaced persons must be </a:t>
            </a:r>
            <a:r>
              <a:rPr lang="en-US" sz="2200" dirty="0" smtClean="0"/>
              <a:t>respected -CIHL </a:t>
            </a:r>
            <a:r>
              <a:rPr lang="en-US" sz="2200" dirty="0"/>
              <a:t>Rule </a:t>
            </a:r>
            <a:r>
              <a:rPr lang="en-US" sz="2200" dirty="0" smtClean="0"/>
              <a:t>133. </a:t>
            </a:r>
            <a:r>
              <a:rPr lang="en-US" sz="2200" dirty="0"/>
              <a:t>The </a:t>
            </a:r>
            <a:r>
              <a:rPr lang="en-US" sz="2200" dirty="0" smtClean="0"/>
              <a:t>IDPs right of voluntary </a:t>
            </a:r>
            <a:r>
              <a:rPr lang="en-US" sz="2200" dirty="0"/>
              <a:t>return in safety to their homes or places of </a:t>
            </a:r>
            <a:r>
              <a:rPr lang="en-US" sz="2200" dirty="0" smtClean="0"/>
              <a:t>habitual residence is also linked to </a:t>
            </a:r>
            <a:r>
              <a:rPr lang="en-US" sz="2200" dirty="0"/>
              <a:t>the requirement to </a:t>
            </a:r>
            <a:r>
              <a:rPr lang="en-US" sz="2200" dirty="0" smtClean="0"/>
              <a:t>respect their property </a:t>
            </a:r>
            <a:r>
              <a:rPr lang="en-US" sz="2200" dirty="0"/>
              <a:t>rights</a:t>
            </a:r>
            <a:r>
              <a:rPr lang="en-US" sz="2200" dirty="0" smtClean="0"/>
              <a:t>.</a:t>
            </a:r>
          </a:p>
          <a:p>
            <a:pPr algn="just">
              <a:buFont typeface="Wingdings" panose="05000000000000000000" pitchFamily="2" charset="2"/>
              <a:buChar char="Ø"/>
            </a:pPr>
            <a:r>
              <a:rPr lang="en-US" sz="2200" dirty="0"/>
              <a:t>The destruction or seizure of property </a:t>
            </a:r>
            <a:r>
              <a:rPr lang="en-US" sz="2200" dirty="0" smtClean="0"/>
              <a:t>of civilians or </a:t>
            </a:r>
            <a:r>
              <a:rPr lang="en-US" sz="2200" dirty="0"/>
              <a:t>an adversary is prohibited, unless required by imperative military necessity-GC IV Art. 147 and CIHL Rule 50. To do so is a war crime under the ICC Rome Statute Arts 8(2)(b)(xiii) and 8(2)(e)(xii)).</a:t>
            </a:r>
          </a:p>
          <a:p>
            <a:pPr algn="just">
              <a:buFont typeface="Wingdings" panose="05000000000000000000" pitchFamily="2" charset="2"/>
              <a:buChar char="Ø"/>
            </a:pPr>
            <a:endParaRPr lang="en-US" sz="2200" dirty="0"/>
          </a:p>
        </p:txBody>
      </p:sp>
    </p:spTree>
    <p:extLst>
      <p:ext uri="{BB962C8B-B14F-4D97-AF65-F5344CB8AC3E}">
        <p14:creationId xmlns:p14="http://schemas.microsoft.com/office/powerpoint/2010/main" val="11531181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Protection of IDPs under IHL.</a:t>
            </a:r>
          </a:p>
        </p:txBody>
      </p:sp>
      <p:sp>
        <p:nvSpPr>
          <p:cNvPr id="3" name="Content Placeholder 2"/>
          <p:cNvSpPr>
            <a:spLocks noGrp="1"/>
          </p:cNvSpPr>
          <p:nvPr>
            <p:ph idx="1"/>
          </p:nvPr>
        </p:nvSpPr>
        <p:spPr>
          <a:xfrm>
            <a:off x="1097280" y="1845733"/>
            <a:ext cx="10058400" cy="4434043"/>
          </a:xfrm>
        </p:spPr>
        <p:txBody>
          <a:bodyPr>
            <a:normAutofit/>
          </a:bodyPr>
          <a:lstStyle/>
          <a:p>
            <a:pPr marL="457200" indent="-457200" algn="just">
              <a:buFont typeface="+mj-lt"/>
              <a:buAutoNum type="arabicPeriod" startAt="10"/>
            </a:pPr>
            <a:r>
              <a:rPr lang="en-US" sz="2600" dirty="0" smtClean="0"/>
              <a:t>The right to work and social protection</a:t>
            </a:r>
          </a:p>
          <a:p>
            <a:pPr algn="just">
              <a:buFont typeface="Wingdings" panose="05000000000000000000" pitchFamily="2" charset="2"/>
              <a:buChar char="§"/>
            </a:pPr>
            <a:r>
              <a:rPr lang="en-US" sz="2600" dirty="0" smtClean="0"/>
              <a:t>IDPs have a right to access employment and social security protection without discrimination.</a:t>
            </a:r>
          </a:p>
          <a:p>
            <a:pPr algn="just">
              <a:buFont typeface="Wingdings" panose="05000000000000000000" pitchFamily="2" charset="2"/>
              <a:buChar char="Ø"/>
            </a:pPr>
            <a:r>
              <a:rPr lang="en-US" sz="2600" dirty="0" smtClean="0"/>
              <a:t>Persons who are made to work in situations of armed conflict should do so in conditions of safety and health -GC </a:t>
            </a:r>
            <a:r>
              <a:rPr lang="en-US" sz="2600" dirty="0"/>
              <a:t>IV Art. </a:t>
            </a:r>
            <a:r>
              <a:rPr lang="en-US" sz="2600" dirty="0" smtClean="0"/>
              <a:t>40. </a:t>
            </a:r>
          </a:p>
          <a:p>
            <a:pPr algn="just">
              <a:buFont typeface="Wingdings" panose="05000000000000000000" pitchFamily="2" charset="2"/>
              <a:buChar char="Ø"/>
            </a:pPr>
            <a:r>
              <a:rPr lang="en-US" sz="2600" dirty="0" smtClean="0"/>
              <a:t>Unpaid </a:t>
            </a:r>
            <a:r>
              <a:rPr lang="en-US" sz="2600" dirty="0"/>
              <a:t>or abusive forced labour </a:t>
            </a:r>
            <a:r>
              <a:rPr lang="en-US" sz="2600" dirty="0" smtClean="0"/>
              <a:t>is prohibited-GC </a:t>
            </a:r>
            <a:r>
              <a:rPr lang="en-US" sz="2600" dirty="0"/>
              <a:t>IV Arts 51 and 95; AP II Art. 5(1); and CIHL Rule 95)</a:t>
            </a:r>
            <a:r>
              <a:rPr lang="en-US" sz="2600" i="1" dirty="0"/>
              <a:t>. </a:t>
            </a:r>
            <a:endParaRPr lang="en-US" sz="2600" i="1" dirty="0" smtClean="0"/>
          </a:p>
          <a:p>
            <a:pPr algn="just">
              <a:buFont typeface="Wingdings" panose="05000000000000000000" pitchFamily="2" charset="2"/>
              <a:buChar char="Ø"/>
            </a:pPr>
            <a:r>
              <a:rPr lang="en-US" sz="2600" dirty="0" smtClean="0"/>
              <a:t>Slavery </a:t>
            </a:r>
            <a:r>
              <a:rPr lang="en-US" sz="2600" dirty="0"/>
              <a:t>and the slave trade are prohibited in all their </a:t>
            </a:r>
            <a:r>
              <a:rPr lang="en-US" sz="2600" dirty="0" smtClean="0"/>
              <a:t>forms-AP </a:t>
            </a:r>
            <a:r>
              <a:rPr lang="en-US" sz="2600" dirty="0"/>
              <a:t>II Art. 4(2) and CIHL Rule </a:t>
            </a:r>
            <a:r>
              <a:rPr lang="en-US" sz="2600" dirty="0" smtClean="0"/>
              <a:t>94</a:t>
            </a:r>
            <a:r>
              <a:rPr lang="en-US" sz="2600" i="1" dirty="0" smtClean="0"/>
              <a:t>. </a:t>
            </a:r>
            <a:endParaRPr lang="en-US" sz="2600" dirty="0"/>
          </a:p>
        </p:txBody>
      </p:sp>
    </p:spTree>
    <p:extLst>
      <p:ext uri="{BB962C8B-B14F-4D97-AF65-F5344CB8AC3E}">
        <p14:creationId xmlns:p14="http://schemas.microsoft.com/office/powerpoint/2010/main" val="2150068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81097"/>
          </a:xfrm>
        </p:spPr>
        <p:txBody>
          <a:bodyPr/>
          <a:lstStyle/>
          <a:p>
            <a:r>
              <a:rPr lang="en-US" dirty="0"/>
              <a:t>Protection of IDPs under IHL.</a:t>
            </a:r>
          </a:p>
        </p:txBody>
      </p:sp>
      <p:sp>
        <p:nvSpPr>
          <p:cNvPr id="3" name="Content Placeholder 2"/>
          <p:cNvSpPr>
            <a:spLocks noGrp="1"/>
          </p:cNvSpPr>
          <p:nvPr>
            <p:ph idx="1"/>
          </p:nvPr>
        </p:nvSpPr>
        <p:spPr>
          <a:xfrm>
            <a:off x="80682" y="1734671"/>
            <a:ext cx="12097871" cy="4598894"/>
          </a:xfrm>
        </p:spPr>
        <p:txBody>
          <a:bodyPr>
            <a:noAutofit/>
          </a:bodyPr>
          <a:lstStyle/>
          <a:p>
            <a:pPr marL="457200" indent="-457200" algn="just">
              <a:buFont typeface="+mj-lt"/>
              <a:buAutoNum type="arabicPeriod" startAt="11"/>
            </a:pPr>
            <a:r>
              <a:rPr lang="en-US" sz="2200" b="1" dirty="0" smtClean="0"/>
              <a:t>The right to education</a:t>
            </a:r>
          </a:p>
          <a:p>
            <a:pPr algn="just">
              <a:buFont typeface="Wingdings" panose="05000000000000000000" pitchFamily="2" charset="2"/>
              <a:buChar char="§"/>
            </a:pPr>
            <a:r>
              <a:rPr lang="en-US" sz="2200" dirty="0" smtClean="0"/>
              <a:t>During armed conflicts, </a:t>
            </a:r>
            <a:r>
              <a:rPr lang="en-US" sz="2200" dirty="0"/>
              <a:t>children are entitled to special respect and protection, including access to education (CIHL Rule 135</a:t>
            </a:r>
            <a:r>
              <a:rPr lang="en-US" sz="2200" dirty="0" smtClean="0"/>
              <a:t>).</a:t>
            </a:r>
          </a:p>
          <a:p>
            <a:pPr algn="just">
              <a:buFont typeface="Wingdings" panose="05000000000000000000" pitchFamily="2" charset="2"/>
              <a:buChar char="Ø"/>
            </a:pPr>
            <a:r>
              <a:rPr lang="en-US" sz="2200" dirty="0" smtClean="0"/>
              <a:t>Parties to international </a:t>
            </a:r>
            <a:r>
              <a:rPr lang="en-US" sz="2200" dirty="0"/>
              <a:t>armed </a:t>
            </a:r>
            <a:r>
              <a:rPr lang="en-US" sz="2200" dirty="0" smtClean="0"/>
              <a:t>conflicts </a:t>
            </a:r>
            <a:r>
              <a:rPr lang="en-US" sz="2200" dirty="0"/>
              <a:t>must take the necessary measures to ensure that children under 15 who are orphaned or separated from their families as a result of the armed conflict are not left to their own resources and that their education is facilitated in all </a:t>
            </a:r>
            <a:r>
              <a:rPr lang="en-US" sz="2200" dirty="0" smtClean="0"/>
              <a:t>circumstances-GC </a:t>
            </a:r>
            <a:r>
              <a:rPr lang="en-US" sz="2200" dirty="0"/>
              <a:t>IV Art. </a:t>
            </a:r>
            <a:r>
              <a:rPr lang="en-US" sz="2200" dirty="0" smtClean="0"/>
              <a:t>24(1</a:t>
            </a:r>
            <a:r>
              <a:rPr lang="en-US" sz="2200" dirty="0"/>
              <a:t>)</a:t>
            </a:r>
            <a:r>
              <a:rPr lang="en-US" sz="2200" dirty="0" smtClean="0"/>
              <a:t>.</a:t>
            </a:r>
          </a:p>
          <a:p>
            <a:pPr algn="just">
              <a:buFont typeface="Wingdings" panose="05000000000000000000" pitchFamily="2" charset="2"/>
              <a:buChar char="Ø"/>
            </a:pPr>
            <a:r>
              <a:rPr lang="en-US" sz="2200" dirty="0" smtClean="0"/>
              <a:t>Occupying </a:t>
            </a:r>
            <a:r>
              <a:rPr lang="en-US" sz="2200" dirty="0"/>
              <a:t>powers must also facilitate the functioning of educational facilities in occupied </a:t>
            </a:r>
            <a:r>
              <a:rPr lang="en-US" sz="2200" dirty="0" smtClean="0"/>
              <a:t>territories-GC </a:t>
            </a:r>
            <a:r>
              <a:rPr lang="en-US" sz="2200" dirty="0"/>
              <a:t>IV Art. 50(1</a:t>
            </a:r>
            <a:r>
              <a:rPr lang="en-US" sz="2200" dirty="0" smtClean="0"/>
              <a:t>)</a:t>
            </a:r>
            <a:r>
              <a:rPr lang="en-US" sz="2200" i="1" dirty="0" smtClean="0"/>
              <a:t>. </a:t>
            </a:r>
          </a:p>
          <a:p>
            <a:pPr algn="just">
              <a:buFont typeface="Wingdings" panose="05000000000000000000" pitchFamily="2" charset="2"/>
              <a:buChar char="Ø"/>
            </a:pPr>
            <a:r>
              <a:rPr lang="en-US" sz="2200" dirty="0" smtClean="0"/>
              <a:t>In </a:t>
            </a:r>
            <a:r>
              <a:rPr lang="en-US" sz="2200" dirty="0"/>
              <a:t>the case of a justified </a:t>
            </a:r>
            <a:r>
              <a:rPr lang="en-US" sz="2200" dirty="0" smtClean="0"/>
              <a:t>evacuation, </a:t>
            </a:r>
            <a:r>
              <a:rPr lang="en-US" sz="2200" dirty="0"/>
              <a:t>education - including religious and moral education - shall be provided to the child while he or she is </a:t>
            </a:r>
            <a:r>
              <a:rPr lang="en-US" sz="2200" dirty="0" smtClean="0"/>
              <a:t>away-AP </a:t>
            </a:r>
            <a:r>
              <a:rPr lang="en-US" sz="2200" dirty="0"/>
              <a:t>I Art. 78(2</a:t>
            </a:r>
            <a:r>
              <a:rPr lang="en-US" sz="2200" dirty="0" smtClean="0"/>
              <a:t>)).</a:t>
            </a:r>
          </a:p>
          <a:p>
            <a:pPr algn="just">
              <a:buFont typeface="Wingdings" panose="05000000000000000000" pitchFamily="2" charset="2"/>
              <a:buChar char="Ø"/>
            </a:pPr>
            <a:r>
              <a:rPr lang="en-US" sz="2200" dirty="0" smtClean="0"/>
              <a:t>In </a:t>
            </a:r>
            <a:r>
              <a:rPr lang="en-US" sz="2200" dirty="0"/>
              <a:t>non-international armed conflicts, children must receive an education, including religious and moral </a:t>
            </a:r>
            <a:r>
              <a:rPr lang="en-US" sz="2200" dirty="0" smtClean="0"/>
              <a:t>education-AP </a:t>
            </a:r>
            <a:r>
              <a:rPr lang="en-US" sz="2200" dirty="0"/>
              <a:t>II Art. 4(3)(a</a:t>
            </a:r>
            <a:r>
              <a:rPr lang="en-US" sz="2200" dirty="0" smtClean="0"/>
              <a:t>))</a:t>
            </a:r>
            <a:r>
              <a:rPr lang="en-US" sz="2200" i="1" dirty="0" smtClean="0"/>
              <a:t>.</a:t>
            </a:r>
            <a:endParaRPr lang="en-US" sz="2200" dirty="0"/>
          </a:p>
        </p:txBody>
      </p:sp>
    </p:spTree>
    <p:extLst>
      <p:ext uri="{BB962C8B-B14F-4D97-AF65-F5344CB8AC3E}">
        <p14:creationId xmlns:p14="http://schemas.microsoft.com/office/powerpoint/2010/main" val="27114956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Protection of IDPs under IHL.</a:t>
            </a:r>
          </a:p>
        </p:txBody>
      </p:sp>
      <p:sp>
        <p:nvSpPr>
          <p:cNvPr id="3" name="Content Placeholder 2"/>
          <p:cNvSpPr>
            <a:spLocks noGrp="1"/>
          </p:cNvSpPr>
          <p:nvPr>
            <p:ph idx="1"/>
          </p:nvPr>
        </p:nvSpPr>
        <p:spPr>
          <a:xfrm>
            <a:off x="645459" y="1845734"/>
            <a:ext cx="10838329" cy="4023360"/>
          </a:xfrm>
        </p:spPr>
        <p:txBody>
          <a:bodyPr>
            <a:normAutofit/>
          </a:bodyPr>
          <a:lstStyle/>
          <a:p>
            <a:pPr marL="457200" indent="-457200" algn="just">
              <a:buFont typeface="+mj-lt"/>
              <a:buAutoNum type="arabicPeriod" startAt="12"/>
            </a:pPr>
            <a:r>
              <a:rPr lang="en-US" sz="2600" b="1" dirty="0" smtClean="0"/>
              <a:t>Protection of children from recruitment into armed forces.</a:t>
            </a:r>
          </a:p>
          <a:p>
            <a:pPr algn="just">
              <a:buFont typeface="Wingdings" panose="05000000000000000000" pitchFamily="2" charset="2"/>
              <a:buChar char="§"/>
            </a:pPr>
            <a:r>
              <a:rPr lang="en-US" sz="2600" dirty="0"/>
              <a:t>Under IHL, children must not be recruited into armed forces or groups and must not be allowed to take part in </a:t>
            </a:r>
            <a:r>
              <a:rPr lang="en-US" sz="2600" dirty="0" smtClean="0"/>
              <a:t>hostilities-AP </a:t>
            </a:r>
            <a:r>
              <a:rPr lang="en-US" sz="2600" dirty="0"/>
              <a:t>I Art. 77(2); AP II Art. 4(3); CIHL Rules 136 and 137). </a:t>
            </a:r>
            <a:endParaRPr lang="en-US" sz="2600" dirty="0" smtClean="0"/>
          </a:p>
          <a:p>
            <a:pPr algn="just">
              <a:buFont typeface="Wingdings" panose="05000000000000000000" pitchFamily="2" charset="2"/>
              <a:buChar char="Ø"/>
            </a:pPr>
            <a:r>
              <a:rPr lang="en-US" sz="2600" dirty="0" smtClean="0"/>
              <a:t>It is a war crime to use children under 15 in hostilities-ICC </a:t>
            </a:r>
            <a:r>
              <a:rPr lang="en-US" sz="2600" dirty="0"/>
              <a:t>Statute Arts </a:t>
            </a:r>
            <a:r>
              <a:rPr lang="en-US" sz="2600" dirty="0" smtClean="0"/>
              <a:t>8 (2</a:t>
            </a:r>
            <a:r>
              <a:rPr lang="en-US" sz="2600" dirty="0"/>
              <a:t>)(b)(xxvi) and 8(2)(e)(vii)). </a:t>
            </a:r>
          </a:p>
          <a:p>
            <a:pPr algn="just">
              <a:buFont typeface="Wingdings" panose="05000000000000000000" pitchFamily="2" charset="2"/>
              <a:buChar char="Ø"/>
            </a:pPr>
            <a:r>
              <a:rPr lang="en-US" sz="2600" dirty="0" smtClean="0"/>
              <a:t>The </a:t>
            </a:r>
            <a:r>
              <a:rPr lang="en-US" sz="2600" dirty="0"/>
              <a:t>UN Optional Protocol to the Convention on the Rights of the Child, adopted in 2000, </a:t>
            </a:r>
            <a:r>
              <a:rPr lang="en-US" sz="2600" dirty="0" smtClean="0"/>
              <a:t>also prohibits the involvement </a:t>
            </a:r>
            <a:r>
              <a:rPr lang="en-US" sz="2600" dirty="0"/>
              <a:t>of children in armed </a:t>
            </a:r>
            <a:r>
              <a:rPr lang="en-US" sz="2600" dirty="0" smtClean="0"/>
              <a:t>conflict.</a:t>
            </a:r>
            <a:endParaRPr lang="en-US" sz="2600" dirty="0"/>
          </a:p>
        </p:txBody>
      </p:sp>
    </p:spTree>
    <p:extLst>
      <p:ext uri="{BB962C8B-B14F-4D97-AF65-F5344CB8AC3E}">
        <p14:creationId xmlns:p14="http://schemas.microsoft.com/office/powerpoint/2010/main" val="1186055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Definition of Internally displaced person</a:t>
            </a:r>
            <a:endParaRPr lang="en-US" sz="4400" dirty="0"/>
          </a:p>
        </p:txBody>
      </p:sp>
      <p:sp>
        <p:nvSpPr>
          <p:cNvPr id="3" name="Content Placeholder 2"/>
          <p:cNvSpPr>
            <a:spLocks noGrp="1"/>
          </p:cNvSpPr>
          <p:nvPr>
            <p:ph idx="1"/>
          </p:nvPr>
        </p:nvSpPr>
        <p:spPr>
          <a:xfrm>
            <a:off x="1097280" y="2205318"/>
            <a:ext cx="10058400" cy="3926540"/>
          </a:xfrm>
        </p:spPr>
        <p:txBody>
          <a:bodyPr>
            <a:normAutofit/>
          </a:bodyPr>
          <a:lstStyle/>
          <a:p>
            <a:pPr algn="just">
              <a:buFont typeface="Wingdings" panose="05000000000000000000" pitchFamily="2" charset="2"/>
              <a:buChar char="§"/>
            </a:pPr>
            <a:r>
              <a:rPr lang="en-US" sz="3200" dirty="0" smtClean="0"/>
              <a:t>UN Guiding Principles on IDPs is the accepted definition:</a:t>
            </a:r>
          </a:p>
          <a:p>
            <a:pPr algn="just">
              <a:buFont typeface="Wingdings" panose="05000000000000000000" pitchFamily="2" charset="2"/>
              <a:buChar char="Ø"/>
            </a:pPr>
            <a:r>
              <a:rPr lang="en-US" sz="3200" dirty="0" smtClean="0"/>
              <a:t>IDPs are </a:t>
            </a:r>
            <a:r>
              <a:rPr lang="en-US" sz="3200" i="1" dirty="0" smtClean="0">
                <a:solidFill>
                  <a:srgbClr val="7030A0"/>
                </a:solidFill>
              </a:rPr>
              <a:t>“persons or groups of persons who have been forced or obliged to flee or leave their homes or places of habitual residence, in particular as a result of or in order to avoid the effects of armed conflict, situations of generalized violence, violations of human rights or natural or human made disasters, and who have not crossed an internationally recognized State border”.</a:t>
            </a:r>
            <a:endParaRPr lang="en-US" sz="3200" i="1" dirty="0">
              <a:solidFill>
                <a:srgbClr val="7030A0"/>
              </a:solidFill>
            </a:endParaRPr>
          </a:p>
        </p:txBody>
      </p:sp>
    </p:spTree>
    <p:extLst>
      <p:ext uri="{BB962C8B-B14F-4D97-AF65-F5344CB8AC3E}">
        <p14:creationId xmlns:p14="http://schemas.microsoft.com/office/powerpoint/2010/main" val="7588264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Protection of IDPs under IHL.</a:t>
            </a:r>
          </a:p>
        </p:txBody>
      </p:sp>
      <p:sp>
        <p:nvSpPr>
          <p:cNvPr id="3" name="Content Placeholder 2"/>
          <p:cNvSpPr>
            <a:spLocks noGrp="1"/>
          </p:cNvSpPr>
          <p:nvPr>
            <p:ph idx="1"/>
          </p:nvPr>
        </p:nvSpPr>
        <p:spPr>
          <a:xfrm>
            <a:off x="0" y="1737360"/>
            <a:ext cx="12062012" cy="4623099"/>
          </a:xfrm>
        </p:spPr>
        <p:txBody>
          <a:bodyPr>
            <a:noAutofit/>
          </a:bodyPr>
          <a:lstStyle/>
          <a:p>
            <a:pPr marL="457200" indent="-457200" algn="just">
              <a:buFont typeface="+mj-lt"/>
              <a:buAutoNum type="arabicPeriod" startAt="13"/>
            </a:pPr>
            <a:r>
              <a:rPr lang="en-US" sz="2300" b="1" dirty="0" smtClean="0"/>
              <a:t>The duty to respect, enforce and protect rights under IHL.</a:t>
            </a:r>
          </a:p>
          <a:p>
            <a:pPr algn="just">
              <a:buFont typeface="Wingdings" panose="05000000000000000000" pitchFamily="2" charset="2"/>
              <a:buChar char="§"/>
            </a:pPr>
            <a:r>
              <a:rPr lang="en-US" sz="2300" dirty="0" smtClean="0"/>
              <a:t>State Parties to the Geneva Conventions of 1949 and the AP I of 1977 </a:t>
            </a:r>
            <a:r>
              <a:rPr lang="en-US" sz="2300" dirty="0"/>
              <a:t>and parties to armed </a:t>
            </a:r>
            <a:r>
              <a:rPr lang="en-US" sz="2300" dirty="0" smtClean="0"/>
              <a:t>conflicts must respect </a:t>
            </a:r>
            <a:r>
              <a:rPr lang="en-US" sz="2300" dirty="0"/>
              <a:t>and ensure respect for </a:t>
            </a:r>
            <a:r>
              <a:rPr lang="en-US" sz="2300" dirty="0" smtClean="0"/>
              <a:t>IHL-GCs </a:t>
            </a:r>
            <a:r>
              <a:rPr lang="en-US" sz="2300" dirty="0"/>
              <a:t>common Art. 1; AP I Art. 1(1); CIHL Rule 139)</a:t>
            </a:r>
            <a:r>
              <a:rPr lang="en-US" sz="2300" i="1" dirty="0"/>
              <a:t>. </a:t>
            </a:r>
            <a:endParaRPr lang="en-US" sz="2300" i="1" dirty="0" smtClean="0"/>
          </a:p>
          <a:p>
            <a:pPr algn="just">
              <a:buFont typeface="Wingdings" panose="05000000000000000000" pitchFamily="2" charset="2"/>
              <a:buChar char="Ø"/>
            </a:pPr>
            <a:r>
              <a:rPr lang="en-US" sz="2300" dirty="0"/>
              <a:t>States Parties </a:t>
            </a:r>
            <a:r>
              <a:rPr lang="en-US" sz="2300" dirty="0" smtClean="0"/>
              <a:t>must </a:t>
            </a:r>
            <a:r>
              <a:rPr lang="en-US" sz="2300" dirty="0"/>
              <a:t>impose effective penal sanctions for “grave breaches” in international armed </a:t>
            </a:r>
            <a:r>
              <a:rPr lang="en-US" sz="2300" dirty="0" smtClean="0"/>
              <a:t>conflicts-GC </a:t>
            </a:r>
            <a:r>
              <a:rPr lang="en-US" sz="2300" dirty="0"/>
              <a:t>I Arts 49 and 50; GC II Arts 50 and 51; GC III Arts 129 and 130; GC IV Arts 146 and 147; AP I Art. 85; and CIHL Rule </a:t>
            </a:r>
            <a:r>
              <a:rPr lang="en-US" sz="2300" dirty="0" smtClean="0"/>
              <a:t>158.</a:t>
            </a:r>
          </a:p>
          <a:p>
            <a:pPr algn="just">
              <a:buFont typeface="Wingdings" panose="05000000000000000000" pitchFamily="2" charset="2"/>
              <a:buChar char="Ø"/>
            </a:pPr>
            <a:r>
              <a:rPr lang="en-US" sz="2300" dirty="0" smtClean="0"/>
              <a:t> </a:t>
            </a:r>
            <a:r>
              <a:rPr lang="en-US" sz="2300" dirty="0"/>
              <a:t>States Parties </a:t>
            </a:r>
            <a:r>
              <a:rPr lang="en-US" sz="2300" dirty="0" smtClean="0"/>
              <a:t>must </a:t>
            </a:r>
            <a:r>
              <a:rPr lang="en-US" sz="2300" dirty="0"/>
              <a:t>take measures necessary for the suppression of all acts </a:t>
            </a:r>
            <a:r>
              <a:rPr lang="en-US" sz="2300" dirty="0" smtClean="0"/>
              <a:t>against </a:t>
            </a:r>
            <a:r>
              <a:rPr lang="en-US" sz="2300" dirty="0"/>
              <a:t>the Conventions and Additional </a:t>
            </a:r>
            <a:r>
              <a:rPr lang="en-US" sz="2300" dirty="0" smtClean="0"/>
              <a:t>Protocols.</a:t>
            </a:r>
          </a:p>
          <a:p>
            <a:pPr algn="just">
              <a:buFont typeface="Wingdings" panose="05000000000000000000" pitchFamily="2" charset="2"/>
              <a:buChar char="Ø"/>
            </a:pPr>
            <a:r>
              <a:rPr lang="en-US" sz="2300" dirty="0" smtClean="0"/>
              <a:t>Customary IHL imposes duty to investigate and prosecute </a:t>
            </a:r>
            <a:r>
              <a:rPr lang="en-US" sz="2300" dirty="0"/>
              <a:t>all war </a:t>
            </a:r>
            <a:r>
              <a:rPr lang="en-US" sz="2300" dirty="0" smtClean="0"/>
              <a:t>crimes </a:t>
            </a:r>
            <a:r>
              <a:rPr lang="en-US" sz="2300" dirty="0"/>
              <a:t>committed by their nationals or armed forces, or on their </a:t>
            </a:r>
            <a:r>
              <a:rPr lang="en-US" sz="2300" dirty="0" smtClean="0"/>
              <a:t>territory. They </a:t>
            </a:r>
            <a:r>
              <a:rPr lang="en-US" sz="2300" dirty="0"/>
              <a:t>must also </a:t>
            </a:r>
            <a:r>
              <a:rPr lang="en-US" sz="2300" dirty="0" smtClean="0"/>
              <a:t>investigate and prosecute </a:t>
            </a:r>
            <a:r>
              <a:rPr lang="en-US" sz="2300" dirty="0"/>
              <a:t>other war crimes over which they have jurisdiction </a:t>
            </a:r>
            <a:r>
              <a:rPr lang="en-US" sz="2300" dirty="0" smtClean="0"/>
              <a:t>and -CIHL </a:t>
            </a:r>
            <a:r>
              <a:rPr lang="en-US" sz="2300" dirty="0"/>
              <a:t>Rule </a:t>
            </a:r>
            <a:r>
              <a:rPr lang="en-US" sz="2300" dirty="0" smtClean="0"/>
              <a:t>158.</a:t>
            </a:r>
            <a:endParaRPr lang="en-US" sz="2300" dirty="0"/>
          </a:p>
        </p:txBody>
      </p:sp>
    </p:spTree>
    <p:extLst>
      <p:ext uri="{BB962C8B-B14F-4D97-AF65-F5344CB8AC3E}">
        <p14:creationId xmlns:p14="http://schemas.microsoft.com/office/powerpoint/2010/main" val="10921128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3"/>
            <a:ext cx="10058400" cy="886968"/>
          </a:xfrm>
        </p:spPr>
        <p:txBody>
          <a:bodyPr/>
          <a:lstStyle/>
          <a:p>
            <a:r>
              <a:rPr lang="en-US" dirty="0"/>
              <a:t>Protection of IDPs under IHL.</a:t>
            </a:r>
          </a:p>
        </p:txBody>
      </p:sp>
      <p:sp>
        <p:nvSpPr>
          <p:cNvPr id="3" name="Content Placeholder 2"/>
          <p:cNvSpPr>
            <a:spLocks noGrp="1"/>
          </p:cNvSpPr>
          <p:nvPr>
            <p:ph idx="1"/>
          </p:nvPr>
        </p:nvSpPr>
        <p:spPr>
          <a:xfrm>
            <a:off x="363071" y="1721224"/>
            <a:ext cx="11685494" cy="4625788"/>
          </a:xfrm>
        </p:spPr>
        <p:txBody>
          <a:bodyPr>
            <a:noAutofit/>
          </a:bodyPr>
          <a:lstStyle/>
          <a:p>
            <a:pPr marL="0" indent="0" algn="just">
              <a:buNone/>
            </a:pPr>
            <a:r>
              <a:rPr lang="en-US" sz="2200" b="1" dirty="0" smtClean="0"/>
              <a:t>National implementation of IHL. </a:t>
            </a:r>
            <a:endParaRPr lang="en-US" sz="2200" dirty="0"/>
          </a:p>
          <a:p>
            <a:pPr algn="just">
              <a:buFont typeface="Wingdings" panose="05000000000000000000" pitchFamily="2" charset="2"/>
              <a:buChar char="§"/>
            </a:pPr>
            <a:r>
              <a:rPr lang="en-US" sz="2200" dirty="0" smtClean="0"/>
              <a:t>States must introduce </a:t>
            </a:r>
            <a:r>
              <a:rPr lang="en-US" sz="2200" dirty="0"/>
              <a:t>and </a:t>
            </a:r>
            <a:r>
              <a:rPr lang="en-US" sz="2200" dirty="0" smtClean="0"/>
              <a:t>implement mechanisms </a:t>
            </a:r>
            <a:r>
              <a:rPr lang="en-US" sz="2200" dirty="0"/>
              <a:t>to implement </a:t>
            </a:r>
            <a:r>
              <a:rPr lang="en-US" sz="2200" dirty="0" smtClean="0"/>
              <a:t>IHL at national level </a:t>
            </a:r>
            <a:r>
              <a:rPr lang="en-US" sz="2200" dirty="0"/>
              <a:t>including with respect </a:t>
            </a:r>
            <a:r>
              <a:rPr lang="en-US" sz="2200" dirty="0" smtClean="0"/>
              <a:t>to IDPs.</a:t>
            </a:r>
          </a:p>
          <a:p>
            <a:pPr algn="just">
              <a:buFont typeface="Wingdings" panose="05000000000000000000" pitchFamily="2" charset="2"/>
              <a:buChar char="§"/>
            </a:pPr>
            <a:r>
              <a:rPr lang="en-US" sz="2200" dirty="0" smtClean="0"/>
              <a:t>Such </a:t>
            </a:r>
            <a:r>
              <a:rPr lang="en-US" sz="2200" dirty="0"/>
              <a:t>measures must be taken in both wartime and peacetime, and can </a:t>
            </a:r>
            <a:r>
              <a:rPr lang="en-US" sz="2200" dirty="0" smtClean="0"/>
              <a:t>include measures:</a:t>
            </a:r>
          </a:p>
          <a:p>
            <a:pPr algn="just">
              <a:buFont typeface="Wingdings" panose="05000000000000000000" pitchFamily="2" charset="2"/>
              <a:buChar char="Ø"/>
            </a:pPr>
            <a:r>
              <a:rPr lang="en-US" sz="2200" dirty="0" smtClean="0"/>
              <a:t>For </a:t>
            </a:r>
            <a:r>
              <a:rPr lang="en-US" sz="2200" dirty="0"/>
              <a:t>punishing violations of the IHL </a:t>
            </a:r>
            <a:r>
              <a:rPr lang="en-US" sz="2200" dirty="0" smtClean="0"/>
              <a:t>obligations.</a:t>
            </a:r>
          </a:p>
          <a:p>
            <a:pPr algn="just">
              <a:buFont typeface="Wingdings" panose="05000000000000000000" pitchFamily="2" charset="2"/>
              <a:buChar char="Ø"/>
            </a:pPr>
            <a:r>
              <a:rPr lang="en-US" sz="2200" dirty="0" smtClean="0"/>
              <a:t>For </a:t>
            </a:r>
            <a:r>
              <a:rPr lang="en-US" sz="2200" dirty="0"/>
              <a:t>ensuring that protected persons enjoy </a:t>
            </a:r>
            <a:r>
              <a:rPr lang="en-US" sz="2200" dirty="0" smtClean="0"/>
              <a:t>fundamental rights and freedoms guaranteed by international human rights law and IHL </a:t>
            </a:r>
            <a:r>
              <a:rPr lang="en-US" sz="2200" dirty="0"/>
              <a:t>during armed conflict</a:t>
            </a:r>
            <a:r>
              <a:rPr lang="en-US" sz="2200" dirty="0" smtClean="0"/>
              <a:t>.</a:t>
            </a:r>
          </a:p>
          <a:p>
            <a:pPr algn="just">
              <a:buFont typeface="Wingdings" panose="05000000000000000000" pitchFamily="2" charset="2"/>
              <a:buChar char="Ø"/>
            </a:pPr>
            <a:r>
              <a:rPr lang="en-US" sz="2200" dirty="0" smtClean="0"/>
              <a:t>Introducing </a:t>
            </a:r>
            <a:r>
              <a:rPr lang="en-US" sz="2200" dirty="0"/>
              <a:t>new legislation or </a:t>
            </a:r>
            <a:r>
              <a:rPr lang="en-US" sz="2200" dirty="0" smtClean="0"/>
              <a:t>regulations.</a:t>
            </a:r>
          </a:p>
          <a:p>
            <a:pPr algn="just">
              <a:buFont typeface="Wingdings" panose="05000000000000000000" pitchFamily="2" charset="2"/>
              <a:buChar char="Ø"/>
            </a:pPr>
            <a:r>
              <a:rPr lang="en-US" sz="2200" dirty="0" smtClean="0"/>
              <a:t>For creating awareness and relevant educational programmes on IHL</a:t>
            </a:r>
          </a:p>
          <a:p>
            <a:pPr algn="just">
              <a:buFont typeface="Wingdings" panose="05000000000000000000" pitchFamily="2" charset="2"/>
              <a:buChar char="Ø"/>
            </a:pPr>
            <a:r>
              <a:rPr lang="en-US" sz="2200" dirty="0" smtClean="0"/>
              <a:t>For </a:t>
            </a:r>
            <a:r>
              <a:rPr lang="en-US" sz="2200" dirty="0"/>
              <a:t>the recruitment or training of </a:t>
            </a:r>
            <a:r>
              <a:rPr lang="en-US" sz="2200" dirty="0" smtClean="0"/>
              <a:t>personnel.</a:t>
            </a:r>
            <a:endParaRPr lang="en-US" sz="2200" dirty="0"/>
          </a:p>
        </p:txBody>
      </p:sp>
    </p:spTree>
    <p:extLst>
      <p:ext uri="{BB962C8B-B14F-4D97-AF65-F5344CB8AC3E}">
        <p14:creationId xmlns:p14="http://schemas.microsoft.com/office/powerpoint/2010/main" val="13909984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29" y="484632"/>
            <a:ext cx="12097871" cy="1223144"/>
          </a:xfrm>
        </p:spPr>
        <p:txBody>
          <a:bodyPr>
            <a:normAutofit/>
          </a:bodyPr>
          <a:lstStyle/>
          <a:p>
            <a:pPr algn="ctr"/>
            <a:r>
              <a:rPr lang="en-US" sz="4000" dirty="0"/>
              <a:t>Protection of IDPs </a:t>
            </a:r>
            <a:r>
              <a:rPr lang="en-US" sz="4000" dirty="0" smtClean="0"/>
              <a:t>under AU Kampala Convention on Internally displaced persons, 2009.</a:t>
            </a:r>
            <a:endParaRPr lang="en-US" sz="4000" dirty="0"/>
          </a:p>
        </p:txBody>
      </p:sp>
      <p:sp>
        <p:nvSpPr>
          <p:cNvPr id="3" name="Content Placeholder 2"/>
          <p:cNvSpPr>
            <a:spLocks noGrp="1"/>
          </p:cNvSpPr>
          <p:nvPr>
            <p:ph idx="1"/>
          </p:nvPr>
        </p:nvSpPr>
        <p:spPr>
          <a:xfrm>
            <a:off x="94129" y="1815353"/>
            <a:ext cx="11927542" cy="4558553"/>
          </a:xfrm>
        </p:spPr>
        <p:txBody>
          <a:bodyPr>
            <a:noAutofit/>
          </a:bodyPr>
          <a:lstStyle/>
          <a:p>
            <a:pPr algn="just">
              <a:buFont typeface="Wingdings" panose="05000000000000000000" pitchFamily="2" charset="2"/>
              <a:buChar char="§"/>
            </a:pPr>
            <a:r>
              <a:rPr lang="en-US" sz="2600" i="1" dirty="0" smtClean="0"/>
              <a:t>The African Convention for the Protection and Assistance of Internally Displaced Persons in Africa, AU, 2009</a:t>
            </a:r>
            <a:r>
              <a:rPr lang="en-US" sz="2600" dirty="0" smtClean="0"/>
              <a:t>- the Kampala Convention draws heavily from the UN Guiding Principles.</a:t>
            </a:r>
          </a:p>
          <a:p>
            <a:pPr algn="just">
              <a:buFont typeface="Wingdings" panose="05000000000000000000" pitchFamily="2" charset="2"/>
              <a:buChar char="Ø"/>
            </a:pPr>
            <a:r>
              <a:rPr lang="en-US" sz="2600" dirty="0" smtClean="0"/>
              <a:t>It is legally binding.</a:t>
            </a:r>
          </a:p>
          <a:p>
            <a:pPr algn="just">
              <a:buFont typeface="Wingdings" panose="05000000000000000000" pitchFamily="2" charset="2"/>
              <a:buChar char="Ø"/>
            </a:pPr>
            <a:r>
              <a:rPr lang="en-US" sz="2600" dirty="0" smtClean="0"/>
              <a:t>It outlines obligations of member states, non-state armed groups and international organizations in preventing displacement and for protecting and assisting IDPs.</a:t>
            </a:r>
          </a:p>
          <a:p>
            <a:pPr algn="just">
              <a:buFont typeface="Wingdings" panose="05000000000000000000" pitchFamily="2" charset="2"/>
              <a:buChar char="Ø"/>
            </a:pPr>
            <a:r>
              <a:rPr lang="en-US" sz="2600" dirty="0" smtClean="0"/>
              <a:t>Very comprehensive in coverage of issues regarding IDPs, and is a very good guide for States wishing to develop policy and law on IDPs.</a:t>
            </a:r>
          </a:p>
          <a:p>
            <a:pPr algn="just">
              <a:buFont typeface="Wingdings" panose="05000000000000000000" pitchFamily="2" charset="2"/>
              <a:buChar char="Ø"/>
            </a:pPr>
            <a:r>
              <a:rPr lang="en-US" sz="2600" dirty="0" smtClean="0"/>
              <a:t>In some aspects, it provides higher standards than in IHL: E.g. on safe and voluntary return; access to compensation and other forms of reparations.</a:t>
            </a:r>
            <a:endParaRPr lang="en-US" sz="2600" dirty="0"/>
          </a:p>
        </p:txBody>
      </p:sp>
    </p:spTree>
    <p:extLst>
      <p:ext uri="{BB962C8B-B14F-4D97-AF65-F5344CB8AC3E}">
        <p14:creationId xmlns:p14="http://schemas.microsoft.com/office/powerpoint/2010/main" val="2501438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627797"/>
          </a:xfrm>
        </p:spPr>
        <p:txBody>
          <a:bodyPr>
            <a:normAutofit fontScale="90000"/>
          </a:bodyPr>
          <a:lstStyle/>
          <a:p>
            <a:r>
              <a:rPr lang="en-US" sz="4400" dirty="0" smtClean="0"/>
              <a:t>Causes of displacement and Plights of IDPS</a:t>
            </a:r>
            <a:endParaRPr lang="en-US" sz="4400" dirty="0"/>
          </a:p>
        </p:txBody>
      </p:sp>
      <p:sp>
        <p:nvSpPr>
          <p:cNvPr id="3" name="Content Placeholder 2"/>
          <p:cNvSpPr>
            <a:spLocks noGrp="1"/>
          </p:cNvSpPr>
          <p:nvPr>
            <p:ph idx="1"/>
          </p:nvPr>
        </p:nvSpPr>
        <p:spPr>
          <a:xfrm>
            <a:off x="322729" y="1116107"/>
            <a:ext cx="11483789" cy="5177118"/>
          </a:xfrm>
        </p:spPr>
        <p:txBody>
          <a:bodyPr>
            <a:normAutofit fontScale="92500" lnSpcReduction="20000"/>
          </a:bodyPr>
          <a:lstStyle/>
          <a:p>
            <a:pPr algn="just">
              <a:buFont typeface="Wingdings" panose="05000000000000000000" pitchFamily="2" charset="2"/>
              <a:buChar char="§"/>
            </a:pPr>
            <a:r>
              <a:rPr lang="en-US" sz="2800" dirty="0" smtClean="0"/>
              <a:t>Generally internal displacement arises because of armed conflicts conducted in violation of human rights law and IHL:</a:t>
            </a:r>
          </a:p>
          <a:p>
            <a:pPr algn="just">
              <a:buFont typeface="Wingdings" panose="05000000000000000000" pitchFamily="2" charset="2"/>
              <a:buChar char="Ø"/>
            </a:pPr>
            <a:r>
              <a:rPr lang="en-US" sz="2800" dirty="0" smtClean="0"/>
              <a:t>Direct attacks on civilians or their property,</a:t>
            </a:r>
          </a:p>
          <a:p>
            <a:pPr algn="just">
              <a:buFont typeface="Wingdings" panose="05000000000000000000" pitchFamily="2" charset="2"/>
              <a:buChar char="Ø"/>
            </a:pPr>
            <a:r>
              <a:rPr lang="en-US" sz="2800" dirty="0" smtClean="0"/>
              <a:t>all forms of ill-treatment of civilians, </a:t>
            </a:r>
          </a:p>
          <a:p>
            <a:pPr algn="just">
              <a:buFont typeface="Wingdings" panose="05000000000000000000" pitchFamily="2" charset="2"/>
              <a:buChar char="Ø"/>
            </a:pPr>
            <a:r>
              <a:rPr lang="en-US" sz="2800" dirty="0" smtClean="0"/>
              <a:t>sexual violence, </a:t>
            </a:r>
          </a:p>
          <a:p>
            <a:pPr algn="just">
              <a:buFont typeface="Wingdings" panose="05000000000000000000" pitchFamily="2" charset="2"/>
              <a:buChar char="Ø"/>
            </a:pPr>
            <a:r>
              <a:rPr lang="en-US" sz="2800" dirty="0" smtClean="0"/>
              <a:t>restricted or inability to access essential services,</a:t>
            </a:r>
          </a:p>
          <a:p>
            <a:pPr algn="just">
              <a:buFont typeface="Wingdings" panose="05000000000000000000" pitchFamily="2" charset="2"/>
              <a:buChar char="Ø"/>
            </a:pPr>
            <a:r>
              <a:rPr lang="en-US" sz="2800" dirty="0" smtClean="0"/>
              <a:t>forced recruitment in to armed groups etc.</a:t>
            </a:r>
          </a:p>
          <a:p>
            <a:pPr algn="just">
              <a:buFont typeface="Wingdings" panose="05000000000000000000" pitchFamily="2" charset="2"/>
              <a:buChar char="§"/>
            </a:pPr>
            <a:r>
              <a:rPr lang="en-US" sz="2800" dirty="0" smtClean="0"/>
              <a:t>Lack of essential needs: food, water, shelter etc.,</a:t>
            </a:r>
          </a:p>
          <a:p>
            <a:pPr algn="just">
              <a:buFont typeface="Wingdings" panose="05000000000000000000" pitchFamily="2" charset="2"/>
              <a:buChar char="§"/>
            </a:pPr>
            <a:r>
              <a:rPr lang="en-US" sz="2800" dirty="0" smtClean="0"/>
              <a:t> insecurity, killings, threats, intimidation from armed groups, </a:t>
            </a:r>
          </a:p>
          <a:p>
            <a:pPr algn="just">
              <a:buFont typeface="Wingdings" panose="05000000000000000000" pitchFamily="2" charset="2"/>
              <a:buChar char="§"/>
            </a:pPr>
            <a:r>
              <a:rPr lang="en-US" sz="2800" dirty="0" smtClean="0"/>
              <a:t>conflict with host communities,</a:t>
            </a:r>
          </a:p>
          <a:p>
            <a:pPr algn="just">
              <a:buFont typeface="Wingdings" panose="05000000000000000000" pitchFamily="2" charset="2"/>
              <a:buChar char="§"/>
            </a:pPr>
            <a:r>
              <a:rPr lang="en-US" sz="2800" dirty="0" smtClean="0"/>
              <a:t> inaccessibility to social services: health, education etc., </a:t>
            </a:r>
            <a:endParaRPr lang="en-US" sz="2800" dirty="0"/>
          </a:p>
        </p:txBody>
      </p:sp>
    </p:spTree>
    <p:extLst>
      <p:ext uri="{BB962C8B-B14F-4D97-AF65-F5344CB8AC3E}">
        <p14:creationId xmlns:p14="http://schemas.microsoft.com/office/powerpoint/2010/main" val="2612450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816056"/>
          </a:xfrm>
        </p:spPr>
        <p:txBody>
          <a:bodyPr>
            <a:normAutofit/>
          </a:bodyPr>
          <a:lstStyle/>
          <a:p>
            <a:r>
              <a:rPr lang="en-US" sz="4400" dirty="0" smtClean="0"/>
              <a:t>Protection of IDPs under International law</a:t>
            </a:r>
            <a:endParaRPr lang="en-US" sz="4400" dirty="0"/>
          </a:p>
        </p:txBody>
      </p:sp>
      <p:sp>
        <p:nvSpPr>
          <p:cNvPr id="3" name="Content Placeholder 2"/>
          <p:cNvSpPr>
            <a:spLocks noGrp="1"/>
          </p:cNvSpPr>
          <p:nvPr>
            <p:ph idx="1"/>
          </p:nvPr>
        </p:nvSpPr>
        <p:spPr>
          <a:xfrm>
            <a:off x="282388" y="1411941"/>
            <a:ext cx="11909612" cy="4894730"/>
          </a:xfrm>
        </p:spPr>
        <p:txBody>
          <a:bodyPr>
            <a:noAutofit/>
          </a:bodyPr>
          <a:lstStyle/>
          <a:p>
            <a:pPr algn="just">
              <a:buFont typeface="Wingdings" panose="05000000000000000000" pitchFamily="2" charset="2"/>
              <a:buChar char="§"/>
            </a:pPr>
            <a:r>
              <a:rPr lang="en-US" sz="2200" dirty="0" smtClean="0"/>
              <a:t>No single international instrument on protection of IDPs.</a:t>
            </a:r>
          </a:p>
          <a:p>
            <a:pPr algn="just">
              <a:buFont typeface="Wingdings" panose="05000000000000000000" pitchFamily="2" charset="2"/>
              <a:buChar char="§"/>
            </a:pPr>
            <a:r>
              <a:rPr lang="en-US" sz="2200" dirty="0"/>
              <a:t>I</a:t>
            </a:r>
            <a:r>
              <a:rPr lang="en-US" sz="2200" dirty="0" smtClean="0"/>
              <a:t>DPs however can be protected by international human rights instruments and IHL.</a:t>
            </a:r>
          </a:p>
          <a:p>
            <a:pPr algn="just">
              <a:buFont typeface="Wingdings" panose="05000000000000000000" pitchFamily="2" charset="2"/>
              <a:buChar char="§"/>
            </a:pPr>
            <a:r>
              <a:rPr lang="en-US" sz="2200" dirty="0" smtClean="0"/>
              <a:t>Rights under International Human Rights instruments are applicable to IDPs.</a:t>
            </a:r>
          </a:p>
          <a:p>
            <a:pPr algn="just">
              <a:buFont typeface="Wingdings" panose="05000000000000000000" pitchFamily="2" charset="2"/>
              <a:buChar char="§"/>
            </a:pPr>
            <a:r>
              <a:rPr lang="en-US" sz="2200" u="sng" dirty="0" smtClean="0"/>
              <a:t>The Guiding Principles on Internal Displacement</a:t>
            </a:r>
            <a:r>
              <a:rPr lang="en-US" sz="2200" dirty="0" smtClean="0"/>
              <a:t>:</a:t>
            </a:r>
          </a:p>
          <a:p>
            <a:pPr algn="just">
              <a:buFont typeface="Wingdings" panose="05000000000000000000" pitchFamily="2" charset="2"/>
              <a:buChar char="Ø"/>
            </a:pPr>
            <a:r>
              <a:rPr lang="en-US" sz="2200" dirty="0" smtClean="0"/>
              <a:t> In 1998 then UN Commission on Human Rights noted the importance of the UN Guiding Principles on Internal Displacement, non-binding as it is. </a:t>
            </a:r>
          </a:p>
          <a:p>
            <a:pPr algn="just">
              <a:buFont typeface="Wingdings" panose="05000000000000000000" pitchFamily="2" charset="2"/>
              <a:buChar char="Ø"/>
            </a:pPr>
            <a:r>
              <a:rPr lang="en-US" sz="2200" dirty="0" smtClean="0"/>
              <a:t>The Guiding Principles widely recognized and supported internationally and many States have domesticated the principles.</a:t>
            </a:r>
          </a:p>
          <a:p>
            <a:pPr algn="just">
              <a:buFont typeface="Wingdings" panose="05000000000000000000" pitchFamily="2" charset="2"/>
              <a:buChar char="Ø"/>
            </a:pPr>
            <a:r>
              <a:rPr lang="en-US" sz="2200" dirty="0" smtClean="0"/>
              <a:t>Guiding Principle: States have the primary responsibility to prevent displacement, to protect and assist IDPs and to provide durable solutions to their plight  </a:t>
            </a:r>
          </a:p>
          <a:p>
            <a:pPr algn="just">
              <a:buFont typeface="Wingdings" panose="05000000000000000000" pitchFamily="2" charset="2"/>
              <a:buChar char="Ø"/>
            </a:pPr>
            <a:r>
              <a:rPr lang="en-US" sz="2200" dirty="0" smtClean="0"/>
              <a:t>Guiding Principles: States should develop and implement IDP policy, law, institutional structures and processes capable of responding to IDP needs and vulnerabilities.</a:t>
            </a:r>
            <a:endParaRPr lang="en-US" sz="2200" dirty="0"/>
          </a:p>
        </p:txBody>
      </p:sp>
    </p:spTree>
    <p:extLst>
      <p:ext uri="{BB962C8B-B14F-4D97-AF65-F5344CB8AC3E}">
        <p14:creationId xmlns:p14="http://schemas.microsoft.com/office/powerpoint/2010/main" val="1372521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of IDPs under IHL</a:t>
            </a:r>
            <a:endParaRPr lang="en-US" dirty="0"/>
          </a:p>
        </p:txBody>
      </p:sp>
      <p:sp>
        <p:nvSpPr>
          <p:cNvPr id="3" name="Content Placeholder 2"/>
          <p:cNvSpPr>
            <a:spLocks noGrp="1"/>
          </p:cNvSpPr>
          <p:nvPr>
            <p:ph idx="1"/>
          </p:nvPr>
        </p:nvSpPr>
        <p:spPr>
          <a:xfrm>
            <a:off x="537882" y="1737361"/>
            <a:ext cx="11308977" cy="4596204"/>
          </a:xfrm>
        </p:spPr>
        <p:txBody>
          <a:bodyPr>
            <a:normAutofit fontScale="92500"/>
          </a:bodyPr>
          <a:lstStyle/>
          <a:p>
            <a:pPr marL="0" indent="0" algn="just">
              <a:buNone/>
            </a:pPr>
            <a:r>
              <a:rPr lang="en-US" b="1" dirty="0" smtClean="0"/>
              <a:t>Definition of IHL</a:t>
            </a:r>
          </a:p>
          <a:p>
            <a:pPr lvl="0" algn="just">
              <a:buClr>
                <a:srgbClr val="D34817">
                  <a:lumMod val="75000"/>
                </a:srgbClr>
              </a:buClr>
              <a:buFont typeface="Wingdings" panose="05000000000000000000" pitchFamily="2" charset="2"/>
              <a:buChar char="§"/>
            </a:pPr>
            <a:r>
              <a:rPr lang="en-US" sz="2400" dirty="0" smtClean="0">
                <a:solidFill>
                  <a:prstClr val="black"/>
                </a:solidFill>
              </a:rPr>
              <a:t>IHL</a:t>
            </a:r>
            <a:r>
              <a:rPr lang="en-US" sz="2400" dirty="0">
                <a:solidFill>
                  <a:prstClr val="black"/>
                </a:solidFill>
              </a:rPr>
              <a:t>: Also known as the laws of war or the laws of armed conflict  are a set of rules and principles which aims, for humanitarian reasons, to limit the adverse effects of war.</a:t>
            </a:r>
          </a:p>
          <a:p>
            <a:pPr lvl="0" algn="just">
              <a:buClr>
                <a:srgbClr val="D34817">
                  <a:lumMod val="75000"/>
                </a:srgbClr>
              </a:buClr>
              <a:buFont typeface="Wingdings" panose="05000000000000000000" pitchFamily="2" charset="2"/>
              <a:buChar char="§"/>
            </a:pPr>
            <a:r>
              <a:rPr lang="en-US" sz="2400" dirty="0" smtClean="0">
                <a:solidFill>
                  <a:prstClr val="black"/>
                </a:solidFill>
              </a:rPr>
              <a:t>They </a:t>
            </a:r>
            <a:r>
              <a:rPr lang="en-US" sz="2400" dirty="0">
                <a:solidFill>
                  <a:prstClr val="black"/>
                </a:solidFill>
              </a:rPr>
              <a:t>protect persons who are not or are no longer directly participating in hostilities. </a:t>
            </a:r>
          </a:p>
          <a:p>
            <a:pPr lvl="0" algn="just">
              <a:buClr>
                <a:srgbClr val="D34817">
                  <a:lumMod val="75000"/>
                </a:srgbClr>
              </a:buClr>
              <a:buFont typeface="Wingdings" panose="05000000000000000000" pitchFamily="2" charset="2"/>
              <a:buChar char="§"/>
            </a:pPr>
            <a:r>
              <a:rPr lang="en-US" sz="2400" dirty="0">
                <a:solidFill>
                  <a:prstClr val="black"/>
                </a:solidFill>
              </a:rPr>
              <a:t>They also regulate means and methods of war by restricting means and methods to be applied.</a:t>
            </a:r>
          </a:p>
          <a:p>
            <a:pPr lvl="0" algn="just">
              <a:buClr>
                <a:srgbClr val="D34817">
                  <a:lumMod val="75000"/>
                </a:srgbClr>
              </a:buClr>
              <a:buFont typeface="Wingdings" panose="05000000000000000000" pitchFamily="2" charset="2"/>
              <a:buChar char="§"/>
            </a:pPr>
            <a:r>
              <a:rPr lang="en-US" sz="2400" dirty="0">
                <a:solidFill>
                  <a:prstClr val="black"/>
                </a:solidFill>
              </a:rPr>
              <a:t>IHL therefore sets minimum standards of behaviour that apply in situations of armed conflict and occupation.</a:t>
            </a:r>
          </a:p>
          <a:p>
            <a:pPr lvl="0" algn="just">
              <a:buClr>
                <a:srgbClr val="D34817">
                  <a:lumMod val="75000"/>
                </a:srgbClr>
              </a:buClr>
              <a:buFont typeface="Wingdings" panose="05000000000000000000" pitchFamily="2" charset="2"/>
              <a:buChar char="§"/>
            </a:pPr>
            <a:r>
              <a:rPr lang="en-US" sz="2400" dirty="0">
                <a:solidFill>
                  <a:prstClr val="black"/>
                </a:solidFill>
              </a:rPr>
              <a:t>Objective: protect civilian populations and their property.</a:t>
            </a:r>
          </a:p>
          <a:p>
            <a:pPr lvl="0" algn="just">
              <a:buClr>
                <a:srgbClr val="D34817">
                  <a:lumMod val="75000"/>
                </a:srgbClr>
              </a:buClr>
              <a:buFont typeface="Wingdings" panose="05000000000000000000" pitchFamily="2" charset="2"/>
              <a:buChar char="§"/>
            </a:pPr>
            <a:r>
              <a:rPr lang="en-US" sz="2400" dirty="0">
                <a:solidFill>
                  <a:prstClr val="black"/>
                </a:solidFill>
              </a:rPr>
              <a:t>IHL contains rules and standards for the prevention of displacement and the resultant suffering it causes and for providing assistance to IDPs at all </a:t>
            </a:r>
            <a:r>
              <a:rPr lang="en-US" sz="2400" dirty="0" smtClean="0">
                <a:solidFill>
                  <a:prstClr val="black"/>
                </a:solidFill>
              </a:rPr>
              <a:t>stages of </a:t>
            </a:r>
            <a:r>
              <a:rPr lang="en-US" sz="2400" dirty="0">
                <a:solidFill>
                  <a:prstClr val="black"/>
                </a:solidFill>
              </a:rPr>
              <a:t>their displacement: flight, settlement, and return.</a:t>
            </a:r>
          </a:p>
          <a:p>
            <a:pPr marL="0" indent="0" algn="just">
              <a:buNone/>
            </a:pPr>
            <a:endParaRPr lang="en-US" dirty="0"/>
          </a:p>
        </p:txBody>
      </p:sp>
    </p:spTree>
    <p:extLst>
      <p:ext uri="{BB962C8B-B14F-4D97-AF65-F5344CB8AC3E}">
        <p14:creationId xmlns:p14="http://schemas.microsoft.com/office/powerpoint/2010/main" val="2871984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of IDPS under IHL.</a:t>
            </a:r>
            <a:endParaRPr lang="en-US" dirty="0"/>
          </a:p>
        </p:txBody>
      </p:sp>
      <p:sp>
        <p:nvSpPr>
          <p:cNvPr id="3" name="Content Placeholder 2"/>
          <p:cNvSpPr>
            <a:spLocks noGrp="1"/>
          </p:cNvSpPr>
          <p:nvPr>
            <p:ph idx="1"/>
          </p:nvPr>
        </p:nvSpPr>
        <p:spPr>
          <a:xfrm>
            <a:off x="1069848" y="2121407"/>
            <a:ext cx="10058400" cy="4494545"/>
          </a:xfrm>
        </p:spPr>
        <p:txBody>
          <a:bodyPr>
            <a:normAutofit/>
          </a:bodyPr>
          <a:lstStyle/>
          <a:p>
            <a:pPr algn="just">
              <a:buFont typeface="Wingdings" panose="05000000000000000000" pitchFamily="2" charset="2"/>
              <a:buChar char="§"/>
            </a:pPr>
            <a:r>
              <a:rPr lang="en-US" sz="2800" dirty="0" smtClean="0"/>
              <a:t>IHL contained in the Four Geneva Covenants of 1949 in particular the Fourth Geneva Convention (GC IV and the 1977 Additional Protocol I and II (AP I and II) and in Customary International Humanitarian Law (CIHL) have provisions that can be applied to protect IDPs.</a:t>
            </a:r>
          </a:p>
          <a:p>
            <a:pPr algn="just">
              <a:buFont typeface="Wingdings" panose="05000000000000000000" pitchFamily="2" charset="2"/>
              <a:buChar char="§"/>
            </a:pPr>
            <a:r>
              <a:rPr lang="en-US" sz="2800" dirty="0" smtClean="0"/>
              <a:t>States have the obligation to domesticate and implement IHL and CIHL particularly Articles that prohibit displacement, non discrimination, require protection of civilians, respect for various human rights etc.</a:t>
            </a:r>
          </a:p>
          <a:p>
            <a:pPr marL="0" indent="0" algn="just">
              <a:buNone/>
            </a:pPr>
            <a:endParaRPr lang="en-US" sz="2800" dirty="0"/>
          </a:p>
        </p:txBody>
      </p:sp>
    </p:spTree>
    <p:extLst>
      <p:ext uri="{BB962C8B-B14F-4D97-AF65-F5344CB8AC3E}">
        <p14:creationId xmlns:p14="http://schemas.microsoft.com/office/powerpoint/2010/main" val="979623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28600"/>
            <a:ext cx="10058400" cy="699247"/>
          </a:xfrm>
        </p:spPr>
        <p:txBody>
          <a:bodyPr>
            <a:normAutofit fontScale="90000"/>
          </a:bodyPr>
          <a:lstStyle/>
          <a:p>
            <a:r>
              <a:rPr lang="en-US" dirty="0"/>
              <a:t>Key IHL Instruments.</a:t>
            </a:r>
          </a:p>
        </p:txBody>
      </p:sp>
      <p:sp>
        <p:nvSpPr>
          <p:cNvPr id="3" name="Content Placeholder 2"/>
          <p:cNvSpPr>
            <a:spLocks noGrp="1"/>
          </p:cNvSpPr>
          <p:nvPr>
            <p:ph idx="1"/>
          </p:nvPr>
        </p:nvSpPr>
        <p:spPr>
          <a:xfrm>
            <a:off x="107577" y="927847"/>
            <a:ext cx="11967882" cy="5822577"/>
          </a:xfrm>
        </p:spPr>
        <p:txBody>
          <a:bodyPr>
            <a:noAutofit/>
          </a:bodyPr>
          <a:lstStyle/>
          <a:p>
            <a:pPr marL="457200" indent="-457200" algn="just">
              <a:buFont typeface="+mj-lt"/>
              <a:buAutoNum type="arabicPeriod"/>
            </a:pPr>
            <a:r>
              <a:rPr lang="en-US" sz="2400" dirty="0"/>
              <a:t>The Hague Regulations- Convention IV respecting the Laws and Customs of War on Land, 1907.</a:t>
            </a:r>
          </a:p>
          <a:p>
            <a:pPr marL="457200" indent="-457200" algn="just">
              <a:buFont typeface="+mj-lt"/>
              <a:buAutoNum type="arabicPeriod"/>
            </a:pPr>
            <a:r>
              <a:rPr lang="en-US" sz="2400" dirty="0"/>
              <a:t>Convention I for the Amelioration of the Conditions of the Wounded, Sick and Shipwreck members of Armed Forces at Sea, Geneva, 1949.</a:t>
            </a:r>
          </a:p>
          <a:p>
            <a:pPr marL="457200" indent="-457200" algn="just">
              <a:buFont typeface="+mj-lt"/>
              <a:buAutoNum type="arabicPeriod"/>
            </a:pPr>
            <a:r>
              <a:rPr lang="en-US" sz="2400" dirty="0"/>
              <a:t>Convention III relative to the treatment of Prisoners of War, Geneva, 1949.</a:t>
            </a:r>
          </a:p>
          <a:p>
            <a:pPr marL="457200" indent="-457200" algn="just">
              <a:buFont typeface="+mj-lt"/>
              <a:buAutoNum type="arabicPeriod"/>
            </a:pPr>
            <a:r>
              <a:rPr lang="en-US" sz="2400" dirty="0"/>
              <a:t>Convention IV relating to the Protection of Civilian Persons in Time of War, Geneva, 1949.</a:t>
            </a:r>
          </a:p>
          <a:p>
            <a:pPr marL="457200" indent="-457200" algn="just">
              <a:buFont typeface="+mj-lt"/>
              <a:buAutoNum type="arabicPeriod"/>
            </a:pPr>
            <a:r>
              <a:rPr lang="en-US" sz="2400" dirty="0"/>
              <a:t>Protocol Additional to Geneva Convention of 12 August, 1949 and relating to the protection of Victims of International Armed Conflicts, (Protocol I),8 June, 1977.</a:t>
            </a:r>
          </a:p>
          <a:p>
            <a:pPr marL="457200" indent="-457200" algn="just">
              <a:buFont typeface="+mj-lt"/>
              <a:buAutoNum type="arabicPeriod"/>
            </a:pPr>
            <a:r>
              <a:rPr lang="en-US" sz="2400" dirty="0"/>
              <a:t>Protocol Additional to Geneva Conventions of 12 August, 1949 and relating to the Protection of Victims of Non-International Armed Conflicts, (Protocol II), 8 June 1977</a:t>
            </a:r>
          </a:p>
          <a:p>
            <a:pPr marL="457200" indent="-457200" algn="just">
              <a:buFont typeface="+mj-lt"/>
              <a:buAutoNum type="arabicPeriod"/>
            </a:pPr>
            <a:r>
              <a:rPr lang="en-US" sz="2400" dirty="0"/>
              <a:t>Protocol Additional to Geneva Conventions of 12 August, 1949 and relating to the Adoption of an Additional Distinctive Emblem, (Protocol III), 8 December 2005.</a:t>
            </a:r>
          </a:p>
          <a:p>
            <a:pPr algn="just"/>
            <a:endParaRPr lang="en-US" sz="2400" dirty="0"/>
          </a:p>
        </p:txBody>
      </p:sp>
    </p:spTree>
    <p:extLst>
      <p:ext uri="{BB962C8B-B14F-4D97-AF65-F5344CB8AC3E}">
        <p14:creationId xmlns:p14="http://schemas.microsoft.com/office/powerpoint/2010/main" val="3427281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Protection of IDPS under IHL.</a:t>
            </a:r>
          </a:p>
        </p:txBody>
      </p:sp>
      <p:sp>
        <p:nvSpPr>
          <p:cNvPr id="3" name="Content Placeholder 2"/>
          <p:cNvSpPr>
            <a:spLocks noGrp="1"/>
          </p:cNvSpPr>
          <p:nvPr>
            <p:ph idx="1"/>
          </p:nvPr>
        </p:nvSpPr>
        <p:spPr>
          <a:xfrm>
            <a:off x="591671" y="1963270"/>
            <a:ext cx="10986247" cy="4894729"/>
          </a:xfrm>
        </p:spPr>
        <p:txBody>
          <a:bodyPr>
            <a:noAutofit/>
          </a:bodyPr>
          <a:lstStyle/>
          <a:p>
            <a:pPr marL="457200" indent="-457200" algn="just">
              <a:buFont typeface="+mj-lt"/>
              <a:buAutoNum type="arabicPeriod"/>
            </a:pPr>
            <a:r>
              <a:rPr lang="en-US" sz="2500" b="1" dirty="0" smtClean="0"/>
              <a:t>Prohibition of forced displacement and the right to return in safety:</a:t>
            </a:r>
          </a:p>
          <a:p>
            <a:pPr algn="just">
              <a:buFont typeface="Wingdings" panose="05000000000000000000" pitchFamily="2" charset="2"/>
              <a:buChar char="§"/>
            </a:pPr>
            <a:r>
              <a:rPr lang="en-US" sz="2500" dirty="0" smtClean="0"/>
              <a:t>IHL :Parties to international or national armed conflict are prohibited from forcibly displacing civilians unless demanded by the insecurity of the civilians or imperative military reasons- Refer to: GCIV Articles 49 and 147; AP I Article 85 (4) (a); APII Article 17; CIHL Rule 29; and AP I Arts 51 (7) and 78 (1) and AP II Art 4 (3) (e).</a:t>
            </a:r>
          </a:p>
          <a:p>
            <a:pPr algn="just">
              <a:buFont typeface="Wingdings" panose="05000000000000000000" pitchFamily="2" charset="2"/>
              <a:buChar char="§"/>
            </a:pPr>
            <a:r>
              <a:rPr lang="en-US" sz="2500" dirty="0" smtClean="0"/>
              <a:t>The ban includes secondary displacements or the risk to secondary displacement.</a:t>
            </a:r>
          </a:p>
          <a:p>
            <a:pPr algn="just">
              <a:buFont typeface="Wingdings" panose="05000000000000000000" pitchFamily="2" charset="2"/>
              <a:buChar char="§"/>
            </a:pPr>
            <a:r>
              <a:rPr lang="en-US" sz="2500" dirty="0" smtClean="0"/>
              <a:t>IDPs have a right to voluntarily return to their homes as soon as the reasons for their displacement ceases- See GC IV Article 49 and CIHL Rule 132.</a:t>
            </a:r>
          </a:p>
          <a:p>
            <a:pPr algn="just">
              <a:buFont typeface="Wingdings" panose="05000000000000000000" pitchFamily="2" charset="2"/>
              <a:buChar char="§"/>
            </a:pPr>
            <a:r>
              <a:rPr lang="en-US" sz="2500" dirty="0" smtClean="0"/>
              <a:t>It is </a:t>
            </a:r>
            <a:r>
              <a:rPr lang="en-US" sz="2500" dirty="0"/>
              <a:t>a war </a:t>
            </a:r>
            <a:r>
              <a:rPr lang="en-US" sz="2500" dirty="0" smtClean="0"/>
              <a:t>crime under the </a:t>
            </a:r>
            <a:r>
              <a:rPr lang="en-US" sz="2500" dirty="0"/>
              <a:t>ICC </a:t>
            </a:r>
            <a:r>
              <a:rPr lang="en-US" sz="2500" dirty="0" smtClean="0"/>
              <a:t>Statute-ICC </a:t>
            </a:r>
            <a:r>
              <a:rPr lang="en-US" sz="2500" dirty="0"/>
              <a:t>Statute Arts 8(2)(a)(vii) and 8(2)(e)(</a:t>
            </a:r>
            <a:r>
              <a:rPr lang="en-US" sz="2500" dirty="0" smtClean="0"/>
              <a:t>viii</a:t>
            </a:r>
            <a:r>
              <a:rPr lang="en-US" sz="2500" dirty="0"/>
              <a:t> </a:t>
            </a:r>
            <a:r>
              <a:rPr lang="en-US" sz="2500" u="sng" dirty="0" smtClean="0"/>
              <a:t>to forcibly displace civilians.</a:t>
            </a:r>
            <a:r>
              <a:rPr lang="en-US" sz="2500" dirty="0" smtClean="0"/>
              <a:t> </a:t>
            </a:r>
            <a:endParaRPr lang="en-US" sz="2500" dirty="0"/>
          </a:p>
        </p:txBody>
      </p:sp>
    </p:spTree>
    <p:extLst>
      <p:ext uri="{BB962C8B-B14F-4D97-AF65-F5344CB8AC3E}">
        <p14:creationId xmlns:p14="http://schemas.microsoft.com/office/powerpoint/2010/main" val="1577453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Protection of IDPS under IHL.</a:t>
            </a:r>
          </a:p>
        </p:txBody>
      </p:sp>
      <p:sp>
        <p:nvSpPr>
          <p:cNvPr id="3" name="Content Placeholder 2"/>
          <p:cNvSpPr>
            <a:spLocks noGrp="1"/>
          </p:cNvSpPr>
          <p:nvPr>
            <p:ph idx="1"/>
          </p:nvPr>
        </p:nvSpPr>
        <p:spPr>
          <a:xfrm>
            <a:off x="524435" y="1737360"/>
            <a:ext cx="11295530" cy="4636546"/>
          </a:xfrm>
        </p:spPr>
        <p:txBody>
          <a:bodyPr>
            <a:normAutofit/>
          </a:bodyPr>
          <a:lstStyle/>
          <a:p>
            <a:pPr marL="457200" indent="-457200" algn="just">
              <a:buFont typeface="+mj-lt"/>
              <a:buAutoNum type="arabicPeriod" startAt="2"/>
            </a:pPr>
            <a:r>
              <a:rPr lang="en-US" sz="2600" b="1" dirty="0" smtClean="0"/>
              <a:t>The right to non-discrimination.</a:t>
            </a:r>
          </a:p>
          <a:p>
            <a:pPr algn="just">
              <a:buFont typeface="Wingdings" panose="05000000000000000000" pitchFamily="2" charset="2"/>
              <a:buChar char="§"/>
            </a:pPr>
            <a:r>
              <a:rPr lang="en-US" sz="2600" dirty="0"/>
              <a:t>Civilians affected by armed conflict shall be treated without adverse distinction: See GC IV Articles 3, 13 and 27; AP I Article 75; AP II Articles 2 (1) and 4 (1); CIHL Rules 87 and 88.</a:t>
            </a:r>
          </a:p>
          <a:p>
            <a:pPr algn="just">
              <a:buFont typeface="Wingdings" panose="05000000000000000000" pitchFamily="2" charset="2"/>
              <a:buChar char="ü"/>
            </a:pPr>
            <a:r>
              <a:rPr lang="en-US" sz="2600" dirty="0" smtClean="0"/>
              <a:t>IDPs have needs and vulnerabilities that the State has to respond to specifically.</a:t>
            </a:r>
          </a:p>
          <a:p>
            <a:pPr algn="just">
              <a:buFont typeface="Wingdings" panose="05000000000000000000" pitchFamily="2" charset="2"/>
              <a:buChar char="ü"/>
            </a:pPr>
            <a:r>
              <a:rPr lang="en-US" sz="2600" dirty="0" smtClean="0"/>
              <a:t>IDPs must be treated humanely given their circumstances.</a:t>
            </a:r>
          </a:p>
          <a:p>
            <a:pPr algn="just">
              <a:buFont typeface="Wingdings" panose="05000000000000000000" pitchFamily="2" charset="2"/>
              <a:buChar char="§"/>
            </a:pPr>
            <a:r>
              <a:rPr lang="en-US" sz="2600" dirty="0" smtClean="0"/>
              <a:t>The law is that IDPS must not be subjected to discrimination:</a:t>
            </a:r>
          </a:p>
          <a:p>
            <a:pPr algn="just">
              <a:buFont typeface="Wingdings" panose="05000000000000000000" pitchFamily="2" charset="2"/>
              <a:buChar char="Ø"/>
            </a:pPr>
            <a:r>
              <a:rPr lang="en-US" sz="2600" dirty="0" smtClean="0"/>
              <a:t> on the basis of their displacement or for any other prohibited ground;</a:t>
            </a:r>
          </a:p>
          <a:p>
            <a:pPr algn="just">
              <a:buFont typeface="Wingdings" panose="05000000000000000000" pitchFamily="2" charset="2"/>
              <a:buChar char="Ø"/>
            </a:pPr>
            <a:r>
              <a:rPr lang="en-US" sz="2600" dirty="0" smtClean="0"/>
              <a:t> They should not be treated less favourably than the general population.</a:t>
            </a:r>
          </a:p>
        </p:txBody>
      </p:sp>
    </p:spTree>
    <p:extLst>
      <p:ext uri="{BB962C8B-B14F-4D97-AF65-F5344CB8AC3E}">
        <p14:creationId xmlns:p14="http://schemas.microsoft.com/office/powerpoint/2010/main" val="2343451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1050</TotalTime>
  <Words>3029</Words>
  <Application>Microsoft Office PowerPoint</Application>
  <PresentationFormat>Widescreen</PresentationFormat>
  <Paragraphs>144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Calibri</vt:lpstr>
      <vt:lpstr>Calibri Light</vt:lpstr>
      <vt:lpstr>Wingdings</vt:lpstr>
      <vt:lpstr>Retrospect</vt:lpstr>
      <vt:lpstr>Protection of Internally displaced persons (IDPS) </vt:lpstr>
      <vt:lpstr>Definition of Internally displaced person</vt:lpstr>
      <vt:lpstr>Causes of displacement and Plights of IDPS</vt:lpstr>
      <vt:lpstr>Protection of IDPs under International law</vt:lpstr>
      <vt:lpstr>Protection of IDPs under IHL</vt:lpstr>
      <vt:lpstr>Protection of IDPS under IHL.</vt:lpstr>
      <vt:lpstr>Key IHL Instruments.</vt:lpstr>
      <vt:lpstr>Protection of IDPS under IHL.</vt:lpstr>
      <vt:lpstr>Protection of IDPS under IHL.</vt:lpstr>
      <vt:lpstr>Protection of IDPS under IHL.</vt:lpstr>
      <vt:lpstr>Protection of IDPS under IHL.</vt:lpstr>
      <vt:lpstr>Protection of IDPS under IHL.</vt:lpstr>
      <vt:lpstr>Protection of IDPS under IHL.</vt:lpstr>
      <vt:lpstr>Protection of IDPS under IHL.</vt:lpstr>
      <vt:lpstr>Protection of idps under IHL</vt:lpstr>
      <vt:lpstr>Protection of IDPs under IHL.</vt:lpstr>
      <vt:lpstr>Protection of IDPs under IHL.</vt:lpstr>
      <vt:lpstr>Protection of IDPs under IHL.</vt:lpstr>
      <vt:lpstr>Protection of IDPs under IHL.</vt:lpstr>
      <vt:lpstr>Protection of IDPs under IHL.</vt:lpstr>
      <vt:lpstr>Protection of IDPs under IHL.</vt:lpstr>
      <vt:lpstr>Protection of IDPs under AU Kampala Convention on Internally displaced persons, 2009.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Protection of Internally displaced persons (IDPS) under international humanitarian law (ihl)</dc:title>
  <dc:creator>PV</dc:creator>
  <cp:lastModifiedBy>Franky Lwelela</cp:lastModifiedBy>
  <cp:revision>58</cp:revision>
  <dcterms:created xsi:type="dcterms:W3CDTF">2018-02-19T14:24:50Z</dcterms:created>
  <dcterms:modified xsi:type="dcterms:W3CDTF">2018-02-27T07:00:36Z</dcterms:modified>
</cp:coreProperties>
</file>