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65" r:id="rId4"/>
    <p:sldId id="271" r:id="rId5"/>
    <p:sldId id="268" r:id="rId6"/>
    <p:sldId id="267" r:id="rId7"/>
    <p:sldId id="270" r:id="rId8"/>
    <p:sldId id="269" r:id="rId9"/>
    <p:sldId id="259" r:id="rId10"/>
    <p:sldId id="260" r:id="rId11"/>
    <p:sldId id="261" r:id="rId12"/>
    <p:sldId id="262"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69E57DC2-970A-4B3E-BB1C-7A09969E49DF}" type="slidenum">
              <a:rPr lang="en-US" smtClean="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31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1596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364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6589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64209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6484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98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453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083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8367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439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5068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132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8626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792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559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6498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2/27/2018</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009919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519519"/>
            <a:ext cx="6815669" cy="1867146"/>
          </a:xfrm>
        </p:spPr>
        <p:txBody>
          <a:bodyPr/>
          <a:lstStyle/>
          <a:p>
            <a:r>
              <a:rPr lang="en-US" sz="4000" dirty="0"/>
              <a:t>Role of </a:t>
            </a:r>
            <a:r>
              <a:rPr lang="en-US" sz="4000" dirty="0" smtClean="0"/>
              <a:t>National Human Rights Institutions </a:t>
            </a:r>
            <a:r>
              <a:rPr lang="en-US" sz="4000" dirty="0"/>
              <a:t>in the protection of </a:t>
            </a:r>
            <a:r>
              <a:rPr lang="en-US" sz="4000" dirty="0" smtClean="0"/>
              <a:t>Refugees </a:t>
            </a:r>
            <a:r>
              <a:rPr lang="en-US" sz="4000" dirty="0"/>
              <a:t>and </a:t>
            </a:r>
            <a:r>
              <a:rPr lang="en-US" sz="4000" dirty="0" smtClean="0"/>
              <a:t>IDPs</a:t>
            </a:r>
            <a:endParaRPr lang="en-US" sz="4000" dirty="0"/>
          </a:p>
        </p:txBody>
      </p:sp>
      <p:sp>
        <p:nvSpPr>
          <p:cNvPr id="3" name="Subtitle 2"/>
          <p:cNvSpPr>
            <a:spLocks noGrp="1"/>
          </p:cNvSpPr>
          <p:nvPr>
            <p:ph type="subTitle" idx="1"/>
          </p:nvPr>
        </p:nvSpPr>
        <p:spPr/>
        <p:txBody>
          <a:bodyPr/>
          <a:lstStyle/>
          <a:p>
            <a:r>
              <a:rPr lang="en-US" dirty="0" smtClean="0"/>
              <a:t>Protection issues and Strategies</a:t>
            </a:r>
            <a:endParaRPr lang="en-US" dirty="0"/>
          </a:p>
        </p:txBody>
      </p:sp>
    </p:spTree>
    <p:extLst>
      <p:ext uri="{BB962C8B-B14F-4D97-AF65-F5344CB8AC3E}">
        <p14:creationId xmlns:p14="http://schemas.microsoft.com/office/powerpoint/2010/main" val="265938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64776"/>
            <a:ext cx="9601196" cy="874059"/>
          </a:xfrm>
        </p:spPr>
        <p:txBody>
          <a:bodyPr/>
          <a:lstStyle/>
          <a:p>
            <a:r>
              <a:rPr lang="en-US" dirty="0"/>
              <a:t>Possible intervention strategies</a:t>
            </a:r>
          </a:p>
        </p:txBody>
      </p:sp>
      <p:sp>
        <p:nvSpPr>
          <p:cNvPr id="3" name="Content Placeholder 2"/>
          <p:cNvSpPr>
            <a:spLocks noGrp="1"/>
          </p:cNvSpPr>
          <p:nvPr>
            <p:ph idx="1"/>
          </p:nvPr>
        </p:nvSpPr>
        <p:spPr>
          <a:xfrm>
            <a:off x="658906" y="1559860"/>
            <a:ext cx="11013141" cy="4814046"/>
          </a:xfrm>
        </p:spPr>
        <p:txBody>
          <a:bodyPr>
            <a:noAutofit/>
          </a:bodyPr>
          <a:lstStyle/>
          <a:p>
            <a:pPr marL="457189" indent="-457189" algn="just">
              <a:buFont typeface="+mj-lt"/>
              <a:buAutoNum type="arabicPeriod" startAt="5"/>
            </a:pPr>
            <a:r>
              <a:rPr lang="en-US" sz="2600" dirty="0"/>
              <a:t>Capacity building: Develop expertise and experience on the rights of refugees IDPs, and the relevant legal standards and the situation of refugees and IDPs in the country- by way of studies, research, to garner basic information about refugees and IDPs in the country.</a:t>
            </a:r>
          </a:p>
          <a:p>
            <a:pPr marL="457189" indent="-457189" algn="just">
              <a:buFont typeface="+mj-lt"/>
              <a:buAutoNum type="arabicPeriod" startAt="5"/>
            </a:pPr>
            <a:r>
              <a:rPr lang="en-US" sz="2600" dirty="0"/>
              <a:t>Creating awareness: Institute public awareness-raising campaigns on human rights of refugees and IDPs working with the media to get the message across that refugees and IDPs have basic human rights.</a:t>
            </a:r>
          </a:p>
          <a:p>
            <a:pPr marL="457189" indent="-457189" algn="just">
              <a:buFont typeface="+mj-lt"/>
              <a:buAutoNum type="arabicPeriod" startAt="5"/>
            </a:pPr>
            <a:r>
              <a:rPr lang="en-US" sz="2600" dirty="0"/>
              <a:t>Organize training workshops on international and regional legal standards on the rights and protection of refugees and IDPs for all stakeholders, including government officials, security forces, civil society, public opinion leaders, and persons involved in disaster response. </a:t>
            </a:r>
          </a:p>
        </p:txBody>
      </p:sp>
    </p:spTree>
    <p:extLst>
      <p:ext uri="{BB962C8B-B14F-4D97-AF65-F5344CB8AC3E}">
        <p14:creationId xmlns:p14="http://schemas.microsoft.com/office/powerpoint/2010/main" val="3170716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24436"/>
            <a:ext cx="9601196" cy="847164"/>
          </a:xfrm>
        </p:spPr>
        <p:txBody>
          <a:bodyPr/>
          <a:lstStyle/>
          <a:p>
            <a:r>
              <a:rPr lang="en-US" dirty="0"/>
              <a:t>Possible intervention strategies</a:t>
            </a:r>
          </a:p>
        </p:txBody>
      </p:sp>
      <p:sp>
        <p:nvSpPr>
          <p:cNvPr id="3" name="Content Placeholder 2"/>
          <p:cNvSpPr>
            <a:spLocks noGrp="1"/>
          </p:cNvSpPr>
          <p:nvPr>
            <p:ph idx="1"/>
          </p:nvPr>
        </p:nvSpPr>
        <p:spPr>
          <a:xfrm>
            <a:off x="497542" y="1586753"/>
            <a:ext cx="11120717" cy="5177118"/>
          </a:xfrm>
        </p:spPr>
        <p:txBody>
          <a:bodyPr>
            <a:noAutofit/>
          </a:bodyPr>
          <a:lstStyle/>
          <a:p>
            <a:pPr marL="457189" indent="-457189" algn="just">
              <a:buFont typeface="+mj-lt"/>
              <a:buAutoNum type="arabicPeriod" startAt="8"/>
            </a:pPr>
            <a:r>
              <a:rPr lang="en-US" sz="2400" dirty="0"/>
              <a:t>Domestication of regional and international standards: Advocate for the adoption of laws and policies concerning refugees and IDPs which incorporate international legal standards, particularly the Guiding Principles on Internal Displacement for IDPs and IHL for refugees. In particular definitions of refugees and IDPs in policies and national law should conform to that in regional or international law or to both. Such policies or laws should recognize the roles to be played by the NHRI.</a:t>
            </a:r>
          </a:p>
          <a:p>
            <a:pPr marL="457189" indent="-457189" algn="just">
              <a:buFont typeface="+mj-lt"/>
              <a:buAutoNum type="arabicPeriod" startAt="9"/>
            </a:pPr>
            <a:r>
              <a:rPr lang="en-US" sz="2400" dirty="0"/>
              <a:t>Develop and implement a monitoring tool to monitor government compliance with regional and international standards with respect to the rights of refugees and IDPs. </a:t>
            </a:r>
          </a:p>
          <a:p>
            <a:pPr marL="457189" indent="-457189" algn="just">
              <a:buFont typeface="+mj-lt"/>
              <a:buAutoNum type="arabicPeriod" startAt="9"/>
            </a:pPr>
            <a:r>
              <a:rPr lang="en-US" sz="2400" dirty="0"/>
              <a:t>Build capacity in all aspects: resource mobilization, logistics, technical issues and human resources including strengthening partnerships with other actors to respond to the challenges of protecting and promoting the rights of refugees and IDPs.</a:t>
            </a:r>
          </a:p>
        </p:txBody>
      </p:sp>
    </p:spTree>
    <p:extLst>
      <p:ext uri="{BB962C8B-B14F-4D97-AF65-F5344CB8AC3E}">
        <p14:creationId xmlns:p14="http://schemas.microsoft.com/office/powerpoint/2010/main" val="40366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24436"/>
            <a:ext cx="9601196" cy="1896035"/>
          </a:xfrm>
        </p:spPr>
        <p:txBody>
          <a:bodyPr/>
          <a:lstStyle/>
          <a:p>
            <a:r>
              <a:rPr lang="en-US" dirty="0"/>
              <a:t>Possible intervention strategies</a:t>
            </a:r>
          </a:p>
        </p:txBody>
      </p:sp>
      <p:sp>
        <p:nvSpPr>
          <p:cNvPr id="3" name="Content Placeholder 2"/>
          <p:cNvSpPr>
            <a:spLocks noGrp="1"/>
          </p:cNvSpPr>
          <p:nvPr>
            <p:ph idx="1"/>
          </p:nvPr>
        </p:nvSpPr>
        <p:spPr>
          <a:xfrm>
            <a:off x="618565" y="2420471"/>
            <a:ext cx="10945906" cy="3832411"/>
          </a:xfrm>
        </p:spPr>
        <p:txBody>
          <a:bodyPr>
            <a:noAutofit/>
          </a:bodyPr>
          <a:lstStyle/>
          <a:p>
            <a:pPr marL="457189" indent="-457189" algn="just">
              <a:buFont typeface="+mj-lt"/>
              <a:buAutoNum type="arabicPeriod" startAt="11"/>
            </a:pPr>
            <a:r>
              <a:rPr lang="en-US" sz="2800" dirty="0"/>
              <a:t>Lobby for the ratification and domestication of the African Union Convention for the Protection and Assistance of Internally Displaced Persons in Africa, AU 2009, and the OAU Convention Concerning the Specific Aspects of Refugee Problems in Africa, OAU 1969.</a:t>
            </a:r>
          </a:p>
          <a:p>
            <a:pPr marL="457189" indent="-457189" algn="just">
              <a:buFont typeface="+mj-lt"/>
              <a:buAutoNum type="arabicPeriod" startAt="11"/>
            </a:pPr>
            <a:r>
              <a:rPr lang="en-US" sz="2800" dirty="0"/>
              <a:t>To support durable solutions in the resettlement or integration of IDPs to their habitual settlements or in other places in their countries in a safe and dignified manner-advise on right policies based on international and regional human rights instruments and IHL.</a:t>
            </a:r>
          </a:p>
          <a:p>
            <a:pPr marL="457189" indent="-457189" algn="just">
              <a:buFont typeface="+mj-lt"/>
              <a:buAutoNum type="arabicPeriod" startAt="11"/>
            </a:pPr>
            <a:endParaRPr lang="en-US" sz="2800" dirty="0"/>
          </a:p>
        </p:txBody>
      </p:sp>
    </p:spTree>
    <p:extLst>
      <p:ext uri="{BB962C8B-B14F-4D97-AF65-F5344CB8AC3E}">
        <p14:creationId xmlns:p14="http://schemas.microsoft.com/office/powerpoint/2010/main" val="264638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058" y="685801"/>
            <a:ext cx="11577617" cy="1021975"/>
          </a:xfrm>
        </p:spPr>
        <p:txBody>
          <a:bodyPr/>
          <a:lstStyle/>
          <a:p>
            <a:r>
              <a:rPr lang="en-US" dirty="0" smtClean="0"/>
              <a:t>Intervention strategies specific to refugees</a:t>
            </a:r>
            <a:endParaRPr lang="en-US" dirty="0"/>
          </a:p>
        </p:txBody>
      </p:sp>
      <p:sp>
        <p:nvSpPr>
          <p:cNvPr id="3" name="Content Placeholder 2"/>
          <p:cNvSpPr>
            <a:spLocks noGrp="1"/>
          </p:cNvSpPr>
          <p:nvPr>
            <p:ph idx="1"/>
          </p:nvPr>
        </p:nvSpPr>
        <p:spPr>
          <a:xfrm>
            <a:off x="564775" y="1922929"/>
            <a:ext cx="11134166" cy="4491317"/>
          </a:xfrm>
        </p:spPr>
        <p:txBody>
          <a:bodyPr>
            <a:noAutofit/>
          </a:bodyPr>
          <a:lstStyle/>
          <a:p>
            <a:pPr marL="0" indent="0" algn="just">
              <a:buNone/>
            </a:pPr>
            <a:r>
              <a:rPr lang="en-US" sz="2800" u="sng" dirty="0"/>
              <a:t>Prevention </a:t>
            </a:r>
            <a:r>
              <a:rPr lang="en-US" sz="2800" dirty="0"/>
              <a:t>: </a:t>
            </a:r>
          </a:p>
          <a:p>
            <a:pPr marL="457189" indent="-457189" algn="just">
              <a:buFont typeface="+mj-lt"/>
              <a:buAutoNum type="arabicPeriod"/>
            </a:pPr>
            <a:r>
              <a:rPr lang="en-US" sz="2800" dirty="0"/>
              <a:t>To develop and implement early warning and monitoring mechanisms especially in conflict prone zones, </a:t>
            </a:r>
          </a:p>
          <a:p>
            <a:pPr marL="457189" indent="-457189" algn="just">
              <a:buFont typeface="+mj-lt"/>
              <a:buAutoNum type="arabicPeriod"/>
            </a:pPr>
            <a:r>
              <a:rPr lang="en-US" sz="2800" dirty="0" smtClean="0"/>
              <a:t>To </a:t>
            </a:r>
            <a:r>
              <a:rPr lang="en-US" sz="2800" dirty="0"/>
              <a:t>educate or to train refugees to be aware of their duties towards the host communities and their environment, </a:t>
            </a:r>
          </a:p>
          <a:p>
            <a:pPr marL="457189" indent="-457189" algn="just">
              <a:buFont typeface="+mj-lt"/>
              <a:buAutoNum type="arabicPeriod"/>
            </a:pPr>
            <a:r>
              <a:rPr lang="en-US" sz="2800" dirty="0"/>
              <a:t>To educate host countries to be tolerant of refugees and recognize their rights, </a:t>
            </a:r>
          </a:p>
          <a:p>
            <a:pPr marL="457189" indent="-457189" algn="just">
              <a:buFont typeface="+mj-lt"/>
              <a:buAutoNum type="arabicPeriod"/>
            </a:pPr>
            <a:r>
              <a:rPr lang="en-US" sz="2800" dirty="0"/>
              <a:t>To foster cordial relations between refugees and the host communities. </a:t>
            </a:r>
          </a:p>
          <a:p>
            <a:pPr marL="457189" indent="-457189" algn="just">
              <a:buFont typeface="+mj-lt"/>
              <a:buAutoNum type="arabicPeriod"/>
            </a:pPr>
            <a:endParaRPr lang="en-US" sz="2800" dirty="0"/>
          </a:p>
          <a:p>
            <a:pPr marL="0" indent="0" algn="just">
              <a:buNone/>
            </a:pPr>
            <a:endParaRPr lang="en-US" sz="2800" dirty="0"/>
          </a:p>
        </p:txBody>
      </p:sp>
    </p:spTree>
    <p:extLst>
      <p:ext uri="{BB962C8B-B14F-4D97-AF65-F5344CB8AC3E}">
        <p14:creationId xmlns:p14="http://schemas.microsoft.com/office/powerpoint/2010/main" val="3313013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7883"/>
            <a:ext cx="9601200" cy="510988"/>
          </a:xfrm>
        </p:spPr>
        <p:txBody>
          <a:bodyPr>
            <a:normAutofit fontScale="90000"/>
          </a:bodyPr>
          <a:lstStyle/>
          <a:p>
            <a:r>
              <a:rPr lang="en-US" dirty="0"/>
              <a:t>Intervention strategies specific to refugees</a:t>
            </a:r>
          </a:p>
        </p:txBody>
      </p:sp>
      <p:sp>
        <p:nvSpPr>
          <p:cNvPr id="3" name="Content Placeholder 2"/>
          <p:cNvSpPr>
            <a:spLocks noGrp="1"/>
          </p:cNvSpPr>
          <p:nvPr>
            <p:ph idx="1"/>
          </p:nvPr>
        </p:nvSpPr>
        <p:spPr>
          <a:xfrm>
            <a:off x="578224" y="1250576"/>
            <a:ext cx="11040036" cy="5607426"/>
          </a:xfrm>
        </p:spPr>
        <p:txBody>
          <a:bodyPr>
            <a:noAutofit/>
          </a:bodyPr>
          <a:lstStyle/>
          <a:p>
            <a:pPr marL="0" indent="0" algn="just">
              <a:buNone/>
            </a:pPr>
            <a:r>
              <a:rPr lang="en-US" sz="2400" u="sng" dirty="0"/>
              <a:t>Protection </a:t>
            </a:r>
            <a:endParaRPr lang="en-US" sz="2400" dirty="0"/>
          </a:p>
          <a:p>
            <a:pPr marL="457189" indent="-457189" algn="just">
              <a:buFont typeface="+mj-lt"/>
              <a:buAutoNum type="arabicPeriod"/>
            </a:pPr>
            <a:r>
              <a:rPr lang="en-US" sz="2400" dirty="0"/>
              <a:t>To carry out advocacy on behalf of </a:t>
            </a:r>
            <a:r>
              <a:rPr lang="en-US" sz="2400" dirty="0" smtClean="0"/>
              <a:t>refugees</a:t>
            </a:r>
            <a:r>
              <a:rPr lang="en-US" dirty="0"/>
              <a:t>.</a:t>
            </a:r>
            <a:endParaRPr lang="en-US" sz="2400" dirty="0"/>
          </a:p>
          <a:p>
            <a:pPr marL="457189" indent="-457189" algn="just">
              <a:buFont typeface="+mj-lt"/>
              <a:buAutoNum type="arabicPeriod"/>
            </a:pPr>
            <a:r>
              <a:rPr lang="en-US" sz="2400" dirty="0"/>
              <a:t>To urge the governments to ratify, domesticate and implement regional and international instruments regarding the rights of </a:t>
            </a:r>
            <a:r>
              <a:rPr lang="en-US" sz="2400" dirty="0" smtClean="0"/>
              <a:t>refugees</a:t>
            </a:r>
            <a:r>
              <a:rPr lang="en-US" dirty="0"/>
              <a:t>.</a:t>
            </a:r>
            <a:endParaRPr lang="en-US" sz="2400" dirty="0"/>
          </a:p>
          <a:p>
            <a:pPr marL="457189" indent="-457189" algn="just">
              <a:buFont typeface="+mj-lt"/>
              <a:buAutoNum type="arabicPeriod"/>
            </a:pPr>
            <a:r>
              <a:rPr lang="en-US" sz="2400" dirty="0"/>
              <a:t>To partner with the UNHCR and other organisations to guarantee international principles relating to refugees such as the principle of </a:t>
            </a:r>
            <a:r>
              <a:rPr lang="en-US" sz="2400" i="1" dirty="0" smtClean="0"/>
              <a:t>non-refoulement</a:t>
            </a:r>
            <a:r>
              <a:rPr lang="en-US" dirty="0"/>
              <a:t>.</a:t>
            </a:r>
            <a:r>
              <a:rPr lang="en-US" sz="2400" dirty="0" smtClean="0"/>
              <a:t> </a:t>
            </a:r>
            <a:endParaRPr lang="en-US" sz="2400" dirty="0"/>
          </a:p>
          <a:p>
            <a:pPr marL="457189" indent="-457189" algn="just">
              <a:buFont typeface="+mj-lt"/>
              <a:buAutoNum type="arabicPeriod"/>
            </a:pPr>
            <a:r>
              <a:rPr lang="en-US" sz="2400" dirty="0"/>
              <a:t>To ensure sustained livelihoods of </a:t>
            </a:r>
            <a:r>
              <a:rPr lang="en-US" sz="2400" dirty="0" smtClean="0"/>
              <a:t>refugees- food, </a:t>
            </a:r>
            <a:r>
              <a:rPr lang="en-US" sz="2400" dirty="0"/>
              <a:t>health, education and other </a:t>
            </a:r>
            <a:r>
              <a:rPr lang="en-US" sz="2400" dirty="0" smtClean="0"/>
              <a:t>aspects. </a:t>
            </a:r>
            <a:endParaRPr lang="en-US" sz="2400" dirty="0"/>
          </a:p>
          <a:p>
            <a:pPr marL="457189" indent="-457189" algn="just">
              <a:buFont typeface="+mj-lt"/>
              <a:buAutoNum type="arabicPeriod"/>
            </a:pPr>
            <a:r>
              <a:rPr lang="en-US" sz="2400" dirty="0"/>
              <a:t>To work with government to prevent military </a:t>
            </a:r>
            <a:r>
              <a:rPr lang="en-US" sz="2400" dirty="0" smtClean="0"/>
              <a:t>activities, insecurity </a:t>
            </a:r>
            <a:r>
              <a:rPr lang="en-US" sz="2400" dirty="0"/>
              <a:t>and all kind of violence including sexual violence in refugee </a:t>
            </a:r>
            <a:r>
              <a:rPr lang="en-US" sz="2400" dirty="0" smtClean="0"/>
              <a:t>camps.  </a:t>
            </a:r>
            <a:endParaRPr lang="en-US" sz="2400" dirty="0"/>
          </a:p>
          <a:p>
            <a:pPr marL="457189" indent="-457189" algn="just">
              <a:buFont typeface="+mj-lt"/>
              <a:buAutoNum type="arabicPeriod"/>
            </a:pPr>
            <a:r>
              <a:rPr lang="en-US" sz="2400" dirty="0"/>
              <a:t> To strive to find durable solutions for refugees i.e. voluntary repatriation, local integration and resettlement in a third country. </a:t>
            </a:r>
          </a:p>
          <a:p>
            <a:pPr marL="0" indent="0" algn="just">
              <a:buNone/>
            </a:pPr>
            <a:endParaRPr lang="en-US" sz="2400" dirty="0"/>
          </a:p>
        </p:txBody>
      </p:sp>
    </p:spTree>
    <p:extLst>
      <p:ext uri="{BB962C8B-B14F-4D97-AF65-F5344CB8AC3E}">
        <p14:creationId xmlns:p14="http://schemas.microsoft.com/office/powerpoint/2010/main" val="39212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60613" y="2286001"/>
            <a:ext cx="11147612" cy="4410635"/>
          </a:xfrm>
        </p:spPr>
        <p:txBody>
          <a:bodyPr>
            <a:normAutofit/>
          </a:bodyPr>
          <a:lstStyle/>
          <a:p>
            <a:pPr algn="just"/>
            <a:r>
              <a:rPr lang="en-US" sz="3600" dirty="0"/>
              <a:t>To provide an overview of the practical roles NHRIs can play in the protection of refugees and IDPs,</a:t>
            </a:r>
          </a:p>
          <a:p>
            <a:pPr algn="just"/>
            <a:r>
              <a:rPr lang="en-US" sz="3600" dirty="0"/>
              <a:t> To share experiences of working to protect IDPs and, </a:t>
            </a:r>
          </a:p>
          <a:p>
            <a:pPr algn="just"/>
            <a:r>
              <a:rPr lang="en-US" sz="3600" dirty="0"/>
              <a:t>To discuss possible strategies for working on refugee and IDPs issues.</a:t>
            </a:r>
          </a:p>
        </p:txBody>
      </p:sp>
    </p:spTree>
    <p:extLst>
      <p:ext uri="{BB962C8B-B14F-4D97-AF65-F5344CB8AC3E}">
        <p14:creationId xmlns:p14="http://schemas.microsoft.com/office/powerpoint/2010/main" val="427493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03412"/>
            <a:ext cx="9601200" cy="1546412"/>
          </a:xfrm>
        </p:spPr>
        <p:txBody>
          <a:bodyPr>
            <a:normAutofit/>
          </a:bodyPr>
          <a:lstStyle/>
          <a:p>
            <a:r>
              <a:rPr lang="en-US" sz="6000" dirty="0" smtClean="0"/>
              <a:t>Discuss</a:t>
            </a:r>
            <a:endParaRPr lang="en-US" sz="6000" dirty="0"/>
          </a:p>
        </p:txBody>
      </p:sp>
      <p:sp>
        <p:nvSpPr>
          <p:cNvPr id="3" name="Content Placeholder 2"/>
          <p:cNvSpPr>
            <a:spLocks noGrp="1"/>
          </p:cNvSpPr>
          <p:nvPr>
            <p:ph idx="1"/>
          </p:nvPr>
        </p:nvSpPr>
        <p:spPr>
          <a:xfrm>
            <a:off x="793376" y="2823882"/>
            <a:ext cx="11398624" cy="3043518"/>
          </a:xfrm>
        </p:spPr>
        <p:txBody>
          <a:bodyPr>
            <a:noAutofit/>
          </a:bodyPr>
          <a:lstStyle/>
          <a:p>
            <a:pPr algn="ctr"/>
            <a:r>
              <a:rPr lang="en-US" sz="4000" dirty="0" smtClean="0"/>
              <a:t>Do you have a human rights mandate?</a:t>
            </a:r>
          </a:p>
          <a:p>
            <a:pPr algn="ctr"/>
            <a:r>
              <a:rPr lang="en-US" sz="4000" dirty="0" smtClean="0"/>
              <a:t>What legal basis would you have for protecting refugees and IDPs?</a:t>
            </a:r>
            <a:endParaRPr lang="en-US" sz="4000" dirty="0"/>
          </a:p>
        </p:txBody>
      </p:sp>
    </p:spTree>
    <p:extLst>
      <p:ext uri="{BB962C8B-B14F-4D97-AF65-F5344CB8AC3E}">
        <p14:creationId xmlns:p14="http://schemas.microsoft.com/office/powerpoint/2010/main" val="19529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lumMod val="85000"/>
                    <a:lumOff val="15000"/>
                  </a:prstClr>
                </a:solidFill>
              </a:rPr>
              <a:t>Why NHRIs should protect Refugees and IDPs</a:t>
            </a:r>
            <a:endParaRPr lang="en-US" dirty="0"/>
          </a:p>
        </p:txBody>
      </p:sp>
      <p:sp>
        <p:nvSpPr>
          <p:cNvPr id="3" name="Content Placeholder 2"/>
          <p:cNvSpPr>
            <a:spLocks noGrp="1"/>
          </p:cNvSpPr>
          <p:nvPr>
            <p:ph sz="half" idx="1"/>
          </p:nvPr>
        </p:nvSpPr>
        <p:spPr>
          <a:xfrm>
            <a:off x="416860" y="2084295"/>
            <a:ext cx="5284694" cy="4303058"/>
          </a:xfrm>
        </p:spPr>
        <p:txBody>
          <a:bodyPr>
            <a:noAutofit/>
          </a:bodyPr>
          <a:lstStyle/>
          <a:p>
            <a:pPr marL="0" indent="0" algn="just">
              <a:buNone/>
            </a:pPr>
            <a:r>
              <a:rPr lang="en-US" sz="2000" b="1" dirty="0"/>
              <a:t>Strengths:</a:t>
            </a:r>
          </a:p>
          <a:p>
            <a:pPr algn="just"/>
            <a:r>
              <a:rPr lang="en-US" sz="2000" dirty="0"/>
              <a:t> </a:t>
            </a:r>
            <a:r>
              <a:rPr lang="en-US" sz="2000" b="1" dirty="0"/>
              <a:t>The human rights mandate of NHRIs</a:t>
            </a:r>
            <a:r>
              <a:rPr lang="en-US" sz="2000" dirty="0"/>
              <a:t>: Refugee and IDP rights are human rights.</a:t>
            </a:r>
          </a:p>
          <a:p>
            <a:pPr algn="just"/>
            <a:r>
              <a:rPr lang="en-US" sz="2000" dirty="0"/>
              <a:t> NHRIs credibility and experience working on human rights issues at national level.</a:t>
            </a:r>
          </a:p>
          <a:p>
            <a:pPr algn="just"/>
            <a:r>
              <a:rPr lang="en-US" sz="2000" dirty="0"/>
              <a:t> Ability to access and work with different actors.</a:t>
            </a:r>
          </a:p>
          <a:p>
            <a:pPr algn="just"/>
            <a:r>
              <a:rPr lang="en-US" sz="2000" dirty="0"/>
              <a:t>Ability to mediate between government and communities-advisory role</a:t>
            </a:r>
          </a:p>
          <a:p>
            <a:pPr algn="just"/>
            <a:r>
              <a:rPr lang="en-US" sz="2000" dirty="0"/>
              <a:t>Ability to intervene where violations of human rights occur-complaints mandate.</a:t>
            </a:r>
          </a:p>
          <a:p>
            <a:pPr marL="0" indent="0">
              <a:buNone/>
            </a:pPr>
            <a:endParaRPr lang="en-US" sz="2000" dirty="0"/>
          </a:p>
        </p:txBody>
      </p:sp>
      <p:sp>
        <p:nvSpPr>
          <p:cNvPr id="4" name="Content Placeholder 3"/>
          <p:cNvSpPr>
            <a:spLocks noGrp="1"/>
          </p:cNvSpPr>
          <p:nvPr>
            <p:ph sz="half" idx="2"/>
          </p:nvPr>
        </p:nvSpPr>
        <p:spPr>
          <a:xfrm>
            <a:off x="5916706" y="2084295"/>
            <a:ext cx="5715000" cy="5204011"/>
          </a:xfrm>
        </p:spPr>
        <p:txBody>
          <a:bodyPr>
            <a:noAutofit/>
          </a:bodyPr>
          <a:lstStyle/>
          <a:p>
            <a:pPr marL="0" indent="0" algn="just">
              <a:buNone/>
            </a:pPr>
            <a:r>
              <a:rPr lang="en-US" sz="2000" b="1" dirty="0"/>
              <a:t>Challenges:</a:t>
            </a:r>
          </a:p>
          <a:p>
            <a:pPr algn="just"/>
            <a:r>
              <a:rPr lang="en-US" sz="2000" dirty="0"/>
              <a:t> The lack of a legislative framework on refugees and IDPs in some countries.</a:t>
            </a:r>
          </a:p>
          <a:p>
            <a:pPr algn="just"/>
            <a:r>
              <a:rPr lang="en-US" sz="2000" dirty="0"/>
              <a:t> The task of balancing the demands of governments, the communities, refugees and IDPs.</a:t>
            </a:r>
          </a:p>
          <a:p>
            <a:pPr algn="just"/>
            <a:r>
              <a:rPr lang="en-US" sz="2000" dirty="0"/>
              <a:t> governments tend to be more interested in ex-combatants than in the interests of IDPs</a:t>
            </a:r>
          </a:p>
          <a:p>
            <a:pPr algn="just"/>
            <a:r>
              <a:rPr lang="en-US" sz="2000" dirty="0"/>
              <a:t>In conflict situations it may be difficult to reach or access where IDPs are.</a:t>
            </a:r>
          </a:p>
          <a:p>
            <a:pPr algn="just"/>
            <a:r>
              <a:rPr lang="en-US" sz="2000" dirty="0"/>
              <a:t> Some </a:t>
            </a:r>
            <a:r>
              <a:rPr lang="en-US" sz="2000" dirty="0" smtClean="0"/>
              <a:t>governments’ </a:t>
            </a:r>
            <a:r>
              <a:rPr lang="en-US" sz="2000" dirty="0"/>
              <a:t>weak interest in human rights.</a:t>
            </a:r>
          </a:p>
          <a:p>
            <a:pPr algn="just"/>
            <a:r>
              <a:rPr lang="en-US" sz="2000" dirty="0"/>
              <a:t>Inadequate resources</a:t>
            </a:r>
          </a:p>
          <a:p>
            <a:endParaRPr lang="en-US" sz="2000" dirty="0"/>
          </a:p>
        </p:txBody>
      </p:sp>
    </p:spTree>
    <p:extLst>
      <p:ext uri="{BB962C8B-B14F-4D97-AF65-F5344CB8AC3E}">
        <p14:creationId xmlns:p14="http://schemas.microsoft.com/office/powerpoint/2010/main" val="1797840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Discuss</a:t>
            </a:r>
            <a:endParaRPr lang="en-US" sz="6000" dirty="0"/>
          </a:p>
        </p:txBody>
      </p:sp>
      <p:sp>
        <p:nvSpPr>
          <p:cNvPr id="3" name="Content Placeholder 2"/>
          <p:cNvSpPr>
            <a:spLocks noGrp="1"/>
          </p:cNvSpPr>
          <p:nvPr>
            <p:ph idx="1"/>
          </p:nvPr>
        </p:nvSpPr>
        <p:spPr>
          <a:xfrm>
            <a:off x="1371600" y="2891118"/>
            <a:ext cx="9601200" cy="2976282"/>
          </a:xfrm>
        </p:spPr>
        <p:txBody>
          <a:bodyPr/>
          <a:lstStyle/>
          <a:p>
            <a:pPr lvl="0" algn="ctr"/>
            <a:r>
              <a:rPr lang="en-US" sz="4000" dirty="0">
                <a:solidFill>
                  <a:srgbClr val="191B0E"/>
                </a:solidFill>
              </a:rPr>
              <a:t>What do you think are the protection issues for refugees and IDPs?</a:t>
            </a:r>
          </a:p>
          <a:p>
            <a:endParaRPr lang="en-US" dirty="0"/>
          </a:p>
        </p:txBody>
      </p:sp>
    </p:spTree>
    <p:extLst>
      <p:ext uri="{BB962C8B-B14F-4D97-AF65-F5344CB8AC3E}">
        <p14:creationId xmlns:p14="http://schemas.microsoft.com/office/powerpoint/2010/main" val="423211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4434"/>
            <a:ext cx="9601200" cy="1801907"/>
          </a:xfrm>
        </p:spPr>
        <p:txBody>
          <a:bodyPr>
            <a:normAutofit/>
          </a:bodyPr>
          <a:lstStyle/>
          <a:p>
            <a:r>
              <a:rPr lang="en-US" dirty="0"/>
              <a:t>Protection issues for refugees and IDPs</a:t>
            </a:r>
          </a:p>
        </p:txBody>
      </p:sp>
      <p:sp>
        <p:nvSpPr>
          <p:cNvPr id="3" name="Content Placeholder 2"/>
          <p:cNvSpPr>
            <a:spLocks noGrp="1"/>
          </p:cNvSpPr>
          <p:nvPr>
            <p:ph idx="1"/>
          </p:nvPr>
        </p:nvSpPr>
        <p:spPr>
          <a:xfrm>
            <a:off x="537883" y="2326341"/>
            <a:ext cx="11120718" cy="4719918"/>
          </a:xfrm>
        </p:spPr>
        <p:txBody>
          <a:bodyPr>
            <a:noAutofit/>
          </a:bodyPr>
          <a:lstStyle/>
          <a:p>
            <a:pPr algn="just"/>
            <a:r>
              <a:rPr lang="en-US" sz="2600" b="1" dirty="0" smtClean="0"/>
              <a:t>Lost homes</a:t>
            </a:r>
            <a:r>
              <a:rPr lang="en-US" sz="2600" dirty="0" smtClean="0"/>
              <a:t>: May </a:t>
            </a:r>
            <a:r>
              <a:rPr lang="en-US" sz="2600" dirty="0"/>
              <a:t>be in need of shelter. </a:t>
            </a:r>
            <a:r>
              <a:rPr lang="en-US" sz="2600" dirty="0" smtClean="0"/>
              <a:t>Often </a:t>
            </a:r>
            <a:r>
              <a:rPr lang="en-US" sz="2600" dirty="0"/>
              <a:t>compelled to seek shelter in crowded camps or settlements resulting in various protection risks.</a:t>
            </a:r>
          </a:p>
          <a:p>
            <a:pPr algn="just"/>
            <a:r>
              <a:rPr lang="en-US" sz="2600" b="1" dirty="0" smtClean="0"/>
              <a:t>Lost of property</a:t>
            </a:r>
            <a:r>
              <a:rPr lang="en-US" sz="2600" dirty="0" smtClean="0"/>
              <a:t>-they </a:t>
            </a:r>
            <a:r>
              <a:rPr lang="en-US" sz="2600" dirty="0"/>
              <a:t>often lose access to their land and other property as well as their normal livelihoods, sources of income. As a result they may suffer poverty, marginalization, exploitation and abuse.</a:t>
            </a:r>
          </a:p>
          <a:p>
            <a:pPr algn="just"/>
            <a:r>
              <a:rPr lang="en-US" sz="2600" b="1" dirty="0" smtClean="0"/>
              <a:t>Right to adequate standard of living</a:t>
            </a:r>
            <a:r>
              <a:rPr lang="en-US" sz="2600" dirty="0" smtClean="0"/>
              <a:t>: They </a:t>
            </a:r>
            <a:r>
              <a:rPr lang="en-US" sz="2600" dirty="0"/>
              <a:t>may </a:t>
            </a:r>
            <a:r>
              <a:rPr lang="en-US" sz="2600" dirty="0" smtClean="0"/>
              <a:t>loose </a:t>
            </a:r>
            <a:r>
              <a:rPr lang="en-US" sz="2600" dirty="0"/>
              <a:t>access to adequate food, safe water-risk of hunger, malnutrition and </a:t>
            </a:r>
            <a:r>
              <a:rPr lang="en-US" sz="2600" dirty="0" smtClean="0"/>
              <a:t>ill-health and clothing</a:t>
            </a:r>
            <a:endParaRPr lang="en-US" sz="2600" dirty="0"/>
          </a:p>
          <a:p>
            <a:pPr algn="just"/>
            <a:r>
              <a:rPr lang="en-US" sz="2600" b="1" dirty="0" smtClean="0"/>
              <a:t>Lost of social services: They</a:t>
            </a:r>
            <a:r>
              <a:rPr lang="en-US" sz="2600" dirty="0" smtClean="0"/>
              <a:t> </a:t>
            </a:r>
            <a:r>
              <a:rPr lang="en-US" sz="2600" dirty="0"/>
              <a:t>are at risk of missing social services-education, health services</a:t>
            </a:r>
          </a:p>
          <a:p>
            <a:endParaRPr lang="en-US" sz="2600" dirty="0"/>
          </a:p>
        </p:txBody>
      </p:sp>
    </p:spTree>
    <p:extLst>
      <p:ext uri="{BB962C8B-B14F-4D97-AF65-F5344CB8AC3E}">
        <p14:creationId xmlns:p14="http://schemas.microsoft.com/office/powerpoint/2010/main" val="3663509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issues for refugees and </a:t>
            </a:r>
            <a:r>
              <a:rPr lang="en-US" dirty="0" smtClean="0"/>
              <a:t>IDPs..</a:t>
            </a:r>
            <a:endParaRPr lang="en-US" dirty="0"/>
          </a:p>
        </p:txBody>
      </p:sp>
      <p:sp>
        <p:nvSpPr>
          <p:cNvPr id="3" name="Content Placeholder 2"/>
          <p:cNvSpPr>
            <a:spLocks noGrp="1"/>
          </p:cNvSpPr>
          <p:nvPr>
            <p:ph idx="1"/>
          </p:nvPr>
        </p:nvSpPr>
        <p:spPr>
          <a:xfrm>
            <a:off x="806824" y="2474259"/>
            <a:ext cx="10663517" cy="3859305"/>
          </a:xfrm>
        </p:spPr>
        <p:txBody>
          <a:bodyPr>
            <a:normAutofit fontScale="92500" lnSpcReduction="20000"/>
          </a:bodyPr>
          <a:lstStyle/>
          <a:p>
            <a:pPr algn="just"/>
            <a:r>
              <a:rPr lang="en-US" b="1" u="sng" dirty="0"/>
              <a:t>Family and community</a:t>
            </a:r>
            <a:r>
              <a:rPr lang="en-US" dirty="0"/>
              <a:t>-structures often collapse and family members become separated. Unaccompanied and separated children, single-headed households (in particular when headed by women or children), older persons and persons living with disabilities are often at heightened risk of abuse, including sexual exploitation, child labor or forced recruitment into armed forces or groups.</a:t>
            </a:r>
          </a:p>
          <a:p>
            <a:pPr algn="just"/>
            <a:r>
              <a:rPr lang="en-US" dirty="0"/>
              <a:t> </a:t>
            </a:r>
            <a:r>
              <a:rPr lang="en-US" b="1" u="sng" dirty="0"/>
              <a:t>Identity </a:t>
            </a:r>
            <a:r>
              <a:rPr lang="en-US" b="1" u="sng" dirty="0" smtClean="0"/>
              <a:t>documents-</a:t>
            </a:r>
            <a:r>
              <a:rPr lang="en-US" dirty="0" smtClean="0"/>
              <a:t> </a:t>
            </a:r>
            <a:r>
              <a:rPr lang="en-US" dirty="0"/>
              <a:t>often are lost, destroyed or confiscated in the course of displacement or flight into exile. As a result they face identity issues leading to difficulties in accessing public services, such as education and health care, limits on freedom of movement and heightened risk of harassment, exploitation or arbitrary arrest and detention.</a:t>
            </a:r>
          </a:p>
          <a:p>
            <a:pPr algn="just"/>
            <a:r>
              <a:rPr lang="en-US" b="1" dirty="0" smtClean="0"/>
              <a:t>Discrimination:</a:t>
            </a:r>
            <a:r>
              <a:rPr lang="en-US" dirty="0" smtClean="0"/>
              <a:t> </a:t>
            </a:r>
            <a:r>
              <a:rPr lang="en-US" dirty="0"/>
              <a:t>IDPs or refugees may find themselves in areas where they face marginalization, discrimination and hostility, or are targeted for abuse and attack. </a:t>
            </a:r>
            <a:endParaRPr lang="en-US" dirty="0" smtClean="0"/>
          </a:p>
          <a:p>
            <a:pPr algn="just"/>
            <a:r>
              <a:rPr lang="en-US" dirty="0" smtClean="0"/>
              <a:t>Insecurity: From combatants, host communities, among themselves.</a:t>
            </a:r>
            <a:endParaRPr lang="en-US" dirty="0"/>
          </a:p>
          <a:p>
            <a:endParaRPr lang="en-US" dirty="0"/>
          </a:p>
        </p:txBody>
      </p:sp>
    </p:spTree>
    <p:extLst>
      <p:ext uri="{BB962C8B-B14F-4D97-AF65-F5344CB8AC3E}">
        <p14:creationId xmlns:p14="http://schemas.microsoft.com/office/powerpoint/2010/main" val="374499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Discuss</a:t>
            </a:r>
            <a:endParaRPr lang="en-US" sz="6600" dirty="0"/>
          </a:p>
        </p:txBody>
      </p:sp>
      <p:sp>
        <p:nvSpPr>
          <p:cNvPr id="3" name="Content Placeholder 2"/>
          <p:cNvSpPr>
            <a:spLocks noGrp="1"/>
          </p:cNvSpPr>
          <p:nvPr>
            <p:ph idx="1"/>
          </p:nvPr>
        </p:nvSpPr>
        <p:spPr>
          <a:xfrm>
            <a:off x="1371600" y="2837328"/>
            <a:ext cx="9601200" cy="2729753"/>
          </a:xfrm>
        </p:spPr>
        <p:txBody>
          <a:bodyPr>
            <a:normAutofit/>
          </a:bodyPr>
          <a:lstStyle/>
          <a:p>
            <a:pPr algn="ctr"/>
            <a:r>
              <a:rPr lang="en-US" sz="3600" dirty="0" smtClean="0"/>
              <a:t>What strategies can you apply to deal with the protection issues?</a:t>
            </a:r>
            <a:endParaRPr lang="en-US" sz="3600" dirty="0"/>
          </a:p>
        </p:txBody>
      </p:sp>
    </p:spTree>
    <p:extLst>
      <p:ext uri="{BB962C8B-B14F-4D97-AF65-F5344CB8AC3E}">
        <p14:creationId xmlns:p14="http://schemas.microsoft.com/office/powerpoint/2010/main" val="84510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03413"/>
            <a:ext cx="9601200" cy="968188"/>
          </a:xfrm>
        </p:spPr>
        <p:txBody>
          <a:bodyPr>
            <a:normAutofit/>
          </a:bodyPr>
          <a:lstStyle/>
          <a:p>
            <a:r>
              <a:rPr lang="en-US" dirty="0" smtClean="0"/>
              <a:t>Possible intervention strategies</a:t>
            </a:r>
            <a:endParaRPr lang="en-US" dirty="0"/>
          </a:p>
        </p:txBody>
      </p:sp>
      <p:sp>
        <p:nvSpPr>
          <p:cNvPr id="3" name="Content Placeholder 2"/>
          <p:cNvSpPr>
            <a:spLocks noGrp="1"/>
          </p:cNvSpPr>
          <p:nvPr>
            <p:ph idx="1"/>
          </p:nvPr>
        </p:nvSpPr>
        <p:spPr>
          <a:xfrm>
            <a:off x="537883" y="1183341"/>
            <a:ext cx="11120717" cy="5916707"/>
          </a:xfrm>
        </p:spPr>
        <p:txBody>
          <a:bodyPr>
            <a:noAutofit/>
          </a:bodyPr>
          <a:lstStyle/>
          <a:p>
            <a:pPr marL="457189" indent="-457189" algn="just">
              <a:buFont typeface="+mj-lt"/>
              <a:buAutoNum type="arabicPeriod"/>
            </a:pPr>
            <a:r>
              <a:rPr lang="en-US" sz="2200" dirty="0"/>
              <a:t>Recognizing IDPs and refugee issues as human rights issues falling within the mandate of NHRIs. Accordingly their issues should be incorporated into Strategic Plans and Annual Work Plans using available resources: complaints handling, monitoring and inspections, advocacy etc.</a:t>
            </a:r>
          </a:p>
          <a:p>
            <a:pPr marL="457189" indent="-457189" algn="just">
              <a:buFont typeface="+mj-lt"/>
              <a:buAutoNum type="arabicPeriod" startAt="2"/>
            </a:pPr>
            <a:r>
              <a:rPr lang="en-US" sz="2200" dirty="0"/>
              <a:t>Placing refugee and IDP issues within appropriate department of the NHRI and designating focal point persons on these issues. </a:t>
            </a:r>
          </a:p>
          <a:p>
            <a:pPr marL="457189" indent="-457189" algn="just">
              <a:buFont typeface="+mj-lt"/>
              <a:buAutoNum type="arabicPeriod" startAt="3"/>
            </a:pPr>
            <a:r>
              <a:rPr lang="en-US" sz="2200" dirty="0"/>
              <a:t> Design programmes to play a role in all phases of displacement and refugee matters. Develop and use mechanisms to provide early warning, and early action to prevent conflicts which could lead to displacement of people or people fleeing into exile. </a:t>
            </a:r>
          </a:p>
          <a:p>
            <a:pPr marL="457189" indent="-457189" algn="just">
              <a:buFont typeface="+mj-lt"/>
              <a:buAutoNum type="arabicPeriod" startAt="3"/>
            </a:pPr>
            <a:r>
              <a:rPr lang="en-US" sz="2200" dirty="0"/>
              <a:t>Institution of advocacy programmes urging the government to assume its responsibilities to protect and assist refugees and IDPs, by providing basic services -such as health, security and social services -- in accord with regional and international standards. NHRIs can also advocate with the United Nations urging provision of adequate humanitarian assistance. During return and reintegration, NHRIs should ensure that the rights of IDPs are upheld.</a:t>
            </a:r>
          </a:p>
        </p:txBody>
      </p:sp>
    </p:spTree>
    <p:extLst>
      <p:ext uri="{BB962C8B-B14F-4D97-AF65-F5344CB8AC3E}">
        <p14:creationId xmlns:p14="http://schemas.microsoft.com/office/powerpoint/2010/main" val="4210491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278</TotalTime>
  <Words>1250</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Garamond</vt:lpstr>
      <vt:lpstr>Organic</vt:lpstr>
      <vt:lpstr>Role of National Human Rights Institutions in the protection of Refugees and IDPs</vt:lpstr>
      <vt:lpstr>Objectives</vt:lpstr>
      <vt:lpstr>Discuss</vt:lpstr>
      <vt:lpstr>Why NHRIs should protect Refugees and IDPs</vt:lpstr>
      <vt:lpstr>Discuss</vt:lpstr>
      <vt:lpstr>Protection issues for refugees and IDPs</vt:lpstr>
      <vt:lpstr>Protection issues for refugees and IDPs..</vt:lpstr>
      <vt:lpstr>Discuss</vt:lpstr>
      <vt:lpstr>Possible intervention strategies</vt:lpstr>
      <vt:lpstr>Possible intervention strategies</vt:lpstr>
      <vt:lpstr>Possible intervention strategies</vt:lpstr>
      <vt:lpstr>Possible intervention strategies</vt:lpstr>
      <vt:lpstr>Intervention strategies specific to refugees</vt:lpstr>
      <vt:lpstr>Intervention strategies specific to refugees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national human rights institutions in the protection of refugees and idps</dc:title>
  <dc:creator>PV</dc:creator>
  <cp:lastModifiedBy>Franky Lwelela</cp:lastModifiedBy>
  <cp:revision>30</cp:revision>
  <dcterms:created xsi:type="dcterms:W3CDTF">2018-02-23T12:09:23Z</dcterms:created>
  <dcterms:modified xsi:type="dcterms:W3CDTF">2018-02-27T07:00:57Z</dcterms:modified>
</cp:coreProperties>
</file>