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58"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3" d="100"/>
          <a:sy n="73" d="100"/>
        </p:scale>
        <p:origin x="8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90B37-D82F-47A6-A1B9-68652EBE4432}" type="datetimeFigureOut">
              <a:rPr lang="en-US" smtClean="0"/>
              <a:t>2/27/2018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EB941-37EA-4B59-AFF8-4C3A8EE4EE60}" type="slidenum">
              <a:rPr lang="en-US" smtClean="0"/>
              <a:t>‹#›</a:t>
            </a:fld>
            <a:endParaRPr lang="en-US"/>
          </a:p>
        </p:txBody>
      </p:sp>
    </p:spTree>
    <p:extLst>
      <p:ext uri="{BB962C8B-B14F-4D97-AF65-F5344CB8AC3E}">
        <p14:creationId xmlns:p14="http://schemas.microsoft.com/office/powerpoint/2010/main" val="96613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zh-CN" dirty="0" smtClean="0">
                <a:latin typeface="Arial" panose="020B0604020202020204" pitchFamily="34" charset="0"/>
              </a:rPr>
              <a:t>As you all know, NHRIs mandate include the responsibility to protect the effective enjoyment by all of all human rights, and to coordinate </a:t>
            </a:r>
          </a:p>
          <a:p>
            <a:pPr eaLnBrk="1" hangingPunct="1"/>
            <a:r>
              <a:rPr lang="en-US" altLang="zh-CN" dirty="0" smtClean="0">
                <a:latin typeface="Arial" panose="020B0604020202020204" pitchFamily="34" charset="0"/>
              </a:rPr>
              <a:t>human rights protection activities at</a:t>
            </a:r>
            <a:r>
              <a:rPr lang="en-US" altLang="zh-CN" baseline="0" dirty="0" smtClean="0">
                <a:latin typeface="Arial" panose="020B0604020202020204" pitchFamily="34" charset="0"/>
              </a:rPr>
              <a:t> the national level</a:t>
            </a:r>
            <a:r>
              <a:rPr lang="en-US" altLang="zh-CN" dirty="0" smtClean="0">
                <a:latin typeface="Arial" panose="020B0604020202020204" pitchFamily="34" charset="0"/>
              </a:rPr>
              <a:t>. </a:t>
            </a:r>
            <a:r>
              <a:rPr lang="en-GB" altLang="zh-CN" dirty="0" smtClean="0">
                <a:latin typeface="Arial" panose="020B0604020202020204" pitchFamily="34" charset="0"/>
              </a:rPr>
              <a:t>NHRIs</a:t>
            </a:r>
            <a:r>
              <a:rPr lang="en-GB" altLang="en-US" dirty="0" smtClean="0">
                <a:latin typeface="Arial" panose="020B0604020202020204" pitchFamily="34" charset="0"/>
              </a:rPr>
              <a:t> engagement in monitoring, fact-finding and investigations at </a:t>
            </a:r>
          </a:p>
          <a:p>
            <a:pPr eaLnBrk="1" hangingPunct="1"/>
            <a:r>
              <a:rPr lang="en-GB" altLang="en-US" dirty="0" smtClean="0">
                <a:latin typeface="Arial" panose="020B0604020202020204" pitchFamily="34" charset="0"/>
              </a:rPr>
              <a:t> is one of the most significant ways in which to fulfil this mandate. </a:t>
            </a:r>
          </a:p>
          <a:p>
            <a:pPr eaLnBrk="1" hangingPunct="1"/>
            <a:r>
              <a:rPr lang="en-GB" altLang="en-US" dirty="0" smtClean="0">
                <a:latin typeface="Arial" panose="020B0604020202020204" pitchFamily="34" charset="0"/>
              </a:rPr>
              <a:t>In the next slides, we are briefly going  to review the main definitions listed up here. </a:t>
            </a:r>
          </a:p>
          <a:p>
            <a:pPr eaLnBrk="1" hangingPunct="1"/>
            <a:endParaRPr lang="en-GB" altLang="en-US" b="1"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A47EB941-37EA-4B59-AFF8-4C3A8EE4EE60}" type="slidenum">
              <a:rPr lang="en-US" smtClean="0"/>
              <a:t>2</a:t>
            </a:fld>
            <a:endParaRPr lang="en-US"/>
          </a:p>
        </p:txBody>
      </p:sp>
    </p:spTree>
    <p:extLst>
      <p:ext uri="{BB962C8B-B14F-4D97-AF65-F5344CB8AC3E}">
        <p14:creationId xmlns:p14="http://schemas.microsoft.com/office/powerpoint/2010/main" val="4196474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7EB941-37EA-4B59-AFF8-4C3A8EE4EE60}" type="slidenum">
              <a:rPr lang="en-US" smtClean="0"/>
              <a:t>3</a:t>
            </a:fld>
            <a:endParaRPr lang="en-US"/>
          </a:p>
        </p:txBody>
      </p:sp>
    </p:spTree>
    <p:extLst>
      <p:ext uri="{BB962C8B-B14F-4D97-AF65-F5344CB8AC3E}">
        <p14:creationId xmlns:p14="http://schemas.microsoft.com/office/powerpoint/2010/main" val="1437431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t/>
            </a:r>
            <a:br>
              <a:rPr lang="en-US" sz="4400" dirty="0"/>
            </a:br>
            <a:r>
              <a:rPr lang="en-US" sz="5400" dirty="0" smtClean="0">
                <a:latin typeface="Arial" panose="020B0604020202020204" pitchFamily="34" charset="0"/>
                <a:cs typeface="Arial" panose="020B0604020202020204" pitchFamily="34" charset="0"/>
              </a:rPr>
              <a:t>Protection </a:t>
            </a:r>
            <a:r>
              <a:rPr lang="en-US" sz="5400" dirty="0">
                <a:latin typeface="Arial" panose="020B0604020202020204" pitchFamily="34" charset="0"/>
                <a:cs typeface="Arial" panose="020B0604020202020204" pitchFamily="34" charset="0"/>
              </a:rPr>
              <a:t>and promotion of the rights of </a:t>
            </a:r>
            <a:r>
              <a:rPr lang="en-US" sz="5400" dirty="0" smtClean="0">
                <a:latin typeface="Arial" panose="020B0604020202020204" pitchFamily="34" charset="0"/>
                <a:cs typeface="Arial" panose="020B0604020202020204" pitchFamily="34" charset="0"/>
              </a:rPr>
              <a:t>Refugees </a:t>
            </a:r>
            <a:r>
              <a:rPr lang="en-US" sz="5400" dirty="0">
                <a:latin typeface="Arial" panose="020B0604020202020204" pitchFamily="34" charset="0"/>
                <a:cs typeface="Arial" panose="020B0604020202020204" pitchFamily="34" charset="0"/>
              </a:rPr>
              <a:t>and </a:t>
            </a:r>
            <a:r>
              <a:rPr lang="en-US" sz="5400" dirty="0" smtClean="0">
                <a:latin typeface="Arial" panose="020B0604020202020204" pitchFamily="34" charset="0"/>
                <a:cs typeface="Arial" panose="020B0604020202020204" pitchFamily="34" charset="0"/>
              </a:rPr>
              <a:t>Internally Displaced persons.</a:t>
            </a:r>
            <a:r>
              <a:rPr lang="en-US" sz="5400" dirty="0">
                <a:latin typeface="Arial" panose="020B0604020202020204" pitchFamily="34" charset="0"/>
                <a:cs typeface="Arial" panose="020B0604020202020204" pitchFamily="34" charset="0"/>
              </a:rPr>
              <a:t/>
            </a:r>
            <a:br>
              <a:rPr lang="en-US" sz="5400" dirty="0">
                <a:latin typeface="Arial" panose="020B0604020202020204" pitchFamily="34" charset="0"/>
                <a:cs typeface="Arial" panose="020B0604020202020204" pitchFamily="34" charset="0"/>
              </a:rPr>
            </a:br>
            <a:endParaRPr lang="en-US" sz="5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pPr marL="342900" lvl="0" indent="-342900" algn="ctr" fontAlgn="base">
              <a:spcBef>
                <a:spcPct val="20000"/>
              </a:spcBef>
              <a:spcAft>
                <a:spcPct val="0"/>
              </a:spcAft>
              <a:buClrTx/>
              <a:buSzTx/>
            </a:pPr>
            <a:r>
              <a:rPr lang="en-GB" altLang="en-US" sz="4000" b="1" kern="0" cap="none" spc="0" dirty="0" smtClean="0">
                <a:solidFill>
                  <a:srgbClr val="333399"/>
                </a:solidFill>
                <a:latin typeface="Arial"/>
              </a:rPr>
              <a:t>Definitions </a:t>
            </a:r>
            <a:r>
              <a:rPr lang="en-GB" altLang="en-US" sz="4000" b="1" kern="0" cap="none" spc="0" dirty="0">
                <a:solidFill>
                  <a:srgbClr val="333399"/>
                </a:solidFill>
                <a:latin typeface="Arial"/>
              </a:rPr>
              <a:t>and Context</a:t>
            </a:r>
          </a:p>
          <a:p>
            <a:endParaRPr lang="en-US" dirty="0"/>
          </a:p>
        </p:txBody>
      </p:sp>
    </p:spTree>
    <p:extLst>
      <p:ext uri="{BB962C8B-B14F-4D97-AF65-F5344CB8AC3E}">
        <p14:creationId xmlns:p14="http://schemas.microsoft.com/office/powerpoint/2010/main" val="871222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27835"/>
          </a:xfrm>
        </p:spPr>
        <p:txBody>
          <a:bodyPr/>
          <a:lstStyle/>
          <a:p>
            <a:r>
              <a:rPr lang="en-US" altLang="en-US" sz="3200" b="1" kern="0" spc="0" dirty="0">
                <a:solidFill>
                  <a:srgbClr val="333399"/>
                </a:solidFill>
                <a:latin typeface="Arial"/>
              </a:rPr>
              <a:t>Human Rights Obligations of States</a:t>
            </a:r>
            <a:endParaRPr lang="en-US" dirty="0"/>
          </a:p>
        </p:txBody>
      </p:sp>
      <p:sp>
        <p:nvSpPr>
          <p:cNvPr id="3" name="Content Placeholder 2"/>
          <p:cNvSpPr>
            <a:spLocks noGrp="1"/>
          </p:cNvSpPr>
          <p:nvPr>
            <p:ph idx="1"/>
          </p:nvPr>
        </p:nvSpPr>
        <p:spPr>
          <a:xfrm>
            <a:off x="1097280" y="1885950"/>
            <a:ext cx="10261284" cy="4243387"/>
          </a:xfrm>
        </p:spPr>
        <p:txBody>
          <a:bodyPr>
            <a:noAutofit/>
          </a:bodyPr>
          <a:lstStyle/>
          <a:p>
            <a:pPr algn="just">
              <a:buFont typeface="Wingdings" panose="05000000000000000000" pitchFamily="2" charset="2"/>
              <a:buChar char="§"/>
              <a:defRPr/>
            </a:pPr>
            <a:r>
              <a:rPr lang="en-US" sz="2800" dirty="0"/>
              <a:t>Through ratification of International human rights treaties govts agree to take domestic measures and introduce legislation to implement their obligations and duties </a:t>
            </a:r>
          </a:p>
          <a:p>
            <a:pPr algn="just">
              <a:buFont typeface="Wingdings" panose="05000000000000000000" pitchFamily="2" charset="2"/>
              <a:buChar char="§"/>
              <a:defRPr/>
            </a:pPr>
            <a:r>
              <a:rPr lang="en-US" sz="2800" dirty="0"/>
              <a:t>They assume duties to </a:t>
            </a:r>
            <a:r>
              <a:rPr lang="en-US" sz="2800" u="sng" dirty="0"/>
              <a:t>respect</a:t>
            </a:r>
            <a:r>
              <a:rPr lang="en-US" sz="2800" dirty="0"/>
              <a:t>, to </a:t>
            </a:r>
            <a:r>
              <a:rPr lang="en-US" sz="2800" u="sng" dirty="0"/>
              <a:t>protect</a:t>
            </a:r>
            <a:r>
              <a:rPr lang="en-US" sz="2800" dirty="0"/>
              <a:t>, and to </a:t>
            </a:r>
            <a:r>
              <a:rPr lang="en-US" sz="2800" u="sng" dirty="0"/>
              <a:t>fulfill</a:t>
            </a:r>
            <a:r>
              <a:rPr lang="en-US" sz="2800" dirty="0"/>
              <a:t> human rights </a:t>
            </a:r>
            <a:r>
              <a:rPr lang="en-US" sz="2800" dirty="0" smtClean="0"/>
              <a:t>obligations.</a:t>
            </a:r>
            <a:endParaRPr lang="en-US" sz="2800" dirty="0"/>
          </a:p>
          <a:p>
            <a:pPr algn="just">
              <a:buFont typeface="Wingdings" panose="05000000000000000000" pitchFamily="2" charset="2"/>
              <a:buChar char="§"/>
              <a:defRPr/>
            </a:pPr>
            <a:r>
              <a:rPr lang="en-US" sz="2800" u="sng" dirty="0"/>
              <a:t>Respect</a:t>
            </a:r>
            <a:r>
              <a:rPr lang="en-US" sz="2800" dirty="0"/>
              <a:t>: States must refrain from interfering with or curtailing enjoyment of human rights</a:t>
            </a:r>
          </a:p>
          <a:p>
            <a:pPr algn="just">
              <a:buFont typeface="Wingdings" panose="05000000000000000000" pitchFamily="2" charset="2"/>
              <a:buChar char="§"/>
              <a:defRPr/>
            </a:pPr>
            <a:r>
              <a:rPr lang="en-US" sz="2800" u="sng" dirty="0"/>
              <a:t>Protect</a:t>
            </a:r>
            <a:r>
              <a:rPr lang="en-US" sz="2800" dirty="0"/>
              <a:t>: Protect individuals and groups against h/</a:t>
            </a:r>
            <a:r>
              <a:rPr lang="en-US" sz="2800" dirty="0" err="1"/>
              <a:t>rts</a:t>
            </a:r>
            <a:r>
              <a:rPr lang="en-US" sz="2800" dirty="0"/>
              <a:t> abuses</a:t>
            </a:r>
          </a:p>
          <a:p>
            <a:pPr algn="just">
              <a:buFont typeface="Wingdings" panose="05000000000000000000" pitchFamily="2" charset="2"/>
              <a:buChar char="§"/>
              <a:defRPr/>
            </a:pPr>
            <a:r>
              <a:rPr lang="en-US" sz="2800" u="sng" dirty="0"/>
              <a:t>Fulfill</a:t>
            </a:r>
            <a:r>
              <a:rPr lang="en-US" sz="2800" dirty="0"/>
              <a:t>: Take positive steps/action to facilitate the enjoyment of h/</a:t>
            </a:r>
            <a:r>
              <a:rPr lang="en-US" sz="2800" dirty="0" err="1"/>
              <a:t>rts</a:t>
            </a:r>
            <a:r>
              <a:rPr lang="en-US" sz="2800" dirty="0"/>
              <a:t>.</a:t>
            </a:r>
          </a:p>
          <a:p>
            <a:endParaRPr lang="en-US" sz="2800" dirty="0"/>
          </a:p>
        </p:txBody>
      </p:sp>
    </p:spTree>
    <p:extLst>
      <p:ext uri="{BB962C8B-B14F-4D97-AF65-F5344CB8AC3E}">
        <p14:creationId xmlns:p14="http://schemas.microsoft.com/office/powerpoint/2010/main" val="346796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kern="0" spc="0" dirty="0">
                <a:solidFill>
                  <a:srgbClr val="FF0000"/>
                </a:solidFill>
                <a:latin typeface="Arial"/>
              </a:rPr>
              <a:t>Human Rights Violations…</a:t>
            </a:r>
            <a:endParaRPr lang="en-US" dirty="0"/>
          </a:p>
        </p:txBody>
      </p:sp>
      <p:sp>
        <p:nvSpPr>
          <p:cNvPr id="3" name="Content Placeholder 2"/>
          <p:cNvSpPr>
            <a:spLocks noGrp="1"/>
          </p:cNvSpPr>
          <p:nvPr>
            <p:ph idx="1"/>
          </p:nvPr>
        </p:nvSpPr>
        <p:spPr/>
        <p:txBody>
          <a:bodyPr/>
          <a:lstStyle/>
          <a:p>
            <a:pPr marL="0" lvl="0" indent="0" fontAlgn="base">
              <a:lnSpc>
                <a:spcPct val="100000"/>
              </a:lnSpc>
              <a:spcBef>
                <a:spcPct val="0"/>
              </a:spcBef>
              <a:spcAft>
                <a:spcPct val="0"/>
              </a:spcAft>
              <a:buClrTx/>
              <a:buSzTx/>
              <a:buNone/>
              <a:defRPr/>
            </a:pPr>
            <a:r>
              <a:rPr lang="en-US" sz="2800" dirty="0" smtClean="0">
                <a:solidFill>
                  <a:srgbClr val="333399"/>
                </a:solidFill>
                <a:latin typeface="Arial"/>
                <a:cs typeface="Angsana New" pitchFamily="18" charset="-34"/>
              </a:rPr>
              <a:t> When we refer to “violations”, we are referring to the </a:t>
            </a:r>
            <a:r>
              <a:rPr lang="en-US" sz="2800" b="1" dirty="0" smtClean="0">
                <a:solidFill>
                  <a:srgbClr val="333399"/>
                </a:solidFill>
                <a:latin typeface="Arial"/>
                <a:cs typeface="Angsana New" pitchFamily="18" charset="-34"/>
              </a:rPr>
              <a:t>State failure to comply with its obligations through</a:t>
            </a:r>
            <a:r>
              <a:rPr lang="en-US" sz="2800" dirty="0" smtClean="0">
                <a:solidFill>
                  <a:srgbClr val="333399"/>
                </a:solidFill>
                <a:latin typeface="Arial"/>
                <a:cs typeface="Angsana New" pitchFamily="18" charset="-34"/>
              </a:rPr>
              <a:t>:</a:t>
            </a:r>
          </a:p>
          <a:p>
            <a:pPr marL="0" lvl="0" indent="0" fontAlgn="base">
              <a:lnSpc>
                <a:spcPct val="100000"/>
              </a:lnSpc>
              <a:spcBef>
                <a:spcPct val="0"/>
              </a:spcBef>
              <a:spcAft>
                <a:spcPct val="0"/>
              </a:spcAft>
              <a:buClrTx/>
              <a:buSzTx/>
              <a:buNone/>
              <a:defRPr/>
            </a:pPr>
            <a:r>
              <a:rPr lang="en-US" sz="3200" kern="0" dirty="0" smtClean="0">
                <a:solidFill>
                  <a:srgbClr val="333399"/>
                </a:solidFill>
                <a:latin typeface="Arial"/>
              </a:rPr>
              <a:t>                </a:t>
            </a:r>
          </a:p>
          <a:p>
            <a:pPr marL="0" lvl="0" indent="0" fontAlgn="base">
              <a:lnSpc>
                <a:spcPct val="100000"/>
              </a:lnSpc>
              <a:spcBef>
                <a:spcPct val="0"/>
              </a:spcBef>
              <a:spcAft>
                <a:spcPct val="0"/>
              </a:spcAft>
              <a:buClrTx/>
              <a:buSzTx/>
              <a:buNone/>
              <a:defRPr/>
            </a:pPr>
            <a:endParaRPr lang="en-US" sz="3200" kern="0" dirty="0" smtClean="0">
              <a:solidFill>
                <a:srgbClr val="333399"/>
              </a:solidFill>
              <a:latin typeface="Arial"/>
            </a:endParaRPr>
          </a:p>
          <a:p>
            <a:pPr marL="0" lvl="0" indent="0" fontAlgn="base">
              <a:lnSpc>
                <a:spcPct val="100000"/>
              </a:lnSpc>
              <a:spcBef>
                <a:spcPct val="0"/>
              </a:spcBef>
              <a:spcAft>
                <a:spcPct val="0"/>
              </a:spcAft>
              <a:buClrTx/>
              <a:buSzTx/>
              <a:buNone/>
              <a:defRPr/>
            </a:pPr>
            <a:endParaRPr lang="en-US" sz="3200" kern="0" dirty="0" smtClean="0">
              <a:solidFill>
                <a:srgbClr val="333399"/>
              </a:solidFill>
              <a:latin typeface="Arial"/>
            </a:endParaRPr>
          </a:p>
          <a:p>
            <a:pPr marL="0" lvl="0" indent="0" fontAlgn="base">
              <a:lnSpc>
                <a:spcPct val="100000"/>
              </a:lnSpc>
              <a:spcBef>
                <a:spcPct val="0"/>
              </a:spcBef>
              <a:spcAft>
                <a:spcPct val="0"/>
              </a:spcAft>
              <a:buClrTx/>
              <a:buSzTx/>
              <a:buNone/>
              <a:defRPr/>
            </a:pPr>
            <a:r>
              <a:rPr lang="en-US" sz="3200" kern="0" dirty="0" smtClean="0">
                <a:solidFill>
                  <a:srgbClr val="333399"/>
                </a:solidFill>
                <a:latin typeface="Arial"/>
              </a:rPr>
              <a:t>                           </a:t>
            </a:r>
            <a:endParaRPr lang="en-US" dirty="0"/>
          </a:p>
        </p:txBody>
      </p:sp>
      <p:sp>
        <p:nvSpPr>
          <p:cNvPr id="4" name="WordArt 4"/>
          <p:cNvSpPr>
            <a:spLocks noChangeArrowheads="1" noChangeShapeType="1" noTextEdit="1"/>
          </p:cNvSpPr>
          <p:nvPr/>
        </p:nvSpPr>
        <p:spPr bwMode="auto">
          <a:xfrm>
            <a:off x="609600" y="4191000"/>
            <a:ext cx="304800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solidFill>
                  <a:srgbClr val="33CC33">
                    <a:alpha val="50195"/>
                  </a:srgbClr>
                </a:solidFill>
                <a:effectLst>
                  <a:outerShdw dist="45791" dir="2021404" algn="ctr" rotWithShape="0">
                    <a:srgbClr val="9999FF"/>
                  </a:outerShdw>
                </a:effectLst>
                <a:latin typeface="Arial Black" panose="020B0A04020102020204" pitchFamily="34" charset="0"/>
              </a:rPr>
              <a:t>ACTS</a:t>
            </a:r>
          </a:p>
        </p:txBody>
      </p:sp>
      <p:sp>
        <p:nvSpPr>
          <p:cNvPr id="5" name="WordArt 5"/>
          <p:cNvSpPr>
            <a:spLocks noChangeArrowheads="1" noChangeShapeType="1" noTextEdit="1"/>
          </p:cNvSpPr>
          <p:nvPr/>
        </p:nvSpPr>
        <p:spPr bwMode="auto">
          <a:xfrm>
            <a:off x="5257800" y="3886200"/>
            <a:ext cx="2466975" cy="10477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solidFill>
                  <a:srgbClr val="00CCFF"/>
                </a:solidFill>
                <a:effectLst>
                  <a:outerShdw dist="45791" dir="2021404" algn="ctr" rotWithShape="0">
                    <a:srgbClr val="C0C0C0"/>
                  </a:outerShdw>
                </a:effectLst>
                <a:latin typeface="Times New Roman" panose="02020603050405020304" pitchFamily="18" charset="0"/>
                <a:cs typeface="Times New Roman" panose="02020603050405020304" pitchFamily="18" charset="0"/>
              </a:rPr>
              <a:t>OMISSIONS</a:t>
            </a:r>
          </a:p>
        </p:txBody>
      </p:sp>
    </p:spTree>
    <p:extLst>
      <p:ext uri="{BB962C8B-B14F-4D97-AF65-F5344CB8AC3E}">
        <p14:creationId xmlns:p14="http://schemas.microsoft.com/office/powerpoint/2010/main" val="399852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Rights Violations</a:t>
            </a:r>
          </a:p>
        </p:txBody>
      </p:sp>
      <p:sp>
        <p:nvSpPr>
          <p:cNvPr id="3" name="Content Placeholder 2"/>
          <p:cNvSpPr>
            <a:spLocks noGrp="1"/>
          </p:cNvSpPr>
          <p:nvPr>
            <p:ph idx="1"/>
          </p:nvPr>
        </p:nvSpPr>
        <p:spPr>
          <a:xfrm>
            <a:off x="1097280" y="1845733"/>
            <a:ext cx="10058400" cy="4369329"/>
          </a:xfrm>
        </p:spPr>
        <p:txBody>
          <a:bodyPr>
            <a:normAutofit/>
          </a:bodyPr>
          <a:lstStyle/>
          <a:p>
            <a:pPr marL="342900" lvl="0" indent="-342900" algn="just" eaLnBrk="0" fontAlgn="base" hangingPunct="0">
              <a:lnSpc>
                <a:spcPct val="100000"/>
              </a:lnSpc>
              <a:spcBef>
                <a:spcPct val="20000"/>
              </a:spcBef>
              <a:spcAft>
                <a:spcPct val="0"/>
              </a:spcAft>
              <a:buClrTx/>
              <a:buSzTx/>
              <a:buFontTx/>
              <a:buChar char="•"/>
            </a:pPr>
            <a:r>
              <a:rPr lang="en-US" altLang="en-US" sz="2200" kern="0" dirty="0">
                <a:solidFill>
                  <a:srgbClr val="333399"/>
                </a:solidFill>
                <a:latin typeface="Arial"/>
              </a:rPr>
              <a:t>International human rights law imposes obligations on state parties not on private individuals. </a:t>
            </a:r>
            <a:endParaRPr lang="en-US" altLang="en-US" sz="2200" kern="0" dirty="0" smtClean="0">
              <a:solidFill>
                <a:srgbClr val="333399"/>
              </a:solidFill>
              <a:latin typeface="Arial"/>
            </a:endParaRPr>
          </a:p>
          <a:p>
            <a:pPr marL="342900" lvl="0" indent="-342900" algn="just" eaLnBrk="0" fontAlgn="base" hangingPunct="0">
              <a:lnSpc>
                <a:spcPct val="100000"/>
              </a:lnSpc>
              <a:spcBef>
                <a:spcPct val="20000"/>
              </a:spcBef>
              <a:spcAft>
                <a:spcPct val="0"/>
              </a:spcAft>
              <a:buClrTx/>
              <a:buSzTx/>
              <a:buFontTx/>
              <a:buChar char="•"/>
            </a:pPr>
            <a:r>
              <a:rPr lang="en-US" altLang="en-US" sz="2200" kern="0" dirty="0" smtClean="0">
                <a:solidFill>
                  <a:srgbClr val="333399"/>
                </a:solidFill>
                <a:latin typeface="Arial"/>
              </a:rPr>
              <a:t>The </a:t>
            </a:r>
            <a:r>
              <a:rPr lang="en-US" altLang="en-US" sz="2200" kern="0" dirty="0">
                <a:solidFill>
                  <a:srgbClr val="333399"/>
                </a:solidFill>
                <a:latin typeface="Arial"/>
              </a:rPr>
              <a:t>state has the duty to ensure protection and promotion of human rights. In international law violations of human rights are therefore committed by the state through its servants, or agents, or persons acting with state instruction or approval or support or with the acquiescence of state officials.</a:t>
            </a:r>
          </a:p>
          <a:p>
            <a:pPr marL="342900" lvl="0" indent="-342900" algn="just" eaLnBrk="0" fontAlgn="base" hangingPunct="0">
              <a:lnSpc>
                <a:spcPct val="100000"/>
              </a:lnSpc>
              <a:spcBef>
                <a:spcPct val="20000"/>
              </a:spcBef>
              <a:spcAft>
                <a:spcPct val="0"/>
              </a:spcAft>
              <a:buClrTx/>
              <a:buSzTx/>
              <a:buFontTx/>
              <a:buChar char="•"/>
            </a:pPr>
            <a:r>
              <a:rPr lang="en-US" altLang="en-US" sz="2200" kern="0" dirty="0">
                <a:solidFill>
                  <a:srgbClr val="333399"/>
                </a:solidFill>
                <a:latin typeface="Arial"/>
              </a:rPr>
              <a:t>There is a distinction between human rights violations and human rights abuse. </a:t>
            </a:r>
            <a:r>
              <a:rPr lang="en-US" altLang="en-US" sz="2200" kern="0" dirty="0">
                <a:solidFill>
                  <a:srgbClr val="FF0000"/>
                </a:solidFill>
                <a:latin typeface="Arial"/>
              </a:rPr>
              <a:t>Acts and omissions of non-state actors that breach human rights constitute human rights abuse while acts or omissions of state actors that infringe on the enjoyment of human rights are violations</a:t>
            </a:r>
            <a:r>
              <a:rPr lang="en-US" altLang="en-US" sz="2200" kern="0" dirty="0">
                <a:solidFill>
                  <a:srgbClr val="333399"/>
                </a:solidFill>
                <a:latin typeface="Arial"/>
              </a:rPr>
              <a:t>.</a:t>
            </a:r>
          </a:p>
          <a:p>
            <a:pPr marL="342900" lvl="0" indent="-342900" algn="just" eaLnBrk="0" fontAlgn="base" hangingPunct="0">
              <a:lnSpc>
                <a:spcPct val="100000"/>
              </a:lnSpc>
              <a:spcBef>
                <a:spcPct val="20000"/>
              </a:spcBef>
              <a:spcAft>
                <a:spcPct val="0"/>
              </a:spcAft>
              <a:buClrTx/>
              <a:buSzTx/>
              <a:buFontTx/>
              <a:buChar char="•"/>
            </a:pPr>
            <a:r>
              <a:rPr lang="en-US" altLang="en-US" sz="2200" kern="0" dirty="0">
                <a:solidFill>
                  <a:srgbClr val="333399"/>
                </a:solidFill>
                <a:latin typeface="Arial"/>
              </a:rPr>
              <a:t>International human rights law takes the position that human rights abuses should be dealt with through the criminal or civil law process</a:t>
            </a:r>
          </a:p>
          <a:p>
            <a:endParaRPr lang="en-US" dirty="0"/>
          </a:p>
        </p:txBody>
      </p:sp>
    </p:spTree>
    <p:extLst>
      <p:ext uri="{BB962C8B-B14F-4D97-AF65-F5344CB8AC3E}">
        <p14:creationId xmlns:p14="http://schemas.microsoft.com/office/powerpoint/2010/main" val="236856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kern="0" spc="0" dirty="0">
                <a:solidFill>
                  <a:srgbClr val="FF0000"/>
                </a:solidFill>
                <a:latin typeface="Arial"/>
              </a:rPr>
              <a:t>Human Rights Violations Defined</a:t>
            </a:r>
            <a:endParaRPr lang="en-US" dirty="0"/>
          </a:p>
        </p:txBody>
      </p:sp>
      <p:sp>
        <p:nvSpPr>
          <p:cNvPr id="3" name="Content Placeholder 2"/>
          <p:cNvSpPr>
            <a:spLocks noGrp="1"/>
          </p:cNvSpPr>
          <p:nvPr>
            <p:ph idx="1"/>
          </p:nvPr>
        </p:nvSpPr>
        <p:spPr>
          <a:xfrm>
            <a:off x="1097280" y="1845733"/>
            <a:ext cx="10058400" cy="4369329"/>
          </a:xfrm>
        </p:spPr>
        <p:txBody>
          <a:bodyPr/>
          <a:lstStyle/>
          <a:p>
            <a:pPr marL="342900" lvl="0" indent="-342900" algn="just" eaLnBrk="0" fontAlgn="base" hangingPunct="0">
              <a:lnSpc>
                <a:spcPct val="100000"/>
              </a:lnSpc>
              <a:spcBef>
                <a:spcPct val="20000"/>
              </a:spcBef>
              <a:spcAft>
                <a:spcPct val="0"/>
              </a:spcAft>
              <a:buClrTx/>
              <a:buSzTx/>
              <a:buFontTx/>
              <a:buChar char="•"/>
            </a:pPr>
            <a:r>
              <a:rPr lang="en-US" altLang="en-US" i="1" kern="0" dirty="0">
                <a:solidFill>
                  <a:srgbClr val="333399"/>
                </a:solidFill>
                <a:latin typeface="Arial"/>
              </a:rPr>
              <a:t>“Human rights violation” </a:t>
            </a:r>
            <a:r>
              <a:rPr lang="en-US" altLang="en-US" i="1" kern="0" dirty="0" smtClean="0">
                <a:solidFill>
                  <a:srgbClr val="333399"/>
                </a:solidFill>
                <a:latin typeface="Arial"/>
              </a:rPr>
              <a:t>can be defined as </a:t>
            </a:r>
            <a:r>
              <a:rPr lang="en-US" altLang="en-US" i="1" kern="0" dirty="0">
                <a:solidFill>
                  <a:srgbClr val="333399"/>
                </a:solidFill>
                <a:latin typeface="Arial"/>
              </a:rPr>
              <a:t>a negation, contravention of </a:t>
            </a:r>
            <a:r>
              <a:rPr lang="en-US" altLang="en-US" i="1" kern="0" dirty="0" smtClean="0">
                <a:solidFill>
                  <a:srgbClr val="333399"/>
                </a:solidFill>
                <a:latin typeface="Arial"/>
              </a:rPr>
              <a:t>or </a:t>
            </a:r>
            <a:r>
              <a:rPr lang="en-US" altLang="en-US" i="1" kern="0" dirty="0">
                <a:solidFill>
                  <a:srgbClr val="333399"/>
                </a:solidFill>
                <a:latin typeface="Arial"/>
              </a:rPr>
              <a:t>failure to prevent the breach of human </a:t>
            </a:r>
            <a:r>
              <a:rPr lang="en-US" altLang="en-US" i="1" kern="0" dirty="0" smtClean="0">
                <a:solidFill>
                  <a:srgbClr val="333399"/>
                </a:solidFill>
                <a:latin typeface="Arial"/>
              </a:rPr>
              <a:t>rights standards </a:t>
            </a:r>
            <a:r>
              <a:rPr lang="en-US" altLang="en-US" i="1" kern="0" dirty="0">
                <a:solidFill>
                  <a:srgbClr val="333399"/>
                </a:solidFill>
                <a:latin typeface="Arial"/>
              </a:rPr>
              <a:t>by the State acting through public officials or state agents whether by an act, negligence or omission or acquiescence with an act or omission contravening or negating human rights.</a:t>
            </a:r>
          </a:p>
          <a:p>
            <a:pPr marL="342900" lvl="0" indent="-342900" algn="just" eaLnBrk="0" fontAlgn="base" hangingPunct="0">
              <a:lnSpc>
                <a:spcPct val="100000"/>
              </a:lnSpc>
              <a:spcBef>
                <a:spcPct val="20000"/>
              </a:spcBef>
              <a:spcAft>
                <a:spcPct val="0"/>
              </a:spcAft>
              <a:buClrTx/>
              <a:buSzTx/>
              <a:buFontTx/>
              <a:buChar char="•"/>
            </a:pPr>
            <a:r>
              <a:rPr lang="en-US" altLang="en-US" i="1" kern="0" dirty="0">
                <a:solidFill>
                  <a:srgbClr val="333399"/>
                </a:solidFill>
                <a:latin typeface="Arial"/>
              </a:rPr>
              <a:t>What this </a:t>
            </a:r>
            <a:r>
              <a:rPr lang="en-US" altLang="en-US" i="1" kern="0" dirty="0" smtClean="0">
                <a:solidFill>
                  <a:srgbClr val="333399"/>
                </a:solidFill>
                <a:latin typeface="Arial"/>
              </a:rPr>
              <a:t>means </a:t>
            </a:r>
            <a:r>
              <a:rPr lang="en-US" altLang="en-US" i="1" kern="0" dirty="0">
                <a:solidFill>
                  <a:srgbClr val="333399"/>
                </a:solidFill>
                <a:latin typeface="Arial"/>
              </a:rPr>
              <a:t>is that human rights violations are not committed through overt acts of public officers only but can also be due to failure of public officials to act to prevent violation.</a:t>
            </a:r>
          </a:p>
          <a:p>
            <a:pPr marL="342900" lvl="0" indent="-342900" algn="just" eaLnBrk="0" fontAlgn="base" hangingPunct="0">
              <a:lnSpc>
                <a:spcPct val="100000"/>
              </a:lnSpc>
              <a:spcBef>
                <a:spcPct val="20000"/>
              </a:spcBef>
              <a:spcAft>
                <a:spcPct val="0"/>
              </a:spcAft>
              <a:buClrTx/>
              <a:buSzTx/>
              <a:buFontTx/>
              <a:buChar char="•"/>
            </a:pPr>
            <a:r>
              <a:rPr lang="en-US" altLang="en-US" i="1" kern="0" dirty="0">
                <a:solidFill>
                  <a:srgbClr val="333399"/>
                </a:solidFill>
                <a:latin typeface="Arial"/>
              </a:rPr>
              <a:t>Failure to prevent violations is a wide concept: it includes failure by the state through its servants, agents to </a:t>
            </a:r>
            <a:r>
              <a:rPr lang="en-US" altLang="en-US" i="1" kern="0" dirty="0" smtClean="0">
                <a:solidFill>
                  <a:srgbClr val="333399"/>
                </a:solidFill>
                <a:latin typeface="Arial"/>
              </a:rPr>
              <a:t>effectively take steps to protect or promote human rights. E.g. failure to </a:t>
            </a:r>
            <a:r>
              <a:rPr lang="en-US" altLang="en-US" i="1" kern="0" dirty="0">
                <a:solidFill>
                  <a:srgbClr val="333399"/>
                </a:solidFill>
                <a:latin typeface="Arial"/>
              </a:rPr>
              <a:t>investigate violations </a:t>
            </a:r>
            <a:r>
              <a:rPr lang="en-US" altLang="en-US" i="1" kern="0" dirty="0" smtClean="0">
                <a:solidFill>
                  <a:srgbClr val="333399"/>
                </a:solidFill>
                <a:latin typeface="Arial"/>
              </a:rPr>
              <a:t>or </a:t>
            </a:r>
            <a:r>
              <a:rPr lang="en-US" altLang="en-US" i="1" kern="0" dirty="0">
                <a:solidFill>
                  <a:srgbClr val="333399"/>
                </a:solidFill>
                <a:latin typeface="Arial"/>
              </a:rPr>
              <a:t>abuses and therefore accord victims appropriate remedies and protection or to punish </a:t>
            </a:r>
            <a:r>
              <a:rPr lang="en-US" altLang="en-US" i="1" kern="0" dirty="0" smtClean="0">
                <a:solidFill>
                  <a:srgbClr val="333399"/>
                </a:solidFill>
                <a:latin typeface="Arial"/>
              </a:rPr>
              <a:t>perpetrators is failure to protect by the State. </a:t>
            </a:r>
            <a:endParaRPr lang="en-US" altLang="en-US" i="1" kern="0" dirty="0">
              <a:solidFill>
                <a:srgbClr val="333399"/>
              </a:solidFill>
              <a:latin typeface="Arial"/>
            </a:endParaRPr>
          </a:p>
          <a:p>
            <a:pPr marL="342900" lvl="0" indent="-342900" algn="just" eaLnBrk="0" fontAlgn="base" hangingPunct="0">
              <a:lnSpc>
                <a:spcPct val="100000"/>
              </a:lnSpc>
              <a:spcBef>
                <a:spcPct val="20000"/>
              </a:spcBef>
              <a:spcAft>
                <a:spcPct val="0"/>
              </a:spcAft>
              <a:buClrTx/>
              <a:buSzTx/>
              <a:buFontTx/>
              <a:buChar char="•"/>
            </a:pPr>
            <a:r>
              <a:rPr lang="en-US" altLang="en-US" i="1" kern="0" dirty="0">
                <a:solidFill>
                  <a:srgbClr val="333399"/>
                </a:solidFill>
                <a:latin typeface="Arial"/>
              </a:rPr>
              <a:t>Such omissions for which the state is accountable can be due to deliberate failure to act or due to negligence on its part.</a:t>
            </a:r>
          </a:p>
          <a:p>
            <a:pPr marL="342900" lvl="0" indent="-342900" algn="just" eaLnBrk="0" fontAlgn="base" hangingPunct="0">
              <a:lnSpc>
                <a:spcPct val="100000"/>
              </a:lnSpc>
              <a:spcBef>
                <a:spcPct val="20000"/>
              </a:spcBef>
              <a:spcAft>
                <a:spcPct val="0"/>
              </a:spcAft>
              <a:buClrTx/>
              <a:buSzTx/>
              <a:buFontTx/>
              <a:buChar char="•"/>
            </a:pPr>
            <a:endParaRPr lang="en-US" altLang="en-US" kern="0" dirty="0">
              <a:solidFill>
                <a:srgbClr val="333399"/>
              </a:solidFill>
              <a:latin typeface="Arial"/>
            </a:endParaRPr>
          </a:p>
          <a:p>
            <a:endParaRPr lang="en-US" dirty="0"/>
          </a:p>
        </p:txBody>
      </p:sp>
    </p:spTree>
    <p:extLst>
      <p:ext uri="{BB962C8B-B14F-4D97-AF65-F5344CB8AC3E}">
        <p14:creationId xmlns:p14="http://schemas.microsoft.com/office/powerpoint/2010/main" val="2827553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kern="0" spc="0" dirty="0">
                <a:solidFill>
                  <a:srgbClr val="FF0000"/>
                </a:solidFill>
                <a:latin typeface="Arial"/>
              </a:rPr>
              <a:t>Human Rights Violations Defined</a:t>
            </a:r>
            <a:endParaRPr lang="en-US" dirty="0"/>
          </a:p>
        </p:txBody>
      </p:sp>
      <p:sp>
        <p:nvSpPr>
          <p:cNvPr id="3" name="Content Placeholder 2"/>
          <p:cNvSpPr>
            <a:spLocks noGrp="1"/>
          </p:cNvSpPr>
          <p:nvPr>
            <p:ph idx="1"/>
          </p:nvPr>
        </p:nvSpPr>
        <p:spPr>
          <a:xfrm>
            <a:off x="371475" y="1737360"/>
            <a:ext cx="11487150" cy="4506278"/>
          </a:xfrm>
        </p:spPr>
        <p:txBody>
          <a:bodyPr>
            <a:normAutofit/>
          </a:bodyPr>
          <a:lstStyle/>
          <a:p>
            <a:pPr marL="0" lvl="0" indent="0" algn="just" eaLnBrk="0" fontAlgn="base" hangingPunct="0">
              <a:lnSpc>
                <a:spcPct val="100000"/>
              </a:lnSpc>
              <a:spcBef>
                <a:spcPct val="20000"/>
              </a:spcBef>
              <a:spcAft>
                <a:spcPct val="0"/>
              </a:spcAft>
              <a:buClrTx/>
              <a:buSzTx/>
              <a:buNone/>
              <a:defRPr/>
            </a:pPr>
            <a:r>
              <a:rPr lang="en-US" sz="2400" kern="0" dirty="0" smtClean="0">
                <a:solidFill>
                  <a:srgbClr val="333399"/>
                </a:solidFill>
                <a:latin typeface="Arial"/>
              </a:rPr>
              <a:t>In </a:t>
            </a:r>
            <a:r>
              <a:rPr lang="en-US" sz="2400" kern="0" dirty="0">
                <a:solidFill>
                  <a:srgbClr val="333399"/>
                </a:solidFill>
                <a:latin typeface="Arial"/>
              </a:rPr>
              <a:t>accordance with international law and the definition of human rights violation above</a:t>
            </a:r>
            <a:r>
              <a:rPr lang="en-US" sz="2400" kern="0" dirty="0" smtClean="0">
                <a:solidFill>
                  <a:srgbClr val="333399"/>
                </a:solidFill>
                <a:latin typeface="Arial"/>
              </a:rPr>
              <a:t>, </a:t>
            </a:r>
            <a:r>
              <a:rPr lang="en-US" sz="2400" kern="0" dirty="0">
                <a:solidFill>
                  <a:srgbClr val="333399"/>
                </a:solidFill>
                <a:latin typeface="Arial"/>
              </a:rPr>
              <a:t>violations </a:t>
            </a:r>
            <a:r>
              <a:rPr lang="en-US" sz="2400" kern="0" dirty="0" smtClean="0">
                <a:solidFill>
                  <a:srgbClr val="333399"/>
                </a:solidFill>
                <a:latin typeface="Arial"/>
              </a:rPr>
              <a:t>are:</a:t>
            </a:r>
          </a:p>
          <a:p>
            <a:pPr marL="932688" lvl="2" indent="-457200" algn="just" eaLnBrk="0" fontAlgn="base" hangingPunct="0">
              <a:lnSpc>
                <a:spcPct val="100000"/>
              </a:lnSpc>
              <a:spcBef>
                <a:spcPct val="20000"/>
              </a:spcBef>
              <a:spcAft>
                <a:spcPct val="0"/>
              </a:spcAft>
              <a:buClrTx/>
              <a:buFont typeface="+mj-lt"/>
              <a:buAutoNum type="alphaLcParenR"/>
              <a:defRPr/>
            </a:pPr>
            <a:r>
              <a:rPr lang="en-US" sz="2400" kern="0" dirty="0" smtClean="0">
                <a:solidFill>
                  <a:srgbClr val="333399"/>
                </a:solidFill>
                <a:latin typeface="Arial"/>
              </a:rPr>
              <a:t>Acts </a:t>
            </a:r>
            <a:r>
              <a:rPr lang="en-US" sz="2400" kern="0" dirty="0">
                <a:solidFill>
                  <a:srgbClr val="333399"/>
                </a:solidFill>
                <a:latin typeface="Arial"/>
              </a:rPr>
              <a:t>committed by </a:t>
            </a:r>
            <a:r>
              <a:rPr lang="en-US" sz="2400" kern="0" dirty="0" smtClean="0">
                <a:solidFill>
                  <a:srgbClr val="333399"/>
                </a:solidFill>
                <a:latin typeface="Arial"/>
              </a:rPr>
              <a:t> </a:t>
            </a:r>
            <a:r>
              <a:rPr lang="en-US" sz="2400" kern="0" dirty="0">
                <a:solidFill>
                  <a:srgbClr val="333399"/>
                </a:solidFill>
                <a:latin typeface="Arial"/>
              </a:rPr>
              <a:t>public </a:t>
            </a:r>
            <a:r>
              <a:rPr lang="en-US" sz="2400" kern="0" dirty="0" smtClean="0">
                <a:solidFill>
                  <a:srgbClr val="333399"/>
                </a:solidFill>
                <a:latin typeface="Arial"/>
              </a:rPr>
              <a:t>officials, or</a:t>
            </a:r>
          </a:p>
          <a:p>
            <a:pPr marL="932688" lvl="2" indent="-457200" algn="just" eaLnBrk="0" fontAlgn="base" hangingPunct="0">
              <a:lnSpc>
                <a:spcPct val="100000"/>
              </a:lnSpc>
              <a:spcBef>
                <a:spcPct val="20000"/>
              </a:spcBef>
              <a:spcAft>
                <a:spcPct val="0"/>
              </a:spcAft>
              <a:buClrTx/>
              <a:buFont typeface="+mj-lt"/>
              <a:buAutoNum type="alphaLcParenR"/>
              <a:defRPr/>
            </a:pPr>
            <a:r>
              <a:rPr lang="en-US" sz="2400" kern="0" dirty="0" smtClean="0">
                <a:solidFill>
                  <a:srgbClr val="333399"/>
                </a:solidFill>
                <a:latin typeface="Arial"/>
              </a:rPr>
              <a:t>Acts </a:t>
            </a:r>
            <a:r>
              <a:rPr lang="en-US" sz="2400" kern="0" dirty="0">
                <a:solidFill>
                  <a:srgbClr val="333399"/>
                </a:solidFill>
                <a:latin typeface="Arial"/>
              </a:rPr>
              <a:t>committed at the instigation of a public official or his/her </a:t>
            </a:r>
            <a:r>
              <a:rPr lang="en-US" sz="2400" kern="0" dirty="0" smtClean="0">
                <a:solidFill>
                  <a:srgbClr val="333399"/>
                </a:solidFill>
                <a:latin typeface="Arial"/>
              </a:rPr>
              <a:t>agent</a:t>
            </a:r>
          </a:p>
          <a:p>
            <a:pPr marL="932688" lvl="2" indent="-457200" algn="just" eaLnBrk="0" fontAlgn="base" hangingPunct="0">
              <a:lnSpc>
                <a:spcPct val="100000"/>
              </a:lnSpc>
              <a:spcBef>
                <a:spcPct val="20000"/>
              </a:spcBef>
              <a:spcAft>
                <a:spcPct val="0"/>
              </a:spcAft>
              <a:buClrTx/>
              <a:buFont typeface="+mj-lt"/>
              <a:buAutoNum type="alphaLcParenR"/>
              <a:defRPr/>
            </a:pPr>
            <a:r>
              <a:rPr lang="en-US" sz="2400" kern="0" dirty="0" smtClean="0">
                <a:solidFill>
                  <a:srgbClr val="333399"/>
                </a:solidFill>
                <a:latin typeface="Arial"/>
              </a:rPr>
              <a:t>Due </a:t>
            </a:r>
            <a:r>
              <a:rPr lang="en-US" sz="2400" kern="0" dirty="0">
                <a:solidFill>
                  <a:srgbClr val="333399"/>
                </a:solidFill>
                <a:latin typeface="Arial"/>
              </a:rPr>
              <a:t>to the negligence of </a:t>
            </a:r>
            <a:r>
              <a:rPr lang="en-US" sz="2400" kern="0" dirty="0" smtClean="0">
                <a:solidFill>
                  <a:srgbClr val="333399"/>
                </a:solidFill>
                <a:latin typeface="Arial"/>
              </a:rPr>
              <a:t>public officials, </a:t>
            </a:r>
            <a:r>
              <a:rPr lang="en-US" sz="2400" kern="0" dirty="0">
                <a:solidFill>
                  <a:srgbClr val="333399"/>
                </a:solidFill>
                <a:latin typeface="Arial"/>
              </a:rPr>
              <a:t>or </a:t>
            </a:r>
            <a:endParaRPr lang="en-US" sz="2400" kern="0" dirty="0" smtClean="0">
              <a:solidFill>
                <a:srgbClr val="333399"/>
              </a:solidFill>
              <a:latin typeface="Arial"/>
            </a:endParaRPr>
          </a:p>
          <a:p>
            <a:pPr marL="932688" lvl="2" indent="-457200" algn="just" eaLnBrk="0" fontAlgn="base" hangingPunct="0">
              <a:lnSpc>
                <a:spcPct val="100000"/>
              </a:lnSpc>
              <a:spcBef>
                <a:spcPct val="20000"/>
              </a:spcBef>
              <a:spcAft>
                <a:spcPct val="0"/>
              </a:spcAft>
              <a:buClrTx/>
              <a:buFont typeface="+mj-lt"/>
              <a:buAutoNum type="alphaLcParenR"/>
              <a:defRPr/>
            </a:pPr>
            <a:r>
              <a:rPr lang="en-US" sz="2400" kern="0" dirty="0" smtClean="0">
                <a:solidFill>
                  <a:srgbClr val="333399"/>
                </a:solidFill>
                <a:latin typeface="Arial"/>
              </a:rPr>
              <a:t>Failures by officials </a:t>
            </a:r>
            <a:r>
              <a:rPr lang="en-US" sz="2400" kern="0" dirty="0">
                <a:solidFill>
                  <a:srgbClr val="333399"/>
                </a:solidFill>
                <a:latin typeface="Arial"/>
              </a:rPr>
              <a:t>to </a:t>
            </a:r>
            <a:r>
              <a:rPr lang="en-US" sz="2400" kern="0" dirty="0" smtClean="0">
                <a:solidFill>
                  <a:srgbClr val="333399"/>
                </a:solidFill>
                <a:latin typeface="Arial"/>
              </a:rPr>
              <a:t>perform their duties </a:t>
            </a:r>
            <a:r>
              <a:rPr lang="en-US" sz="2400" kern="0" dirty="0">
                <a:solidFill>
                  <a:srgbClr val="333399"/>
                </a:solidFill>
                <a:latin typeface="Arial"/>
              </a:rPr>
              <a:t>or </a:t>
            </a:r>
            <a:r>
              <a:rPr lang="en-US" sz="2400" kern="0" dirty="0" smtClean="0">
                <a:solidFill>
                  <a:srgbClr val="333399"/>
                </a:solidFill>
                <a:latin typeface="Arial"/>
              </a:rPr>
              <a:t>responsibilities </a:t>
            </a:r>
            <a:r>
              <a:rPr lang="en-US" sz="2400" kern="0" dirty="0">
                <a:solidFill>
                  <a:srgbClr val="333399"/>
                </a:solidFill>
                <a:latin typeface="Arial"/>
              </a:rPr>
              <a:t>under the law, or </a:t>
            </a:r>
            <a:endParaRPr lang="en-US" sz="2400" kern="0" dirty="0" smtClean="0">
              <a:solidFill>
                <a:srgbClr val="333399"/>
              </a:solidFill>
              <a:latin typeface="Arial"/>
            </a:endParaRPr>
          </a:p>
          <a:p>
            <a:pPr marL="932688" lvl="2" indent="-457200" algn="just" eaLnBrk="0" fontAlgn="base" hangingPunct="0">
              <a:lnSpc>
                <a:spcPct val="100000"/>
              </a:lnSpc>
              <a:spcBef>
                <a:spcPct val="20000"/>
              </a:spcBef>
              <a:spcAft>
                <a:spcPct val="0"/>
              </a:spcAft>
              <a:buClrTx/>
              <a:buFont typeface="+mj-lt"/>
              <a:buAutoNum type="alphaLcParenR"/>
              <a:defRPr/>
            </a:pPr>
            <a:r>
              <a:rPr lang="en-US" sz="2400" kern="0" dirty="0" smtClean="0">
                <a:solidFill>
                  <a:srgbClr val="333399"/>
                </a:solidFill>
                <a:latin typeface="Arial"/>
              </a:rPr>
              <a:t>Failures by </a:t>
            </a:r>
            <a:r>
              <a:rPr lang="en-US" sz="2400" kern="0" dirty="0">
                <a:solidFill>
                  <a:srgbClr val="333399"/>
                </a:solidFill>
                <a:latin typeface="Arial"/>
              </a:rPr>
              <a:t>public </a:t>
            </a:r>
            <a:r>
              <a:rPr lang="en-US" sz="2400" kern="0" dirty="0" smtClean="0">
                <a:solidFill>
                  <a:srgbClr val="333399"/>
                </a:solidFill>
                <a:latin typeface="Arial"/>
              </a:rPr>
              <a:t>officials </a:t>
            </a:r>
            <a:r>
              <a:rPr lang="en-US" sz="2400" kern="0" dirty="0">
                <a:solidFill>
                  <a:srgbClr val="333399"/>
                </a:solidFill>
                <a:latin typeface="Arial"/>
              </a:rPr>
              <a:t>to prevent a violation from taking place, or </a:t>
            </a:r>
            <a:endParaRPr lang="en-US" sz="2400" kern="0" dirty="0" smtClean="0">
              <a:solidFill>
                <a:srgbClr val="333399"/>
              </a:solidFill>
              <a:latin typeface="Arial"/>
            </a:endParaRPr>
          </a:p>
          <a:p>
            <a:pPr marL="932688" lvl="2" indent="-457200" algn="just" eaLnBrk="0" fontAlgn="base" hangingPunct="0">
              <a:lnSpc>
                <a:spcPct val="100000"/>
              </a:lnSpc>
              <a:spcBef>
                <a:spcPct val="20000"/>
              </a:spcBef>
              <a:spcAft>
                <a:spcPct val="0"/>
              </a:spcAft>
              <a:buClrTx/>
              <a:buFont typeface="+mj-lt"/>
              <a:buAutoNum type="alphaLcParenR"/>
              <a:defRPr/>
            </a:pPr>
            <a:r>
              <a:rPr lang="en-US" sz="2400" kern="0" dirty="0" smtClean="0">
                <a:solidFill>
                  <a:srgbClr val="333399"/>
                </a:solidFill>
                <a:latin typeface="Arial"/>
              </a:rPr>
              <a:t>Acts </a:t>
            </a:r>
            <a:r>
              <a:rPr lang="en-US" sz="2400" kern="0" dirty="0">
                <a:solidFill>
                  <a:srgbClr val="333399"/>
                </a:solidFill>
                <a:latin typeface="Arial"/>
              </a:rPr>
              <a:t>committed by an agent of the state, or </a:t>
            </a:r>
            <a:endParaRPr lang="en-US" sz="2400" kern="0" dirty="0" smtClean="0">
              <a:solidFill>
                <a:srgbClr val="333399"/>
              </a:solidFill>
              <a:latin typeface="Arial"/>
            </a:endParaRPr>
          </a:p>
          <a:p>
            <a:pPr marL="932688" lvl="2" indent="-457200" algn="just" eaLnBrk="0" fontAlgn="base" hangingPunct="0">
              <a:lnSpc>
                <a:spcPct val="100000"/>
              </a:lnSpc>
              <a:spcBef>
                <a:spcPct val="20000"/>
              </a:spcBef>
              <a:spcAft>
                <a:spcPct val="0"/>
              </a:spcAft>
              <a:buClrTx/>
              <a:buFont typeface="+mj-lt"/>
              <a:buAutoNum type="alphaLcParenR"/>
              <a:defRPr/>
            </a:pPr>
            <a:r>
              <a:rPr lang="en-US" sz="2400" kern="0" dirty="0" smtClean="0">
                <a:solidFill>
                  <a:srgbClr val="333399"/>
                </a:solidFill>
                <a:latin typeface="Arial"/>
              </a:rPr>
              <a:t> Acts </a:t>
            </a:r>
            <a:r>
              <a:rPr lang="en-US" sz="2400" kern="0" dirty="0">
                <a:solidFill>
                  <a:srgbClr val="333399"/>
                </a:solidFill>
                <a:latin typeface="Arial"/>
              </a:rPr>
              <a:t>committed with the acquiescence of a public official or his/her agent. </a:t>
            </a:r>
          </a:p>
          <a:p>
            <a:pPr marL="0" lvl="0" indent="0" algn="just" eaLnBrk="0" fontAlgn="base" hangingPunct="0">
              <a:lnSpc>
                <a:spcPct val="100000"/>
              </a:lnSpc>
              <a:spcBef>
                <a:spcPct val="20000"/>
              </a:spcBef>
              <a:spcAft>
                <a:spcPct val="0"/>
              </a:spcAft>
              <a:buClrTx/>
              <a:buSzTx/>
              <a:buNone/>
              <a:defRPr/>
            </a:pPr>
            <a:endParaRPr lang="en-US" sz="2400" kern="0" dirty="0">
              <a:solidFill>
                <a:srgbClr val="333399"/>
              </a:solidFill>
              <a:latin typeface="Arial"/>
            </a:endParaRPr>
          </a:p>
          <a:p>
            <a:endParaRPr lang="en-US" sz="2400" dirty="0"/>
          </a:p>
        </p:txBody>
      </p:sp>
    </p:spTree>
    <p:extLst>
      <p:ext uri="{BB962C8B-B14F-4D97-AF65-F5344CB8AC3E}">
        <p14:creationId xmlns:p14="http://schemas.microsoft.com/office/powerpoint/2010/main" val="2599634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kern="0" spc="0" dirty="0">
                <a:solidFill>
                  <a:srgbClr val="FF0000"/>
                </a:solidFill>
                <a:latin typeface="Arial"/>
              </a:rPr>
              <a:t>Examples of Human Rights Violations</a:t>
            </a:r>
            <a:endParaRPr lang="en-US" dirty="0"/>
          </a:p>
        </p:txBody>
      </p:sp>
      <p:sp>
        <p:nvSpPr>
          <p:cNvPr id="3" name="Content Placeholder 2"/>
          <p:cNvSpPr>
            <a:spLocks noGrp="1"/>
          </p:cNvSpPr>
          <p:nvPr>
            <p:ph idx="1"/>
          </p:nvPr>
        </p:nvSpPr>
        <p:spPr>
          <a:xfrm>
            <a:off x="457200" y="1845733"/>
            <a:ext cx="10698480" cy="4355041"/>
          </a:xfrm>
        </p:spPr>
        <p:txBody>
          <a:bodyPr>
            <a:normAutofit/>
          </a:bodyPr>
          <a:lstStyle/>
          <a:p>
            <a:pPr marL="0" lvl="0" indent="0" algn="just" eaLnBrk="0" fontAlgn="base" hangingPunct="0">
              <a:lnSpc>
                <a:spcPct val="100000"/>
              </a:lnSpc>
              <a:spcBef>
                <a:spcPct val="20000"/>
              </a:spcBef>
              <a:spcAft>
                <a:spcPct val="0"/>
              </a:spcAft>
              <a:buClrTx/>
              <a:buSzTx/>
              <a:buNone/>
            </a:pPr>
            <a:r>
              <a:rPr lang="en-US" altLang="en-US" sz="2200" kern="0" dirty="0">
                <a:solidFill>
                  <a:srgbClr val="333399"/>
                </a:solidFill>
                <a:latin typeface="Arial"/>
              </a:rPr>
              <a:t>Human rights violation can be a singular violation of an individual right or large scale violations of one or more than one right. Examples of violations:</a:t>
            </a:r>
          </a:p>
          <a:p>
            <a:pPr marL="34290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smtClean="0">
                <a:solidFill>
                  <a:srgbClr val="333399"/>
                </a:solidFill>
                <a:latin typeface="Arial"/>
              </a:rPr>
              <a:t>Deliberate </a:t>
            </a:r>
            <a:r>
              <a:rPr lang="en-US" altLang="en-US" sz="2200" kern="0" dirty="0">
                <a:solidFill>
                  <a:srgbClr val="333399"/>
                </a:solidFill>
                <a:latin typeface="Arial"/>
              </a:rPr>
              <a:t>targeting of civilians and civilian property in situation of armed </a:t>
            </a:r>
            <a:r>
              <a:rPr lang="en-US" altLang="en-US" sz="2200" kern="0" dirty="0" smtClean="0">
                <a:solidFill>
                  <a:srgbClr val="333399"/>
                </a:solidFill>
                <a:latin typeface="Arial"/>
              </a:rPr>
              <a:t>conflict</a:t>
            </a:r>
          </a:p>
          <a:p>
            <a:pPr marL="34290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a:solidFill>
                  <a:srgbClr val="333399"/>
                </a:solidFill>
                <a:latin typeface="Arial"/>
              </a:rPr>
              <a:t>Forced and large scale population displacement</a:t>
            </a:r>
          </a:p>
          <a:p>
            <a:pPr marL="34290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smtClean="0">
                <a:solidFill>
                  <a:srgbClr val="333399"/>
                </a:solidFill>
                <a:latin typeface="Arial"/>
              </a:rPr>
              <a:t>Arbitrary </a:t>
            </a:r>
            <a:r>
              <a:rPr lang="en-US" altLang="en-US" sz="2200" kern="0" dirty="0">
                <a:solidFill>
                  <a:srgbClr val="333399"/>
                </a:solidFill>
                <a:latin typeface="Arial"/>
              </a:rPr>
              <a:t>arrest and detention</a:t>
            </a:r>
          </a:p>
          <a:p>
            <a:pPr marL="342900" lvl="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smtClean="0">
                <a:solidFill>
                  <a:srgbClr val="333399"/>
                </a:solidFill>
                <a:latin typeface="Arial"/>
              </a:rPr>
              <a:t>Excessive </a:t>
            </a:r>
            <a:r>
              <a:rPr lang="en-US" altLang="en-US" sz="2200" kern="0" dirty="0">
                <a:solidFill>
                  <a:srgbClr val="333399"/>
                </a:solidFill>
                <a:latin typeface="Arial"/>
              </a:rPr>
              <a:t>use of force by the police</a:t>
            </a:r>
          </a:p>
          <a:p>
            <a:pPr marL="342900" lvl="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smtClean="0">
                <a:solidFill>
                  <a:srgbClr val="FF0000"/>
                </a:solidFill>
                <a:latin typeface="Arial"/>
              </a:rPr>
              <a:t>Failure </a:t>
            </a:r>
            <a:r>
              <a:rPr lang="en-US" altLang="en-US" sz="2200" kern="0" dirty="0">
                <a:solidFill>
                  <a:srgbClr val="FF0000"/>
                </a:solidFill>
                <a:latin typeface="Arial"/>
              </a:rPr>
              <a:t>by the State to investigate alleged </a:t>
            </a:r>
            <a:r>
              <a:rPr lang="en-US" altLang="en-US" sz="2200" kern="0" dirty="0" smtClean="0">
                <a:solidFill>
                  <a:srgbClr val="FF0000"/>
                </a:solidFill>
                <a:latin typeface="Arial"/>
              </a:rPr>
              <a:t>violations</a:t>
            </a:r>
            <a:endParaRPr lang="en-US" altLang="en-US" sz="2200" kern="0" dirty="0">
              <a:solidFill>
                <a:srgbClr val="FF0000"/>
              </a:solidFill>
              <a:latin typeface="Arial"/>
            </a:endParaRPr>
          </a:p>
          <a:p>
            <a:pPr marL="342900" lvl="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a:solidFill>
                  <a:srgbClr val="333399"/>
                </a:solidFill>
                <a:latin typeface="Arial"/>
              </a:rPr>
              <a:t>Forcible eviction from </a:t>
            </a:r>
            <a:r>
              <a:rPr lang="en-US" altLang="en-US" sz="2200" kern="0" dirty="0" smtClean="0">
                <a:solidFill>
                  <a:srgbClr val="333399"/>
                </a:solidFill>
                <a:latin typeface="Arial"/>
              </a:rPr>
              <a:t>homes.</a:t>
            </a:r>
            <a:endParaRPr lang="en-US" altLang="en-US" sz="2200" kern="0" dirty="0">
              <a:solidFill>
                <a:srgbClr val="333399"/>
              </a:solidFill>
              <a:latin typeface="Arial"/>
            </a:endParaRPr>
          </a:p>
          <a:p>
            <a:pPr marL="342900" lvl="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a:solidFill>
                  <a:srgbClr val="333399"/>
                </a:solidFill>
                <a:latin typeface="Arial"/>
              </a:rPr>
              <a:t>Failure to </a:t>
            </a:r>
            <a:r>
              <a:rPr lang="en-US" altLang="en-US" sz="2200" kern="0" dirty="0" smtClean="0">
                <a:solidFill>
                  <a:srgbClr val="333399"/>
                </a:solidFill>
                <a:latin typeface="Arial"/>
              </a:rPr>
              <a:t>ensure </a:t>
            </a:r>
            <a:r>
              <a:rPr lang="en-US" altLang="en-US" sz="2200" kern="0" dirty="0">
                <a:solidFill>
                  <a:srgbClr val="333399"/>
                </a:solidFill>
                <a:latin typeface="Arial"/>
              </a:rPr>
              <a:t>a decent living </a:t>
            </a:r>
            <a:r>
              <a:rPr lang="en-US" altLang="en-US" sz="2200" kern="0" dirty="0" smtClean="0">
                <a:solidFill>
                  <a:srgbClr val="333399"/>
                </a:solidFill>
                <a:latin typeface="Arial"/>
              </a:rPr>
              <a:t>standard for refugees or IDPs</a:t>
            </a:r>
            <a:endParaRPr lang="en-US" altLang="en-US" sz="2200" kern="0" dirty="0">
              <a:solidFill>
                <a:srgbClr val="333399"/>
              </a:solidFill>
              <a:latin typeface="Arial"/>
            </a:endParaRPr>
          </a:p>
          <a:p>
            <a:pPr marL="342900" lvl="0" indent="-342900" algn="just" eaLnBrk="0" fontAlgn="base" hangingPunct="0">
              <a:lnSpc>
                <a:spcPct val="100000"/>
              </a:lnSpc>
              <a:spcBef>
                <a:spcPct val="20000"/>
              </a:spcBef>
              <a:spcAft>
                <a:spcPct val="0"/>
              </a:spcAft>
              <a:buClrTx/>
              <a:buSzTx/>
              <a:buFont typeface="Wingdings" panose="05000000000000000000" pitchFamily="2" charset="2"/>
              <a:buChar char="Ø"/>
            </a:pPr>
            <a:r>
              <a:rPr lang="en-US" altLang="en-US" sz="2200" kern="0" dirty="0">
                <a:solidFill>
                  <a:srgbClr val="333399"/>
                </a:solidFill>
                <a:latin typeface="Arial"/>
              </a:rPr>
              <a:t>Often the violation of one ESCR links to the violation of other </a:t>
            </a:r>
            <a:r>
              <a:rPr lang="en-US" altLang="en-US" sz="2200" kern="0" dirty="0" smtClean="0">
                <a:solidFill>
                  <a:srgbClr val="333399"/>
                </a:solidFill>
                <a:latin typeface="Arial"/>
              </a:rPr>
              <a:t>rights.</a:t>
            </a:r>
            <a:endParaRPr lang="en-US" altLang="en-US" sz="2200" kern="0" dirty="0">
              <a:solidFill>
                <a:srgbClr val="333399"/>
              </a:solidFill>
              <a:latin typeface="Arial"/>
            </a:endParaRPr>
          </a:p>
          <a:p>
            <a:pPr marL="0" lvl="0" indent="0" algn="just" eaLnBrk="0" fontAlgn="base" hangingPunct="0">
              <a:lnSpc>
                <a:spcPct val="100000"/>
              </a:lnSpc>
              <a:spcBef>
                <a:spcPct val="20000"/>
              </a:spcBef>
              <a:spcAft>
                <a:spcPct val="0"/>
              </a:spcAft>
              <a:buClrTx/>
              <a:buSzTx/>
              <a:buNone/>
            </a:pPr>
            <a:endParaRPr lang="en-US" altLang="en-US" sz="2200" kern="0" dirty="0">
              <a:solidFill>
                <a:srgbClr val="333399"/>
              </a:solidFill>
              <a:latin typeface="Arial"/>
            </a:endParaRPr>
          </a:p>
          <a:p>
            <a:endParaRPr lang="en-US" dirty="0"/>
          </a:p>
        </p:txBody>
      </p:sp>
    </p:spTree>
    <p:extLst>
      <p:ext uri="{BB962C8B-B14F-4D97-AF65-F5344CB8AC3E}">
        <p14:creationId xmlns:p14="http://schemas.microsoft.com/office/powerpoint/2010/main" val="3629461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kern="0" spc="0" dirty="0">
                <a:solidFill>
                  <a:srgbClr val="FF0000"/>
                </a:solidFill>
                <a:latin typeface="Arial"/>
              </a:rPr>
              <a:t>Human Rights Protection…</a:t>
            </a:r>
            <a:endParaRPr lang="en-US" dirty="0"/>
          </a:p>
        </p:txBody>
      </p:sp>
      <p:sp>
        <p:nvSpPr>
          <p:cNvPr id="3" name="Content Placeholder 2"/>
          <p:cNvSpPr>
            <a:spLocks noGrp="1"/>
          </p:cNvSpPr>
          <p:nvPr>
            <p:ph idx="1"/>
          </p:nvPr>
        </p:nvSpPr>
        <p:spPr>
          <a:xfrm>
            <a:off x="285750" y="1845734"/>
            <a:ext cx="11615738" cy="4440766"/>
          </a:xfrm>
        </p:spPr>
        <p:txBody>
          <a:bodyPr>
            <a:noAutofit/>
          </a:bodyPr>
          <a:lstStyle/>
          <a:p>
            <a:pPr marL="342900" lvl="0" indent="-342900" algn="just" fontAlgn="base">
              <a:lnSpc>
                <a:spcPct val="100000"/>
              </a:lnSpc>
              <a:spcBef>
                <a:spcPct val="20000"/>
              </a:spcBef>
              <a:spcAft>
                <a:spcPct val="0"/>
              </a:spcAft>
              <a:buClrTx/>
              <a:buSzTx/>
              <a:buFontTx/>
              <a:buChar char="•"/>
            </a:pPr>
            <a:r>
              <a:rPr lang="en-US" altLang="zh-CN" sz="2200" kern="0" dirty="0">
                <a:solidFill>
                  <a:srgbClr val="333399"/>
                </a:solidFill>
                <a:latin typeface="Arial" panose="020B0604020202020204" pitchFamily="34" charset="0"/>
                <a:cs typeface="Arial" panose="020B0604020202020204" pitchFamily="34" charset="0"/>
              </a:rPr>
              <a:t>Protection is defined as all activities aimed at obtaining full respect for the rights of </a:t>
            </a:r>
            <a:r>
              <a:rPr lang="en-US" altLang="zh-CN" sz="2200" kern="0" dirty="0" smtClean="0">
                <a:solidFill>
                  <a:srgbClr val="333399"/>
                </a:solidFill>
                <a:latin typeface="Arial" panose="020B0604020202020204" pitchFamily="34" charset="0"/>
                <a:cs typeface="Arial" panose="020B0604020202020204" pitchFamily="34" charset="0"/>
              </a:rPr>
              <a:t>the individual </a:t>
            </a:r>
            <a:r>
              <a:rPr lang="en-US" altLang="zh-CN" sz="2200" kern="0" dirty="0">
                <a:solidFill>
                  <a:srgbClr val="333399"/>
                </a:solidFill>
                <a:latin typeface="Arial" panose="020B0604020202020204" pitchFamily="34" charset="0"/>
                <a:cs typeface="Arial" panose="020B0604020202020204" pitchFamily="34" charset="0"/>
              </a:rPr>
              <a:t>in accordance with the letter and spirit of the relevant bodies of law, namely </a:t>
            </a:r>
            <a:r>
              <a:rPr lang="en-US" altLang="zh-CN" sz="2200" kern="0" dirty="0" smtClean="0">
                <a:solidFill>
                  <a:srgbClr val="333399"/>
                </a:solidFill>
                <a:latin typeface="Arial" panose="020B0604020202020204" pitchFamily="34" charset="0"/>
                <a:cs typeface="Arial" panose="020B0604020202020204" pitchFamily="34" charset="0"/>
              </a:rPr>
              <a:t>human rights </a:t>
            </a:r>
            <a:r>
              <a:rPr lang="en-US" altLang="zh-CN" sz="2200" kern="0" dirty="0">
                <a:solidFill>
                  <a:srgbClr val="333399"/>
                </a:solidFill>
                <a:latin typeface="Arial" panose="020B0604020202020204" pitchFamily="34" charset="0"/>
                <a:cs typeface="Arial" panose="020B0604020202020204" pitchFamily="34" charset="0"/>
              </a:rPr>
              <a:t>law, international humanitarian </a:t>
            </a:r>
            <a:r>
              <a:rPr lang="en-US" altLang="zh-CN" sz="2200" kern="0" dirty="0" smtClean="0">
                <a:solidFill>
                  <a:srgbClr val="333399"/>
                </a:solidFill>
                <a:latin typeface="Arial" panose="020B0604020202020204" pitchFamily="34" charset="0"/>
                <a:cs typeface="Arial" panose="020B0604020202020204" pitchFamily="34" charset="0"/>
              </a:rPr>
              <a:t>law, regional human rights law customary human rights </a:t>
            </a:r>
            <a:r>
              <a:rPr lang="en-US" altLang="zh-CN" sz="2200" kern="0" dirty="0">
                <a:solidFill>
                  <a:srgbClr val="333399"/>
                </a:solidFill>
                <a:latin typeface="Arial" panose="020B0604020202020204" pitchFamily="34" charset="0"/>
                <a:cs typeface="Arial" panose="020B0604020202020204" pitchFamily="34" charset="0"/>
              </a:rPr>
              <a:t>law</a:t>
            </a:r>
            <a:r>
              <a:rPr lang="en-US" altLang="zh-CN" sz="2200" kern="0" dirty="0" smtClean="0">
                <a:solidFill>
                  <a:srgbClr val="333399"/>
                </a:solidFill>
                <a:latin typeface="Arial" panose="020B0604020202020204" pitchFamily="34" charset="0"/>
                <a:cs typeface="Arial" panose="020B0604020202020204" pitchFamily="34" charset="0"/>
              </a:rPr>
              <a:t>.</a:t>
            </a:r>
          </a:p>
          <a:p>
            <a:pPr marL="342900" lvl="0" indent="-342900" algn="just" fontAlgn="base">
              <a:lnSpc>
                <a:spcPct val="100000"/>
              </a:lnSpc>
              <a:spcBef>
                <a:spcPct val="20000"/>
              </a:spcBef>
              <a:spcAft>
                <a:spcPct val="0"/>
              </a:spcAft>
              <a:buClrTx/>
              <a:buSzTx/>
              <a:buFontTx/>
              <a:buChar char="•"/>
            </a:pPr>
            <a:r>
              <a:rPr lang="en-US" altLang="zh-CN" sz="2200" kern="0" dirty="0" smtClean="0">
                <a:solidFill>
                  <a:srgbClr val="333399"/>
                </a:solidFill>
                <a:latin typeface="Arial" panose="020B0604020202020204" pitchFamily="34" charset="0"/>
                <a:cs typeface="Arial" panose="020B0604020202020204" pitchFamily="34" charset="0"/>
              </a:rPr>
              <a:t>Protection is a legal obligation and it is an activity of necessary steps and measures</a:t>
            </a:r>
          </a:p>
          <a:p>
            <a:pPr lvl="1" algn="just" fontAlgn="base">
              <a:lnSpc>
                <a:spcPct val="100000"/>
              </a:lnSpc>
              <a:spcBef>
                <a:spcPct val="20000"/>
              </a:spcBef>
              <a:spcAft>
                <a:spcPct val="0"/>
              </a:spcAft>
              <a:buClrTx/>
              <a:buFont typeface="Wingdings" panose="05000000000000000000" pitchFamily="2" charset="2"/>
              <a:buChar char="Ø"/>
            </a:pPr>
            <a:r>
              <a:rPr lang="en-US" altLang="zh-CN" sz="2200" kern="0" dirty="0" smtClean="0">
                <a:solidFill>
                  <a:srgbClr val="333399"/>
                </a:solidFill>
                <a:latin typeface="Arial" panose="020B0604020202020204" pitchFamily="34" charset="0"/>
                <a:cs typeface="Arial" panose="020B0604020202020204" pitchFamily="34" charset="0"/>
              </a:rPr>
              <a:t>Responsive-to prevent or stop violations</a:t>
            </a:r>
          </a:p>
          <a:p>
            <a:pPr lvl="1" algn="just" fontAlgn="base">
              <a:lnSpc>
                <a:spcPct val="100000"/>
              </a:lnSpc>
              <a:spcBef>
                <a:spcPct val="20000"/>
              </a:spcBef>
              <a:spcAft>
                <a:spcPct val="0"/>
              </a:spcAft>
              <a:buClrTx/>
              <a:buFont typeface="Wingdings" panose="05000000000000000000" pitchFamily="2" charset="2"/>
              <a:buChar char="Ø"/>
            </a:pPr>
            <a:r>
              <a:rPr lang="en-US" altLang="zh-CN" sz="2200" kern="0" dirty="0" smtClean="0">
                <a:solidFill>
                  <a:srgbClr val="333399"/>
                </a:solidFill>
                <a:latin typeface="Arial" panose="020B0604020202020204" pitchFamily="34" charset="0"/>
                <a:cs typeface="Arial" panose="020B0604020202020204" pitchFamily="34" charset="0"/>
              </a:rPr>
              <a:t>Remedial-remedies for violations including through access to justice and reparations.</a:t>
            </a:r>
          </a:p>
          <a:p>
            <a:pPr lvl="1" algn="just" fontAlgn="base">
              <a:lnSpc>
                <a:spcPct val="100000"/>
              </a:lnSpc>
              <a:spcBef>
                <a:spcPct val="20000"/>
              </a:spcBef>
              <a:spcAft>
                <a:spcPct val="0"/>
              </a:spcAft>
              <a:buClrTx/>
              <a:buFont typeface="Wingdings" panose="05000000000000000000" pitchFamily="2" charset="2"/>
              <a:buChar char="Ø"/>
            </a:pPr>
            <a:r>
              <a:rPr lang="en-US" altLang="zh-CN" sz="2200" kern="0" dirty="0" smtClean="0">
                <a:solidFill>
                  <a:srgbClr val="333399"/>
                </a:solidFill>
                <a:latin typeface="Arial" panose="020B0604020202020204" pitchFamily="34" charset="0"/>
                <a:cs typeface="Arial" panose="020B0604020202020204" pitchFamily="34" charset="0"/>
              </a:rPr>
              <a:t>Environment building- to promote respect for rights and rule of law.</a:t>
            </a:r>
            <a:endParaRPr lang="en-GB" altLang="zh-CN" sz="2200" kern="0" dirty="0" smtClean="0">
              <a:solidFill>
                <a:srgbClr val="333399"/>
              </a:solidFill>
              <a:latin typeface="Arial" panose="020B0604020202020204" pitchFamily="34" charset="0"/>
              <a:cs typeface="Arial" panose="020B0604020202020204" pitchFamily="34" charset="0"/>
            </a:endParaRPr>
          </a:p>
          <a:p>
            <a:pPr marL="342900" lvl="0" indent="-342900" algn="just" fontAlgn="base">
              <a:lnSpc>
                <a:spcPct val="100000"/>
              </a:lnSpc>
              <a:spcBef>
                <a:spcPct val="20000"/>
              </a:spcBef>
              <a:spcAft>
                <a:spcPct val="0"/>
              </a:spcAft>
              <a:buClrTx/>
              <a:buSzTx/>
              <a:buFontTx/>
              <a:buChar char="•"/>
            </a:pPr>
            <a:r>
              <a:rPr lang="en-US" altLang="zh-CN" sz="2200" kern="0" dirty="0" smtClean="0">
                <a:solidFill>
                  <a:srgbClr val="333399"/>
                </a:solidFill>
                <a:latin typeface="Arial"/>
              </a:rPr>
              <a:t>Human </a:t>
            </a:r>
            <a:r>
              <a:rPr lang="en-US" altLang="zh-CN" sz="2200" kern="0" dirty="0">
                <a:solidFill>
                  <a:srgbClr val="333399"/>
                </a:solidFill>
                <a:latin typeface="Arial"/>
              </a:rPr>
              <a:t>rights protection results when, through specific actions, individuals who otherwise would be at risk or subject to deprivation of their rights, are able to fully exercise them.</a:t>
            </a:r>
          </a:p>
          <a:p>
            <a:pPr marL="342900" lvl="0" indent="-342900" algn="just" fontAlgn="base">
              <a:lnSpc>
                <a:spcPct val="100000"/>
              </a:lnSpc>
              <a:spcBef>
                <a:spcPct val="20000"/>
              </a:spcBef>
              <a:spcAft>
                <a:spcPct val="0"/>
              </a:spcAft>
              <a:buClrTx/>
              <a:buSzTx/>
              <a:buFontTx/>
              <a:buChar char="•"/>
            </a:pPr>
            <a:r>
              <a:rPr lang="en-US" altLang="en-US" sz="2200" kern="0" dirty="0" smtClean="0">
                <a:solidFill>
                  <a:srgbClr val="333399"/>
                </a:solidFill>
                <a:latin typeface="Arial"/>
              </a:rPr>
              <a:t>Human </a:t>
            </a:r>
            <a:r>
              <a:rPr lang="en-US" altLang="en-US" sz="2200" kern="0" dirty="0">
                <a:solidFill>
                  <a:srgbClr val="333399"/>
                </a:solidFill>
                <a:latin typeface="Arial"/>
              </a:rPr>
              <a:t>rights can also be protected when the State takes measures designed for the promotion, protection and fulfillment of human rights.</a:t>
            </a:r>
          </a:p>
          <a:p>
            <a:pPr marL="342900" lvl="0" indent="-342900" algn="just" eaLnBrk="0" fontAlgn="base" hangingPunct="0">
              <a:lnSpc>
                <a:spcPct val="100000"/>
              </a:lnSpc>
              <a:spcBef>
                <a:spcPct val="20000"/>
              </a:spcBef>
              <a:spcAft>
                <a:spcPct val="0"/>
              </a:spcAft>
              <a:buClrTx/>
              <a:buSzTx/>
              <a:buFontTx/>
              <a:buChar char="•"/>
            </a:pPr>
            <a:endParaRPr lang="en-US" altLang="en-US" sz="2200" kern="0" dirty="0">
              <a:solidFill>
                <a:srgbClr val="333399"/>
              </a:solidFill>
              <a:latin typeface="Arial"/>
            </a:endParaRPr>
          </a:p>
          <a:p>
            <a:pPr lvl="0" algn="just">
              <a:buClr>
                <a:srgbClr val="E48312"/>
              </a:buClr>
            </a:pPr>
            <a:endParaRPr lang="en-US" sz="2200" dirty="0">
              <a:solidFill>
                <a:srgbClr val="000000">
                  <a:lumMod val="75000"/>
                  <a:lumOff val="25000"/>
                </a:srgbClr>
              </a:solidFill>
            </a:endParaRPr>
          </a:p>
          <a:p>
            <a:pPr algn="just"/>
            <a:endParaRPr lang="en-US" sz="2200" dirty="0"/>
          </a:p>
        </p:txBody>
      </p:sp>
    </p:spTree>
    <p:extLst>
      <p:ext uri="{BB962C8B-B14F-4D97-AF65-F5344CB8AC3E}">
        <p14:creationId xmlns:p14="http://schemas.microsoft.com/office/powerpoint/2010/main" val="148585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kern="0" spc="0" dirty="0">
                <a:solidFill>
                  <a:srgbClr val="FF0000"/>
                </a:solidFill>
                <a:latin typeface="Arial"/>
              </a:rPr>
              <a:t>Human Rights Protection…</a:t>
            </a:r>
            <a:endParaRPr lang="en-US" dirty="0"/>
          </a:p>
        </p:txBody>
      </p:sp>
      <p:sp>
        <p:nvSpPr>
          <p:cNvPr id="3" name="Content Placeholder 2"/>
          <p:cNvSpPr>
            <a:spLocks noGrp="1"/>
          </p:cNvSpPr>
          <p:nvPr>
            <p:ph idx="1"/>
          </p:nvPr>
        </p:nvSpPr>
        <p:spPr>
          <a:xfrm>
            <a:off x="314325" y="1845733"/>
            <a:ext cx="11701463" cy="4355041"/>
          </a:xfrm>
        </p:spPr>
        <p:txBody>
          <a:bodyPr>
            <a:noAutofit/>
          </a:bodyPr>
          <a:lstStyle/>
          <a:p>
            <a:pPr marL="0" indent="0" algn="just">
              <a:buNone/>
            </a:pPr>
            <a:r>
              <a:rPr lang="en-US" sz="2600" b="1" u="sng" dirty="0"/>
              <a:t>Relevance of regional and international Instruments cont.</a:t>
            </a:r>
            <a:endParaRPr lang="en-US" sz="2600" b="1" dirty="0"/>
          </a:p>
          <a:p>
            <a:pPr algn="just">
              <a:buFont typeface="Wingdings" panose="05000000000000000000" pitchFamily="2" charset="2"/>
              <a:buChar char="§"/>
            </a:pPr>
            <a:r>
              <a:rPr lang="en-US" sz="2600" dirty="0"/>
              <a:t>Protection is about ensuring that all </a:t>
            </a:r>
            <a:r>
              <a:rPr lang="en-US" sz="2600" dirty="0" smtClean="0"/>
              <a:t>persons including refugees </a:t>
            </a:r>
            <a:r>
              <a:rPr lang="en-US" sz="2600" dirty="0"/>
              <a:t>and IDPs (women, men, children, girls and boys can enjoy their rights </a:t>
            </a:r>
            <a:r>
              <a:rPr lang="en-US" sz="2600" dirty="0" smtClean="0"/>
              <a:t>equality, </a:t>
            </a:r>
            <a:r>
              <a:rPr lang="en-US" sz="2600" dirty="0"/>
              <a:t>in safety and dignity.</a:t>
            </a:r>
          </a:p>
          <a:p>
            <a:pPr algn="just">
              <a:buFont typeface="Wingdings" panose="05000000000000000000" pitchFamily="2" charset="2"/>
              <a:buChar char="§"/>
            </a:pPr>
            <a:r>
              <a:rPr lang="en-US" sz="2600" dirty="0"/>
              <a:t>National laws constitute the primary legal framework for protection activities and should conform with a State’s international and regional legal obligations.</a:t>
            </a:r>
          </a:p>
          <a:p>
            <a:pPr algn="just">
              <a:buFont typeface="Wingdings" panose="05000000000000000000" pitchFamily="2" charset="2"/>
              <a:buChar char="§"/>
            </a:pPr>
            <a:r>
              <a:rPr lang="en-US" sz="2600" dirty="0"/>
              <a:t> An understanding of the rights of refugees and (IDPs) and the legal obligations of States and other authorities under international and regional law is, therefore, essential.</a:t>
            </a:r>
          </a:p>
          <a:p>
            <a:pPr algn="just">
              <a:buFont typeface="Wingdings" panose="05000000000000000000" pitchFamily="2" charset="2"/>
              <a:buChar char="§"/>
            </a:pPr>
            <a:r>
              <a:rPr lang="en-US" sz="2600" dirty="0"/>
              <a:t>Protection efforts, must be anchored in national, regional and international law and be based on respect, protection and promotion of human rights.</a:t>
            </a:r>
          </a:p>
          <a:p>
            <a:pPr algn="just"/>
            <a:endParaRPr lang="en-US" sz="2600" dirty="0"/>
          </a:p>
          <a:p>
            <a:endParaRPr lang="en-US" sz="2600" dirty="0"/>
          </a:p>
        </p:txBody>
      </p:sp>
    </p:spTree>
    <p:extLst>
      <p:ext uri="{BB962C8B-B14F-4D97-AF65-F5344CB8AC3E}">
        <p14:creationId xmlns:p14="http://schemas.microsoft.com/office/powerpoint/2010/main" val="241965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kern="0" spc="0" dirty="0">
                <a:solidFill>
                  <a:srgbClr val="FF0000"/>
                </a:solidFill>
                <a:latin typeface="Arial"/>
              </a:rPr>
              <a:t>Human Rights Protection…</a:t>
            </a:r>
            <a:endParaRPr lang="en-US" dirty="0"/>
          </a:p>
        </p:txBody>
      </p:sp>
      <p:sp>
        <p:nvSpPr>
          <p:cNvPr id="3" name="Content Placeholder 2"/>
          <p:cNvSpPr>
            <a:spLocks noGrp="1"/>
          </p:cNvSpPr>
          <p:nvPr>
            <p:ph idx="1"/>
          </p:nvPr>
        </p:nvSpPr>
        <p:spPr>
          <a:xfrm>
            <a:off x="157163" y="1737360"/>
            <a:ext cx="11901487" cy="4563428"/>
          </a:xfrm>
        </p:spPr>
        <p:txBody>
          <a:bodyPr>
            <a:normAutofit/>
          </a:bodyPr>
          <a:lstStyle/>
          <a:p>
            <a:pPr marL="0" indent="0" algn="just">
              <a:buNone/>
            </a:pPr>
            <a:r>
              <a:rPr lang="en-US" b="1" u="sng" dirty="0"/>
              <a:t>Relevance of regional and international Instruments cont.</a:t>
            </a:r>
          </a:p>
          <a:p>
            <a:pPr algn="just"/>
            <a:r>
              <a:rPr lang="en-US" dirty="0"/>
              <a:t>International and regional law define the rights of individuals and groups and the </a:t>
            </a:r>
            <a:r>
              <a:rPr lang="en-US" dirty="0" smtClean="0"/>
              <a:t>obligations of </a:t>
            </a:r>
            <a:r>
              <a:rPr lang="en-US" dirty="0"/>
              <a:t>States for the protection of these rights, and it is essential in protection activities at the national and international levels. International and regional law provides clear standards and objective criteria for protection of rights that can help to:</a:t>
            </a:r>
          </a:p>
          <a:p>
            <a:pPr algn="just">
              <a:buFont typeface="Wingdings" panose="05000000000000000000" pitchFamily="2" charset="2"/>
              <a:buChar char="ü"/>
            </a:pPr>
            <a:r>
              <a:rPr lang="en-US" dirty="0"/>
              <a:t> assess to what extent human rights are being respected and identify the risks or obstacles that refugees or IDPs  face in exercising their rights;</a:t>
            </a:r>
          </a:p>
          <a:p>
            <a:pPr algn="just">
              <a:buFont typeface="Wingdings" panose="05000000000000000000" pitchFamily="2" charset="2"/>
              <a:buChar char="ü"/>
            </a:pPr>
            <a:r>
              <a:rPr lang="en-US" dirty="0"/>
              <a:t> clarify the responsibility of the national authorities and the actions that must be taken to fulfil that responsibility; </a:t>
            </a:r>
          </a:p>
          <a:p>
            <a:pPr algn="just">
              <a:buFont typeface="Wingdings" panose="05000000000000000000" pitchFamily="2" charset="2"/>
              <a:buChar char="ü"/>
            </a:pPr>
            <a:r>
              <a:rPr lang="en-US" dirty="0"/>
              <a:t>develop effective operational response to humanitarian crisis, using rights-based approaches;</a:t>
            </a:r>
          </a:p>
          <a:p>
            <a:pPr algn="just">
              <a:buFont typeface="Wingdings" panose="05000000000000000000" pitchFamily="2" charset="2"/>
              <a:buChar char="ü"/>
            </a:pPr>
            <a:r>
              <a:rPr lang="en-US" dirty="0"/>
              <a:t> provide a basis for advocacy, awareness raising, training, capacity building; and</a:t>
            </a:r>
          </a:p>
          <a:p>
            <a:pPr algn="just">
              <a:buFont typeface="Wingdings" panose="05000000000000000000" pitchFamily="2" charset="2"/>
              <a:buChar char="ü"/>
            </a:pPr>
            <a:r>
              <a:rPr lang="en-US" dirty="0"/>
              <a:t> guide activities, conduct, and interactions with populations of concern.</a:t>
            </a:r>
          </a:p>
        </p:txBody>
      </p:sp>
    </p:spTree>
    <p:extLst>
      <p:ext uri="{BB962C8B-B14F-4D97-AF65-F5344CB8AC3E}">
        <p14:creationId xmlns:p14="http://schemas.microsoft.com/office/powerpoint/2010/main" val="610516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4000" b="1" kern="0" spc="0" dirty="0">
                <a:solidFill>
                  <a:srgbClr val="FF0000"/>
                </a:solidFill>
                <a:latin typeface="Arial"/>
              </a:rPr>
              <a:t>Human Rights </a:t>
            </a:r>
            <a:r>
              <a:rPr lang="en-GB" altLang="en-US" sz="4000" b="1" kern="0" spc="0" dirty="0" smtClean="0">
                <a:solidFill>
                  <a:srgbClr val="FF0000"/>
                </a:solidFill>
                <a:latin typeface="Arial"/>
              </a:rPr>
              <a:t>Protection Instruments</a:t>
            </a:r>
            <a:endParaRPr lang="en-US" sz="4000" dirty="0"/>
          </a:p>
        </p:txBody>
      </p:sp>
      <p:sp>
        <p:nvSpPr>
          <p:cNvPr id="3" name="Content Placeholder 2"/>
          <p:cNvSpPr>
            <a:spLocks noGrp="1"/>
          </p:cNvSpPr>
          <p:nvPr>
            <p:ph idx="1"/>
          </p:nvPr>
        </p:nvSpPr>
        <p:spPr>
          <a:xfrm>
            <a:off x="1" y="1737361"/>
            <a:ext cx="12192000" cy="4534852"/>
          </a:xfrm>
        </p:spPr>
        <p:txBody>
          <a:bodyPr>
            <a:noAutofit/>
          </a:bodyPr>
          <a:lstStyle/>
          <a:p>
            <a:pPr marL="342900" indent="-342900" algn="just">
              <a:buFont typeface="+mj-lt"/>
              <a:buAutoNum type="arabicPeriod"/>
            </a:pPr>
            <a:r>
              <a:rPr lang="en-US" sz="1800" b="1" dirty="0"/>
              <a:t>International and regional law.</a:t>
            </a:r>
          </a:p>
          <a:p>
            <a:pPr algn="just">
              <a:buFont typeface="Wingdings" panose="05000000000000000000" pitchFamily="2" charset="2"/>
              <a:buChar char="§"/>
            </a:pPr>
            <a:r>
              <a:rPr lang="en-US" sz="1800" dirty="0"/>
              <a:t>International and regional laws are the body of law  governing the conduct of, and relations between, States</a:t>
            </a:r>
          </a:p>
          <a:p>
            <a:pPr algn="just">
              <a:buFont typeface="Wingdings" panose="05000000000000000000" pitchFamily="2" charset="2"/>
              <a:buChar char="§"/>
            </a:pPr>
            <a:r>
              <a:rPr lang="en-US" sz="1800" dirty="0" smtClean="0"/>
              <a:t>International </a:t>
            </a:r>
            <a:r>
              <a:rPr lang="en-US" sz="1800" dirty="0"/>
              <a:t>or regional </a:t>
            </a:r>
            <a:r>
              <a:rPr lang="en-US" sz="1800" dirty="0" smtClean="0"/>
              <a:t>law: </a:t>
            </a:r>
            <a:r>
              <a:rPr lang="en-US" sz="1800" dirty="0"/>
              <a:t>derived </a:t>
            </a:r>
            <a:r>
              <a:rPr lang="en-US" sz="1800" dirty="0" smtClean="0"/>
              <a:t>from: </a:t>
            </a:r>
            <a:r>
              <a:rPr lang="en-US" sz="1800" b="1" dirty="0"/>
              <a:t>international treaties and customary law</a:t>
            </a:r>
            <a:r>
              <a:rPr lang="en-US" sz="1800" dirty="0"/>
              <a:t>. A treaty can also be known as a covenant, convention, charter or protocol.</a:t>
            </a:r>
          </a:p>
          <a:p>
            <a:pPr algn="just">
              <a:buFont typeface="Wingdings" panose="05000000000000000000" pitchFamily="2" charset="2"/>
              <a:buChar char="§"/>
            </a:pPr>
            <a:r>
              <a:rPr lang="en-US" sz="1800" dirty="0"/>
              <a:t> </a:t>
            </a:r>
            <a:r>
              <a:rPr lang="en-US" sz="1800" b="1" dirty="0"/>
              <a:t>Customary international or regional law </a:t>
            </a:r>
            <a:r>
              <a:rPr lang="en-US" sz="1800" dirty="0"/>
              <a:t>or </a:t>
            </a:r>
            <a:r>
              <a:rPr lang="en-US" sz="1800" b="1" dirty="0" smtClean="0"/>
              <a:t>custom:</a:t>
            </a:r>
            <a:r>
              <a:rPr lang="en-US" sz="1800" dirty="0" smtClean="0"/>
              <a:t> </a:t>
            </a:r>
            <a:r>
              <a:rPr lang="en-US" sz="1800" dirty="0"/>
              <a:t>general and consistent practice of States followed out of a sense of legal obligation. It is binding on all States, unless a State has persistently objected to the practice.</a:t>
            </a:r>
          </a:p>
          <a:p>
            <a:pPr algn="just">
              <a:buFont typeface="Wingdings" panose="05000000000000000000" pitchFamily="2" charset="2"/>
              <a:buChar char="§"/>
            </a:pPr>
            <a:r>
              <a:rPr lang="en-US" sz="1800" dirty="0"/>
              <a:t>International law also contains </a:t>
            </a:r>
            <a:r>
              <a:rPr lang="en-US" sz="1800" b="1" dirty="0"/>
              <a:t>peremptory norms </a:t>
            </a:r>
            <a:r>
              <a:rPr lang="en-US" sz="1800" dirty="0"/>
              <a:t>(jus cogens) accepted and recognized by States as norms from which no derogation is permitted. These include, for instance, the prohibition against genocide, slavery and racial discrimination. </a:t>
            </a:r>
          </a:p>
          <a:p>
            <a:pPr algn="just">
              <a:buFont typeface="Wingdings" panose="05000000000000000000" pitchFamily="2" charset="2"/>
              <a:buChar char="§"/>
            </a:pPr>
            <a:r>
              <a:rPr lang="en-US" sz="1800" b="1" dirty="0"/>
              <a:t>Resolutions of the United Nations Security </a:t>
            </a:r>
            <a:r>
              <a:rPr lang="en-US" sz="1800" b="1" dirty="0" smtClean="0"/>
              <a:t>Council</a:t>
            </a:r>
            <a:r>
              <a:rPr lang="en-US" sz="1800" dirty="0" smtClean="0"/>
              <a:t>: adopted </a:t>
            </a:r>
            <a:r>
              <a:rPr lang="en-US" sz="1800" dirty="0"/>
              <a:t>under Chapter VII of the United Nations </a:t>
            </a:r>
            <a:r>
              <a:rPr lang="en-US" sz="1800" dirty="0" smtClean="0"/>
              <a:t>Charter</a:t>
            </a:r>
            <a:r>
              <a:rPr lang="en-US" sz="1800" dirty="0"/>
              <a:t> </a:t>
            </a:r>
            <a:r>
              <a:rPr lang="en-US" sz="1800" dirty="0" smtClean="0"/>
              <a:t>are binding.</a:t>
            </a:r>
            <a:endParaRPr lang="en-US" sz="1800" dirty="0"/>
          </a:p>
          <a:p>
            <a:pPr algn="just">
              <a:buFont typeface="Wingdings" panose="05000000000000000000" pitchFamily="2" charset="2"/>
              <a:buChar char="§"/>
            </a:pPr>
            <a:r>
              <a:rPr lang="en-US" sz="1800" b="1" dirty="0"/>
              <a:t>Resolutions and declarations of States</a:t>
            </a:r>
            <a:r>
              <a:rPr lang="en-US" sz="1800" dirty="0"/>
              <a:t> e.g. by the UN General Assembly and the UN Human Rights </a:t>
            </a:r>
            <a:r>
              <a:rPr lang="en-US" sz="1800" dirty="0" smtClean="0"/>
              <a:t>Council</a:t>
            </a:r>
            <a:r>
              <a:rPr lang="en-US" sz="1800" dirty="0"/>
              <a:t>:</a:t>
            </a:r>
            <a:r>
              <a:rPr lang="en-US" sz="1800" dirty="0" smtClean="0"/>
              <a:t> </a:t>
            </a:r>
            <a:r>
              <a:rPr lang="en-US" sz="1800" dirty="0"/>
              <a:t>non-binding, but important normative statements and may provide an indication of emerging international custom</a:t>
            </a:r>
            <a:r>
              <a:rPr lang="en-US" sz="1800" dirty="0" smtClean="0"/>
              <a:t>.</a:t>
            </a:r>
          </a:p>
          <a:p>
            <a:pPr algn="just">
              <a:buFont typeface="Wingdings" panose="05000000000000000000" pitchFamily="2" charset="2"/>
              <a:buChar char="§"/>
            </a:pPr>
            <a:r>
              <a:rPr lang="en-US" sz="1800" dirty="0" smtClean="0"/>
              <a:t>Secondary </a:t>
            </a:r>
            <a:r>
              <a:rPr lang="en-US" sz="1800" dirty="0"/>
              <a:t>sources of international law, i.e. doctrine and </a:t>
            </a:r>
            <a:r>
              <a:rPr lang="en-US" sz="1800" dirty="0" smtClean="0"/>
              <a:t>jurisprudence: jurisprudence </a:t>
            </a:r>
            <a:r>
              <a:rPr lang="en-US" sz="1800" dirty="0"/>
              <a:t>of courts and tribunals relating to the protection </a:t>
            </a:r>
            <a:r>
              <a:rPr lang="en-US" sz="1800" dirty="0" smtClean="0"/>
              <a:t>of h/</a:t>
            </a:r>
            <a:r>
              <a:rPr lang="en-US" sz="1800" dirty="0" err="1" smtClean="0"/>
              <a:t>rts</a:t>
            </a:r>
            <a:r>
              <a:rPr lang="en-US" sz="1800" dirty="0" smtClean="0"/>
              <a:t>, </a:t>
            </a:r>
            <a:r>
              <a:rPr lang="en-US" sz="1800" dirty="0"/>
              <a:t>such as regional courts or commissions on human rights, special tribunals or </a:t>
            </a:r>
            <a:r>
              <a:rPr lang="en-US" sz="1800" dirty="0" smtClean="0"/>
              <a:t>ICC.</a:t>
            </a:r>
            <a:endParaRPr lang="en-US" sz="1800" dirty="0"/>
          </a:p>
          <a:p>
            <a:endParaRPr lang="en-US" sz="1800" dirty="0"/>
          </a:p>
        </p:txBody>
      </p:sp>
    </p:spTree>
    <p:extLst>
      <p:ext uri="{BB962C8B-B14F-4D97-AF65-F5344CB8AC3E}">
        <p14:creationId xmlns:p14="http://schemas.microsoft.com/office/powerpoint/2010/main" val="350933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57225"/>
            <a:ext cx="10058400" cy="557213"/>
          </a:xfrm>
        </p:spPr>
        <p:txBody>
          <a:bodyPr>
            <a:normAutofit fontScale="90000"/>
          </a:bodyPr>
          <a:lstStyle/>
          <a:p>
            <a:r>
              <a:rPr lang="en-GB" altLang="en-US" sz="4000" b="1" kern="0" spc="0" dirty="0">
                <a:solidFill>
                  <a:srgbClr val="333399"/>
                </a:solidFill>
                <a:latin typeface="Arial"/>
              </a:rPr>
              <a:t>Starting from Definitions</a:t>
            </a:r>
            <a:r>
              <a:rPr lang="en-GB" altLang="en-US" sz="3200" b="1" kern="0" spc="0" dirty="0">
                <a:solidFill>
                  <a:srgbClr val="333399"/>
                </a:solidFill>
                <a:latin typeface="Arial"/>
              </a:rPr>
              <a:t/>
            </a:r>
            <a:br>
              <a:rPr lang="en-GB" altLang="en-US" sz="3200" b="1" kern="0" spc="0" dirty="0">
                <a:solidFill>
                  <a:srgbClr val="333399"/>
                </a:solidFill>
                <a:latin typeface="Arial"/>
              </a:rPr>
            </a:br>
            <a:endParaRPr lang="en-US" dirty="0"/>
          </a:p>
        </p:txBody>
      </p:sp>
      <p:sp>
        <p:nvSpPr>
          <p:cNvPr id="3" name="Content Placeholder 2"/>
          <p:cNvSpPr>
            <a:spLocks noGrp="1"/>
          </p:cNvSpPr>
          <p:nvPr>
            <p:ph idx="1"/>
          </p:nvPr>
        </p:nvSpPr>
        <p:spPr>
          <a:xfrm>
            <a:off x="1097280" y="1800225"/>
            <a:ext cx="10058400" cy="4471987"/>
          </a:xfrm>
        </p:spPr>
        <p:txBody>
          <a:bodyPr>
            <a:noAutofit/>
          </a:bodyPr>
          <a:lstStyle/>
          <a:p>
            <a:pPr>
              <a:buFont typeface="Wingdings" panose="05000000000000000000" pitchFamily="2" charset="2"/>
              <a:buChar char="v"/>
            </a:pPr>
            <a:r>
              <a:rPr lang="en-GB" altLang="en-US" sz="2400" dirty="0">
                <a:solidFill>
                  <a:schemeClr val="tx1"/>
                </a:solidFill>
              </a:rPr>
              <a:t> Human </a:t>
            </a:r>
            <a:r>
              <a:rPr lang="en-GB" altLang="en-US" sz="2400" dirty="0" smtClean="0">
                <a:solidFill>
                  <a:schemeClr val="tx1"/>
                </a:solidFill>
              </a:rPr>
              <a:t>Rights</a:t>
            </a:r>
          </a:p>
          <a:p>
            <a:pPr>
              <a:buFont typeface="Wingdings" panose="05000000000000000000" pitchFamily="2" charset="2"/>
              <a:buChar char="v"/>
            </a:pPr>
            <a:r>
              <a:rPr lang="en-GB" altLang="en-US" sz="2400" dirty="0">
                <a:solidFill>
                  <a:schemeClr val="tx1"/>
                </a:solidFill>
              </a:rPr>
              <a:t>Human </a:t>
            </a:r>
            <a:r>
              <a:rPr lang="en-GB" altLang="en-US" sz="2400" dirty="0" smtClean="0">
                <a:solidFill>
                  <a:schemeClr val="tx1"/>
                </a:solidFill>
              </a:rPr>
              <a:t>rights foundation </a:t>
            </a:r>
            <a:r>
              <a:rPr lang="en-GB" altLang="en-US" sz="2400" dirty="0">
                <a:solidFill>
                  <a:schemeClr val="tx1"/>
                </a:solidFill>
              </a:rPr>
              <a:t>principles</a:t>
            </a:r>
          </a:p>
          <a:p>
            <a:pPr>
              <a:buFont typeface="Wingdings" panose="05000000000000000000" pitchFamily="2" charset="2"/>
              <a:buChar char="v"/>
            </a:pPr>
            <a:r>
              <a:rPr lang="en-GB" altLang="en-US" sz="2400" dirty="0" smtClean="0">
                <a:solidFill>
                  <a:schemeClr val="tx1"/>
                </a:solidFill>
              </a:rPr>
              <a:t>Human rights standards</a:t>
            </a:r>
          </a:p>
          <a:p>
            <a:pPr>
              <a:buFont typeface="Wingdings" panose="05000000000000000000" pitchFamily="2" charset="2"/>
              <a:buChar char="v"/>
            </a:pPr>
            <a:r>
              <a:rPr lang="en-GB" altLang="en-US" sz="2400" dirty="0" smtClean="0">
                <a:solidFill>
                  <a:schemeClr val="tx1"/>
                </a:solidFill>
              </a:rPr>
              <a:t>Human rights obligations</a:t>
            </a:r>
          </a:p>
          <a:p>
            <a:pPr>
              <a:buFont typeface="Wingdings" panose="05000000000000000000" pitchFamily="2" charset="2"/>
              <a:buChar char="v"/>
            </a:pPr>
            <a:r>
              <a:rPr lang="en-GB" altLang="en-US" sz="2400" dirty="0" smtClean="0">
                <a:solidFill>
                  <a:schemeClr val="tx1"/>
                </a:solidFill>
              </a:rPr>
              <a:t>Human rights violations</a:t>
            </a:r>
          </a:p>
          <a:p>
            <a:pPr>
              <a:buFont typeface="Wingdings" panose="05000000000000000000" pitchFamily="2" charset="2"/>
              <a:buChar char="v"/>
            </a:pPr>
            <a:r>
              <a:rPr lang="en-GB" altLang="en-US" sz="2400" dirty="0">
                <a:solidFill>
                  <a:schemeClr val="tx1"/>
                </a:solidFill>
              </a:rPr>
              <a:t>Human rights </a:t>
            </a:r>
            <a:r>
              <a:rPr lang="en-GB" altLang="en-US" sz="2400" dirty="0" smtClean="0">
                <a:solidFill>
                  <a:schemeClr val="tx1"/>
                </a:solidFill>
              </a:rPr>
              <a:t>protection</a:t>
            </a:r>
          </a:p>
          <a:p>
            <a:pPr>
              <a:buFont typeface="Wingdings" panose="05000000000000000000" pitchFamily="2" charset="2"/>
              <a:buChar char="v"/>
            </a:pPr>
            <a:r>
              <a:rPr lang="en-GB" altLang="en-US" sz="2400" dirty="0" smtClean="0">
                <a:solidFill>
                  <a:schemeClr val="tx1"/>
                </a:solidFill>
              </a:rPr>
              <a:t>IHL</a:t>
            </a:r>
            <a:endParaRPr lang="en-GB" altLang="en-US" sz="2400" dirty="0">
              <a:solidFill>
                <a:schemeClr val="tx1"/>
              </a:solidFill>
            </a:endParaRPr>
          </a:p>
          <a:p>
            <a:pPr>
              <a:buFont typeface="Wingdings" panose="05000000000000000000" pitchFamily="2" charset="2"/>
              <a:buChar char="v"/>
            </a:pPr>
            <a:endParaRPr lang="en-GB" altLang="en-US" sz="2400" dirty="0" smtClean="0">
              <a:solidFill>
                <a:schemeClr val="tx1"/>
              </a:solidFill>
            </a:endParaRPr>
          </a:p>
          <a:p>
            <a:pPr marL="0" indent="0">
              <a:buNone/>
            </a:pPr>
            <a:endParaRPr lang="en-US" altLang="en-US" sz="2400" dirty="0">
              <a:solidFill>
                <a:schemeClr val="tx1"/>
              </a:solidFill>
            </a:endParaRPr>
          </a:p>
          <a:p>
            <a:pPr>
              <a:buFont typeface="Wingdings" panose="05000000000000000000" pitchFamily="2" charset="2"/>
              <a:buChar char="v"/>
            </a:pPr>
            <a:endParaRPr lang="en-US" altLang="en-US" sz="2400" dirty="0">
              <a:solidFill>
                <a:schemeClr val="tx1"/>
              </a:solidFill>
            </a:endParaRPr>
          </a:p>
          <a:p>
            <a:pPr>
              <a:buFont typeface="Wingdings" panose="05000000000000000000" pitchFamily="2" charset="2"/>
              <a:buChar char="v"/>
            </a:pPr>
            <a:endParaRPr lang="en-US" altLang="en-US" sz="2400" dirty="0">
              <a:solidFill>
                <a:schemeClr val="tx1"/>
              </a:solidFill>
            </a:endParaRPr>
          </a:p>
          <a:p>
            <a:endParaRPr lang="en-US" sz="2400" dirty="0"/>
          </a:p>
        </p:txBody>
      </p:sp>
    </p:spTree>
    <p:extLst>
      <p:ext uri="{BB962C8B-B14F-4D97-AF65-F5344CB8AC3E}">
        <p14:creationId xmlns:p14="http://schemas.microsoft.com/office/powerpoint/2010/main" val="2042965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286603"/>
            <a:ext cx="11501437" cy="1450757"/>
          </a:xfrm>
        </p:spPr>
        <p:txBody>
          <a:bodyPr/>
          <a:lstStyle/>
          <a:p>
            <a:r>
              <a:rPr lang="en-GB" altLang="en-US" b="1" kern="0" spc="0" dirty="0">
                <a:solidFill>
                  <a:srgbClr val="FF0000"/>
                </a:solidFill>
                <a:latin typeface="Arial"/>
              </a:rPr>
              <a:t>Human Rights Protection Instruments</a:t>
            </a:r>
            <a:endParaRPr lang="en-US" dirty="0"/>
          </a:p>
        </p:txBody>
      </p:sp>
      <p:sp>
        <p:nvSpPr>
          <p:cNvPr id="3" name="Content Placeholder 2"/>
          <p:cNvSpPr>
            <a:spLocks noGrp="1"/>
          </p:cNvSpPr>
          <p:nvPr>
            <p:ph idx="1"/>
          </p:nvPr>
        </p:nvSpPr>
        <p:spPr>
          <a:xfrm>
            <a:off x="0" y="1737361"/>
            <a:ext cx="12192000" cy="4520564"/>
          </a:xfrm>
        </p:spPr>
        <p:txBody>
          <a:bodyPr>
            <a:normAutofit fontScale="92500" lnSpcReduction="20000"/>
          </a:bodyPr>
          <a:lstStyle/>
          <a:p>
            <a:pPr marL="0" indent="0" algn="just">
              <a:buNone/>
            </a:pPr>
            <a:r>
              <a:rPr lang="en-US" b="1" dirty="0"/>
              <a:t>Key human rights instruments.</a:t>
            </a:r>
          </a:p>
          <a:p>
            <a:pPr algn="just">
              <a:buFont typeface="Wingdings" panose="05000000000000000000" pitchFamily="2" charset="2"/>
              <a:buChar char="§"/>
            </a:pPr>
            <a:r>
              <a:rPr lang="en-US" dirty="0" smtClean="0"/>
              <a:t>UDHR </a:t>
            </a:r>
            <a:r>
              <a:rPr lang="en-US" dirty="0"/>
              <a:t>of 1948, establishes the main civil, political, economic, social and cultural rights to which all persons are entitled, without discrimination of any kind.</a:t>
            </a:r>
          </a:p>
          <a:p>
            <a:pPr algn="just">
              <a:buFont typeface="Wingdings" panose="05000000000000000000" pitchFamily="2" charset="2"/>
              <a:buChar char="§"/>
            </a:pPr>
            <a:r>
              <a:rPr lang="en-US" dirty="0"/>
              <a:t>UDHR non-binding but its principles constitute customary law and/or have been incorporated into treaties.</a:t>
            </a:r>
          </a:p>
          <a:p>
            <a:pPr algn="just">
              <a:buFont typeface="Wingdings" panose="05000000000000000000" pitchFamily="2" charset="2"/>
              <a:buChar char="§"/>
            </a:pPr>
            <a:r>
              <a:rPr lang="en-US" dirty="0"/>
              <a:t>UDHR principles are now in legally binding instruments:  International Covenant on Economic, Social and Cultural Rights (ICESCR) and  International Covenant on Civil and Political Rights (ICCPR)-International Bill of Rights.</a:t>
            </a:r>
          </a:p>
          <a:p>
            <a:pPr algn="just">
              <a:buFont typeface="Wingdings" panose="05000000000000000000" pitchFamily="2" charset="2"/>
              <a:buChar char="§"/>
            </a:pPr>
            <a:r>
              <a:rPr lang="en-US" dirty="0"/>
              <a:t>Several additional instruments reinforce the protection of human rights relating to: </a:t>
            </a:r>
          </a:p>
          <a:p>
            <a:pPr algn="just">
              <a:buFont typeface="Wingdings" panose="05000000000000000000" pitchFamily="2" charset="2"/>
              <a:buChar char="ü"/>
            </a:pPr>
            <a:r>
              <a:rPr lang="en-US" dirty="0"/>
              <a:t>particular issues, such as torture or racial discrimination; or</a:t>
            </a:r>
          </a:p>
          <a:p>
            <a:pPr algn="just">
              <a:buFont typeface="Wingdings" panose="05000000000000000000" pitchFamily="2" charset="2"/>
              <a:buChar char="ü"/>
            </a:pPr>
            <a:r>
              <a:rPr lang="en-US" dirty="0"/>
              <a:t>specific groups of persons, including women, children, persons with disabilities and indigenous persons, who have faced particular obstacles to the full and equal enjoyment of their rights.</a:t>
            </a:r>
          </a:p>
          <a:p>
            <a:pPr algn="just">
              <a:buFont typeface="Wingdings" panose="05000000000000000000" pitchFamily="2" charset="2"/>
              <a:buChar char="§"/>
            </a:pPr>
            <a:r>
              <a:rPr lang="en-US" dirty="0"/>
              <a:t>Although none of these instruments specifically addresses refugees and IDPs, they do cover a range of risks that refugees and IDPs often face and reinforce protection for particular groups of persons who tend to be disproportionately affected by displacement or refugee situation.</a:t>
            </a:r>
          </a:p>
          <a:p>
            <a:pPr algn="just">
              <a:buFont typeface="Wingdings" panose="05000000000000000000" pitchFamily="2" charset="2"/>
              <a:buChar char="§"/>
            </a:pPr>
            <a:r>
              <a:rPr lang="en-US" dirty="0"/>
              <a:t>Protection of human rights is also reinforced in a number of </a:t>
            </a:r>
            <a:r>
              <a:rPr lang="en-US" b="1" dirty="0"/>
              <a:t>regional human rights instruments</a:t>
            </a:r>
            <a:endParaRPr lang="en-US" dirty="0"/>
          </a:p>
        </p:txBody>
      </p:sp>
    </p:spTree>
    <p:extLst>
      <p:ext uri="{BB962C8B-B14F-4D97-AF65-F5344CB8AC3E}">
        <p14:creationId xmlns:p14="http://schemas.microsoft.com/office/powerpoint/2010/main" val="4259043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6603"/>
            <a:ext cx="11501438" cy="1450757"/>
          </a:xfrm>
        </p:spPr>
        <p:txBody>
          <a:bodyPr/>
          <a:lstStyle/>
          <a:p>
            <a:r>
              <a:rPr lang="en-GB" altLang="en-US" b="1" kern="0" spc="0" dirty="0">
                <a:solidFill>
                  <a:srgbClr val="FF0000"/>
                </a:solidFill>
                <a:latin typeface="Arial"/>
              </a:rPr>
              <a:t>Human Rights Protection Instruments</a:t>
            </a:r>
            <a:endParaRPr lang="en-US" dirty="0"/>
          </a:p>
        </p:txBody>
      </p:sp>
      <p:sp>
        <p:nvSpPr>
          <p:cNvPr id="3" name="Content Placeholder 2"/>
          <p:cNvSpPr>
            <a:spLocks noGrp="1"/>
          </p:cNvSpPr>
          <p:nvPr>
            <p:ph idx="1"/>
          </p:nvPr>
        </p:nvSpPr>
        <p:spPr>
          <a:xfrm>
            <a:off x="-1" y="1845734"/>
            <a:ext cx="12087225" cy="4383616"/>
          </a:xfrm>
        </p:spPr>
        <p:txBody>
          <a:bodyPr>
            <a:normAutofit lnSpcReduction="10000"/>
          </a:bodyPr>
          <a:lstStyle/>
          <a:p>
            <a:pPr marL="457200" indent="-457200">
              <a:buFont typeface="+mj-lt"/>
              <a:buAutoNum type="arabicPeriod" startAt="2"/>
            </a:pPr>
            <a:r>
              <a:rPr lang="en-US" b="1" dirty="0"/>
              <a:t>International humanitarian law.</a:t>
            </a:r>
          </a:p>
          <a:p>
            <a:pPr algn="just">
              <a:buFont typeface="Wingdings" panose="05000000000000000000" pitchFamily="2" charset="2"/>
              <a:buChar char="§"/>
            </a:pPr>
            <a:r>
              <a:rPr lang="en-US" dirty="0"/>
              <a:t>IHL are laws consisting of treaties and customs applicable in armed conflict and are specifically intended to address humanitarian problems that arise directly from armed conflicts.</a:t>
            </a:r>
          </a:p>
          <a:p>
            <a:pPr algn="just">
              <a:buFont typeface="Wingdings" panose="05000000000000000000" pitchFamily="2" charset="2"/>
              <a:buChar char="§"/>
            </a:pPr>
            <a:r>
              <a:rPr lang="en-US" dirty="0"/>
              <a:t>IHL therefore sets minimum standards of behaviour during armed conflict and military occupation and regulate means and methods of war by restricting methods to be applied.</a:t>
            </a:r>
          </a:p>
          <a:p>
            <a:pPr algn="just">
              <a:buFont typeface="Wingdings" panose="05000000000000000000" pitchFamily="2" charset="2"/>
              <a:buChar char="§"/>
            </a:pPr>
            <a:r>
              <a:rPr lang="en-US" dirty="0"/>
              <a:t>Purpose: To protect persons who are not or are no longer directly participating in hostilities. Protecting civilians during armed conflict is the cornerstone-their lives, property, women, children, IDPs, refugees.</a:t>
            </a:r>
          </a:p>
          <a:p>
            <a:pPr algn="just">
              <a:buFont typeface="Wingdings" panose="05000000000000000000" pitchFamily="2" charset="2"/>
              <a:buChar char="§"/>
            </a:pPr>
            <a:r>
              <a:rPr lang="en-US" dirty="0"/>
              <a:t>IHL is part of public international law- a broad set of treaties, customary law, principles and norms.</a:t>
            </a:r>
          </a:p>
          <a:p>
            <a:pPr>
              <a:buFont typeface="Wingdings" panose="05000000000000000000" pitchFamily="2" charset="2"/>
              <a:buChar char="§"/>
            </a:pPr>
            <a:r>
              <a:rPr lang="en-US" dirty="0"/>
              <a:t>The core instruments of international humanitarian law: the four </a:t>
            </a:r>
            <a:r>
              <a:rPr lang="en-US" b="1" dirty="0"/>
              <a:t>Geneva Conventions of 1949 </a:t>
            </a:r>
            <a:r>
              <a:rPr lang="en-US" dirty="0"/>
              <a:t>and their two </a:t>
            </a:r>
            <a:r>
              <a:rPr lang="en-US" b="1" dirty="0"/>
              <a:t>Additional Protocols of 1977</a:t>
            </a:r>
            <a:r>
              <a:rPr lang="en-US" dirty="0"/>
              <a:t>.</a:t>
            </a:r>
          </a:p>
          <a:p>
            <a:pPr>
              <a:buFont typeface="Wingdings" panose="05000000000000000000" pitchFamily="2" charset="2"/>
              <a:buChar char="§"/>
            </a:pPr>
            <a:r>
              <a:rPr lang="en-US" dirty="0" smtClean="0"/>
              <a:t>Many </a:t>
            </a:r>
            <a:r>
              <a:rPr lang="en-US" dirty="0"/>
              <a:t>of the key principles contained in these instruments also constitute customary international law, which means that they are automatically binding in all situations of armed conflict and on all parties to a conflict.</a:t>
            </a:r>
          </a:p>
          <a:p>
            <a:pPr marL="0" indent="0">
              <a:buNone/>
            </a:pPr>
            <a:endParaRPr lang="en-US" dirty="0"/>
          </a:p>
          <a:p>
            <a:endParaRPr lang="en-US" dirty="0"/>
          </a:p>
        </p:txBody>
      </p:sp>
    </p:spTree>
    <p:extLst>
      <p:ext uri="{BB962C8B-B14F-4D97-AF65-F5344CB8AC3E}">
        <p14:creationId xmlns:p14="http://schemas.microsoft.com/office/powerpoint/2010/main" val="1555112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Principles</a:t>
            </a:r>
            <a:endParaRPr lang="en-US" dirty="0"/>
          </a:p>
        </p:txBody>
      </p:sp>
      <p:sp>
        <p:nvSpPr>
          <p:cNvPr id="3" name="Content Placeholder 2"/>
          <p:cNvSpPr>
            <a:spLocks noGrp="1"/>
          </p:cNvSpPr>
          <p:nvPr>
            <p:ph idx="1"/>
          </p:nvPr>
        </p:nvSpPr>
        <p:spPr>
          <a:xfrm>
            <a:off x="1097280" y="1845733"/>
            <a:ext cx="10058400" cy="4312179"/>
          </a:xfrm>
        </p:spPr>
        <p:txBody>
          <a:bodyPr>
            <a:normAutofit/>
          </a:bodyPr>
          <a:lstStyle/>
          <a:p>
            <a:pPr marL="0" lvl="0" indent="0" algn="just" defTabSz="457200">
              <a:lnSpc>
                <a:spcPct val="100000"/>
              </a:lnSpc>
              <a:spcBef>
                <a:spcPct val="20000"/>
              </a:spcBef>
              <a:spcAft>
                <a:spcPts val="600"/>
              </a:spcAft>
              <a:buClr>
                <a:srgbClr val="AB946B"/>
              </a:buClr>
              <a:buSzPct val="115000"/>
              <a:buNone/>
            </a:pPr>
            <a:r>
              <a:rPr lang="en-US" sz="2800" b="1" dirty="0">
                <a:solidFill>
                  <a:prstClr val="black">
                    <a:lumMod val="85000"/>
                    <a:lumOff val="15000"/>
                  </a:prstClr>
                </a:solidFill>
                <a:latin typeface="Garamond" panose="02020404030301010803"/>
              </a:rPr>
              <a:t>IHL is founded upon the following principles:</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distinction between civilians and combatants during armed conflict.</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prohibition of attacks against those not involved in armed conflict</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prohibition on the infliction of unnecessary suffering</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principle of proportionality</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notion of necessity</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principle of humanity</a:t>
            </a:r>
          </a:p>
          <a:p>
            <a:pPr algn="just"/>
            <a:endParaRPr lang="en-US" dirty="0"/>
          </a:p>
        </p:txBody>
      </p:sp>
    </p:spTree>
    <p:extLst>
      <p:ext uri="{BB962C8B-B14F-4D97-AF65-F5344CB8AC3E}">
        <p14:creationId xmlns:p14="http://schemas.microsoft.com/office/powerpoint/2010/main" val="1427807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Principles</a:t>
            </a:r>
            <a:endParaRPr lang="en-US" dirty="0"/>
          </a:p>
        </p:txBody>
      </p:sp>
      <p:sp>
        <p:nvSpPr>
          <p:cNvPr id="3" name="Content Placeholder 2"/>
          <p:cNvSpPr>
            <a:spLocks noGrp="1"/>
          </p:cNvSpPr>
          <p:nvPr>
            <p:ph idx="1"/>
          </p:nvPr>
        </p:nvSpPr>
        <p:spPr>
          <a:xfrm>
            <a:off x="500063" y="1845733"/>
            <a:ext cx="11430000" cy="4369329"/>
          </a:xfrm>
        </p:spPr>
        <p:txBody>
          <a:bodyPr>
            <a:normAutofit/>
          </a:bodyPr>
          <a:lstStyle/>
          <a:p>
            <a:pPr marL="457200" lvl="0" indent="-457200" defTabSz="457200">
              <a:lnSpc>
                <a:spcPct val="100000"/>
              </a:lnSpc>
              <a:spcBef>
                <a:spcPct val="20000"/>
              </a:spcBef>
              <a:spcAft>
                <a:spcPts val="600"/>
              </a:spcAft>
              <a:buClr>
                <a:srgbClr val="AB946B"/>
              </a:buClr>
              <a:buSzPct val="115000"/>
              <a:buFont typeface="+mj-lt"/>
              <a:buAutoNum type="arabicPeriod"/>
            </a:pPr>
            <a:r>
              <a:rPr lang="en-US" b="1" dirty="0">
                <a:solidFill>
                  <a:prstClr val="black">
                    <a:lumMod val="85000"/>
                    <a:lumOff val="15000"/>
                  </a:prstClr>
                </a:solidFill>
                <a:latin typeface="Garamond" panose="02020404030301010803"/>
              </a:rPr>
              <a:t>The principle of distinction between civilians and combatants</a:t>
            </a:r>
          </a:p>
          <a:p>
            <a:pPr marL="285750" lvl="0" indent="-285750"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The principle of distinction is that only fighters may be directly targeted.</a:t>
            </a:r>
          </a:p>
          <a:p>
            <a:pPr marL="285750" lvl="0" indent="-285750"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This is a necessary to protect civilians during armed conflict for without the principle there would be no limitation on the methods of warfare.</a:t>
            </a:r>
          </a:p>
          <a:p>
            <a:pPr marL="285750" lvl="0" indent="-285750"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The principle is in Article 48 and 52  of AP I to the  GCs which define who is a combatant and a military object that can be lawfully attacked.</a:t>
            </a:r>
          </a:p>
          <a:p>
            <a:pPr marL="285750" lvl="0" indent="-285750"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Any direct attack against a civilian or civilian object is not only a violation of IHL but also a grave breach constitutes war crimes. </a:t>
            </a:r>
          </a:p>
          <a:p>
            <a:pPr marL="285750" lvl="0" indent="-285750"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Any weapon which is incapable of distinguishing between civilians/civilian objects and fighters/military objects is also prohibited under IHL.</a:t>
            </a:r>
          </a:p>
          <a:p>
            <a:pPr marL="285750" lvl="0" indent="-285750"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The principle is also a rule of customary international law, binding on all states.</a:t>
            </a:r>
          </a:p>
          <a:p>
            <a:endParaRPr lang="en-US" dirty="0"/>
          </a:p>
        </p:txBody>
      </p:sp>
    </p:spTree>
    <p:extLst>
      <p:ext uri="{BB962C8B-B14F-4D97-AF65-F5344CB8AC3E}">
        <p14:creationId xmlns:p14="http://schemas.microsoft.com/office/powerpoint/2010/main" val="391439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Principles</a:t>
            </a:r>
            <a:endParaRPr lang="en-US" dirty="0"/>
          </a:p>
        </p:txBody>
      </p:sp>
      <p:sp>
        <p:nvSpPr>
          <p:cNvPr id="3" name="Content Placeholder 2"/>
          <p:cNvSpPr>
            <a:spLocks noGrp="1"/>
          </p:cNvSpPr>
          <p:nvPr>
            <p:ph idx="1"/>
          </p:nvPr>
        </p:nvSpPr>
        <p:spPr/>
        <p:txBody>
          <a:bodyPr>
            <a:normAutofit/>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en-US" sz="2800" b="1" dirty="0">
                <a:solidFill>
                  <a:prstClr val="black">
                    <a:lumMod val="85000"/>
                    <a:lumOff val="15000"/>
                  </a:prstClr>
                </a:solidFill>
                <a:latin typeface="Garamond" panose="02020404030301010803"/>
              </a:rPr>
              <a:t>The prohibition of attacks against those </a:t>
            </a:r>
            <a:r>
              <a:rPr lang="en-US" sz="2800" b="1" i="1" dirty="0">
                <a:solidFill>
                  <a:prstClr val="black">
                    <a:lumMod val="85000"/>
                    <a:lumOff val="15000"/>
                  </a:prstClr>
                </a:solidFill>
                <a:latin typeface="Garamond" panose="02020404030301010803"/>
              </a:rPr>
              <a:t>hors de combat</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The prohibition to attack any person </a:t>
            </a:r>
            <a:r>
              <a:rPr lang="en-US" sz="2800" i="1" dirty="0">
                <a:solidFill>
                  <a:prstClr val="black">
                    <a:lumMod val="85000"/>
                    <a:lumOff val="15000"/>
                  </a:prstClr>
                </a:solidFill>
                <a:latin typeface="Garamond" panose="02020404030301010803"/>
              </a:rPr>
              <a:t>hors de combat</a:t>
            </a:r>
            <a:r>
              <a:rPr lang="en-US" sz="2800" dirty="0">
                <a:solidFill>
                  <a:prstClr val="black">
                    <a:lumMod val="85000"/>
                    <a:lumOff val="15000"/>
                  </a:prstClr>
                </a:solidFill>
                <a:latin typeface="Garamond" panose="02020404030301010803"/>
              </a:rPr>
              <a:t> (those who are sick and wounded, prisoners of war)</a:t>
            </a:r>
            <a:r>
              <a:rPr lang="en-US" sz="2800" i="1" dirty="0">
                <a:solidFill>
                  <a:prstClr val="black">
                    <a:lumMod val="85000"/>
                    <a:lumOff val="15000"/>
                  </a:prstClr>
                </a:solidFill>
                <a:latin typeface="Garamond" panose="02020404030301010803"/>
              </a:rPr>
              <a:t> </a:t>
            </a:r>
            <a:r>
              <a:rPr lang="en-US" sz="2800" dirty="0">
                <a:solidFill>
                  <a:prstClr val="black">
                    <a:lumMod val="85000"/>
                    <a:lumOff val="15000"/>
                  </a:prstClr>
                </a:solidFill>
                <a:latin typeface="Garamond" panose="02020404030301010803"/>
              </a:rPr>
              <a:t>is a fundamental rule under IHL. </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For example, a solider in combat can be targeted lawfully but it would be unlawful to target soldiers who surrender or are wounded and no longer poses a threat. </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Prisoners are entitled to extensive protections</a:t>
            </a:r>
          </a:p>
          <a:p>
            <a:pPr algn="just"/>
            <a:endParaRPr lang="en-US" sz="2800" dirty="0"/>
          </a:p>
        </p:txBody>
      </p:sp>
    </p:spTree>
    <p:extLst>
      <p:ext uri="{BB962C8B-B14F-4D97-AF65-F5344CB8AC3E}">
        <p14:creationId xmlns:p14="http://schemas.microsoft.com/office/powerpoint/2010/main" val="2966227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Principles</a:t>
            </a:r>
            <a:endParaRPr lang="en-US" dirty="0"/>
          </a:p>
        </p:txBody>
      </p:sp>
      <p:sp>
        <p:nvSpPr>
          <p:cNvPr id="3" name="Content Placeholder 2"/>
          <p:cNvSpPr>
            <a:spLocks noGrp="1"/>
          </p:cNvSpPr>
          <p:nvPr>
            <p:ph idx="1"/>
          </p:nvPr>
        </p:nvSpPr>
        <p:spPr>
          <a:xfrm>
            <a:off x="1097280" y="1845733"/>
            <a:ext cx="10058400" cy="4369329"/>
          </a:xfrm>
        </p:spPr>
        <p:txBody>
          <a:bodyPr>
            <a:noAutofit/>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en-US" sz="2800" b="1" dirty="0">
                <a:solidFill>
                  <a:prstClr val="black">
                    <a:lumMod val="85000"/>
                    <a:lumOff val="15000"/>
                  </a:prstClr>
                </a:solidFill>
                <a:latin typeface="Garamond" panose="02020404030301010803"/>
              </a:rPr>
              <a:t>The prohibition on the infliction of unnecessary suffering.</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IHL prohibits the infliction of unnecessary suffering and superfluous injury.</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The meaning of such terms is unclear but clearly means that even combatants who may be lawfully attacked, are protected by this prohibition. </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One rule that has been established based on this principle is the prohibition on the use of blinding laser weapons, or chemical weapons.</a:t>
            </a:r>
          </a:p>
          <a:p>
            <a:pPr algn="just"/>
            <a:endParaRPr lang="en-US" sz="2800" dirty="0"/>
          </a:p>
        </p:txBody>
      </p:sp>
    </p:spTree>
    <p:extLst>
      <p:ext uri="{BB962C8B-B14F-4D97-AF65-F5344CB8AC3E}">
        <p14:creationId xmlns:p14="http://schemas.microsoft.com/office/powerpoint/2010/main" val="212404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Principles</a:t>
            </a:r>
            <a:endParaRPr lang="en-US" dirty="0"/>
          </a:p>
        </p:txBody>
      </p:sp>
      <p:sp>
        <p:nvSpPr>
          <p:cNvPr id="3" name="Content Placeholder 2"/>
          <p:cNvSpPr>
            <a:spLocks noGrp="1"/>
          </p:cNvSpPr>
          <p:nvPr>
            <p:ph idx="1"/>
          </p:nvPr>
        </p:nvSpPr>
        <p:spPr>
          <a:xfrm>
            <a:off x="485775" y="1845734"/>
            <a:ext cx="11329988" cy="4383616"/>
          </a:xfrm>
        </p:spPr>
        <p:txBody>
          <a:bodyPr>
            <a:normAutofit/>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en-US" b="1" dirty="0">
                <a:solidFill>
                  <a:prstClr val="black">
                    <a:lumMod val="85000"/>
                    <a:lumOff val="15000"/>
                  </a:prstClr>
                </a:solidFill>
                <a:latin typeface="Garamond" panose="02020404030301010803"/>
              </a:rPr>
              <a:t>The principle of proportionality</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The principle limits and protects potential harm to civilians by requiring that combatants cause the least amount of harm to civilians.</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When harm to civilians must occur it needs be proportional to the military advantage.</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 Proportionality requirement is most prevalent in Article 51(5) (b) of AP I concerning the conduct of hostilities: It prohibits attacks when the civilian harm would be excessive in relation to the military advantage sought. </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The principle is relevant in considering the legality of what is often referred to as “collateral damage”.</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Direct attacks against civilians are prohibited and hence a proportionality assessment is not a relevant legal assessment as any direct attack against civilians who are not taking part in hostilities violates IHL. Proportionality test is only applied to an attack against a lawful military target.</a:t>
            </a:r>
          </a:p>
          <a:p>
            <a:pPr marL="285750" lvl="0" indent="-285750" algn="just" defTabSz="457200">
              <a:lnSpc>
                <a:spcPct val="100000"/>
              </a:lnSpc>
              <a:spcBef>
                <a:spcPct val="20000"/>
              </a:spcBef>
              <a:spcAft>
                <a:spcPts val="600"/>
              </a:spcAft>
              <a:buClr>
                <a:srgbClr val="AB946B"/>
              </a:buClr>
              <a:buSzPct val="115000"/>
              <a:buFont typeface="Arial"/>
              <a:buChar char="•"/>
            </a:pPr>
            <a:endParaRPr lang="en-US" b="1" dirty="0">
              <a:solidFill>
                <a:prstClr val="black">
                  <a:lumMod val="85000"/>
                  <a:lumOff val="15000"/>
                </a:prstClr>
              </a:solidFill>
              <a:latin typeface="Garamond" panose="02020404030301010803"/>
            </a:endParaRPr>
          </a:p>
          <a:p>
            <a:pPr marL="0" lvl="0" indent="0" algn="just" defTabSz="457200">
              <a:lnSpc>
                <a:spcPct val="100000"/>
              </a:lnSpc>
              <a:spcBef>
                <a:spcPct val="20000"/>
              </a:spcBef>
              <a:spcAft>
                <a:spcPts val="600"/>
              </a:spcAft>
              <a:buClr>
                <a:srgbClr val="AB946B"/>
              </a:buClr>
              <a:buSzPct val="115000"/>
              <a:buNone/>
            </a:pPr>
            <a:endParaRPr lang="en-US" dirty="0">
              <a:solidFill>
                <a:prstClr val="black">
                  <a:lumMod val="85000"/>
                  <a:lumOff val="15000"/>
                </a:prstClr>
              </a:solidFill>
              <a:latin typeface="Garamond" panose="02020404030301010803"/>
            </a:endParaRPr>
          </a:p>
          <a:p>
            <a:endParaRPr lang="en-US" dirty="0"/>
          </a:p>
        </p:txBody>
      </p:sp>
    </p:spTree>
    <p:extLst>
      <p:ext uri="{BB962C8B-B14F-4D97-AF65-F5344CB8AC3E}">
        <p14:creationId xmlns:p14="http://schemas.microsoft.com/office/powerpoint/2010/main" val="1655841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Principles</a:t>
            </a:r>
            <a:endParaRPr lang="en-US" dirty="0"/>
          </a:p>
        </p:txBody>
      </p:sp>
      <p:sp>
        <p:nvSpPr>
          <p:cNvPr id="3" name="Content Placeholder 2"/>
          <p:cNvSpPr>
            <a:spLocks noGrp="1"/>
          </p:cNvSpPr>
          <p:nvPr>
            <p:ph idx="1"/>
          </p:nvPr>
        </p:nvSpPr>
        <p:spPr>
          <a:xfrm>
            <a:off x="528637" y="1845733"/>
            <a:ext cx="11444287" cy="4412191"/>
          </a:xfrm>
        </p:spPr>
        <p:txBody>
          <a:bodyPr>
            <a:noAutofit/>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5"/>
            </a:pPr>
            <a:r>
              <a:rPr lang="en-US" sz="2400" b="1" dirty="0">
                <a:solidFill>
                  <a:prstClr val="black">
                    <a:lumMod val="85000"/>
                    <a:lumOff val="15000"/>
                  </a:prstClr>
                </a:solidFill>
                <a:latin typeface="Garamond" panose="02020404030301010803"/>
              </a:rPr>
              <a:t>The notion of necessity</a:t>
            </a:r>
          </a:p>
          <a:p>
            <a:pPr marL="285750" lvl="0" indent="-285750" algn="just" defTabSz="457200">
              <a:lnSpc>
                <a:spcPct val="100000"/>
              </a:lnSpc>
              <a:spcBef>
                <a:spcPct val="20000"/>
              </a:spcBef>
              <a:spcAft>
                <a:spcPts val="600"/>
              </a:spcAft>
              <a:buClr>
                <a:srgbClr val="AB946B"/>
              </a:buClr>
              <a:buSzPct val="115000"/>
              <a:buFont typeface="Arial"/>
              <a:buChar char="•"/>
            </a:pPr>
            <a:r>
              <a:rPr lang="en-US" sz="2400" dirty="0">
                <a:solidFill>
                  <a:prstClr val="black">
                    <a:lumMod val="85000"/>
                    <a:lumOff val="15000"/>
                  </a:prstClr>
                </a:solidFill>
                <a:latin typeface="Garamond" panose="02020404030301010803"/>
              </a:rPr>
              <a:t>A dominant notion in IHL is military necessity, the principle which clashes most with humanitarian protection.</a:t>
            </a:r>
          </a:p>
          <a:p>
            <a:pPr marL="285750" lvl="0" indent="-285750" algn="just" defTabSz="457200">
              <a:lnSpc>
                <a:spcPct val="100000"/>
              </a:lnSpc>
              <a:spcBef>
                <a:spcPct val="20000"/>
              </a:spcBef>
              <a:spcAft>
                <a:spcPts val="600"/>
              </a:spcAft>
              <a:buClr>
                <a:srgbClr val="AB946B"/>
              </a:buClr>
              <a:buSzPct val="115000"/>
              <a:buFont typeface="Arial"/>
              <a:buChar char="•"/>
            </a:pPr>
            <a:r>
              <a:rPr lang="en-US" sz="2400" dirty="0">
                <a:solidFill>
                  <a:prstClr val="black">
                    <a:lumMod val="85000"/>
                    <a:lumOff val="15000"/>
                  </a:prstClr>
                </a:solidFill>
                <a:latin typeface="Garamond" panose="02020404030301010803"/>
              </a:rPr>
              <a:t>Military necessity permits armed forces to engage in destruction and infliction of harm. Military necessity means that winning the war or battle is a legitimate. The notion does not however give the armed forces the right to ignore humanitarian rules altogether and do what they want.</a:t>
            </a:r>
          </a:p>
          <a:p>
            <a:pPr marL="285750" lvl="0" indent="-285750" algn="just" defTabSz="457200">
              <a:lnSpc>
                <a:spcPct val="100000"/>
              </a:lnSpc>
              <a:spcBef>
                <a:spcPct val="20000"/>
              </a:spcBef>
              <a:spcAft>
                <a:spcPts val="600"/>
              </a:spcAft>
              <a:buClr>
                <a:srgbClr val="AB946B"/>
              </a:buClr>
              <a:buSzPct val="115000"/>
              <a:buFont typeface="Arial"/>
              <a:buChar char="•"/>
            </a:pPr>
            <a:r>
              <a:rPr lang="en-US" sz="2400" dirty="0" smtClean="0">
                <a:solidFill>
                  <a:prstClr val="black">
                    <a:lumMod val="85000"/>
                    <a:lumOff val="15000"/>
                  </a:prstClr>
                </a:solidFill>
                <a:latin typeface="Garamond" panose="02020404030301010803"/>
              </a:rPr>
              <a:t>Is </a:t>
            </a:r>
            <a:r>
              <a:rPr lang="en-US" sz="2400" dirty="0">
                <a:solidFill>
                  <a:prstClr val="black">
                    <a:lumMod val="85000"/>
                    <a:lumOff val="15000"/>
                  </a:prstClr>
                </a:solidFill>
                <a:latin typeface="Garamond" panose="02020404030301010803"/>
              </a:rPr>
              <a:t>found within the rules of IHL. E.g. Article 52 of AP I lists objects that can be attacked </a:t>
            </a:r>
          </a:p>
          <a:p>
            <a:pPr marL="285750" lvl="0" indent="-285750" algn="just" defTabSz="457200">
              <a:lnSpc>
                <a:spcPct val="100000"/>
              </a:lnSpc>
              <a:spcBef>
                <a:spcPct val="20000"/>
              </a:spcBef>
              <a:spcAft>
                <a:spcPts val="600"/>
              </a:spcAft>
              <a:buClr>
                <a:srgbClr val="AB946B"/>
              </a:buClr>
              <a:buSzPct val="115000"/>
              <a:buFont typeface="Arial"/>
              <a:buChar char="•"/>
            </a:pPr>
            <a:r>
              <a:rPr lang="en-US" sz="2400" dirty="0">
                <a:solidFill>
                  <a:prstClr val="black">
                    <a:lumMod val="85000"/>
                    <a:lumOff val="15000"/>
                  </a:prstClr>
                </a:solidFill>
                <a:latin typeface="Garamond" panose="02020404030301010803"/>
              </a:rPr>
              <a:t>The notion cannot be applied to override specific protections, or create exceptions to rules where the text itself does not provide for one.</a:t>
            </a:r>
          </a:p>
          <a:p>
            <a:pPr marL="285750" lvl="0" indent="-285750" algn="just" defTabSz="457200">
              <a:lnSpc>
                <a:spcPct val="100000"/>
              </a:lnSpc>
              <a:spcBef>
                <a:spcPct val="20000"/>
              </a:spcBef>
              <a:spcAft>
                <a:spcPts val="600"/>
              </a:spcAft>
              <a:buClr>
                <a:srgbClr val="AB946B"/>
              </a:buClr>
              <a:buSzPct val="115000"/>
              <a:buFont typeface="Arial"/>
              <a:buChar char="•"/>
            </a:pPr>
            <a:endParaRPr lang="en-US" sz="2400"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5"/>
            </a:pPr>
            <a:endParaRPr lang="en-US" sz="2400" dirty="0">
              <a:solidFill>
                <a:prstClr val="black">
                  <a:lumMod val="85000"/>
                  <a:lumOff val="15000"/>
                </a:prstClr>
              </a:solidFill>
              <a:latin typeface="Garamond" panose="02020404030301010803"/>
            </a:endParaRPr>
          </a:p>
          <a:p>
            <a:endParaRPr lang="en-US" sz="2400" dirty="0"/>
          </a:p>
        </p:txBody>
      </p:sp>
    </p:spTree>
    <p:extLst>
      <p:ext uri="{BB962C8B-B14F-4D97-AF65-F5344CB8AC3E}">
        <p14:creationId xmlns:p14="http://schemas.microsoft.com/office/powerpoint/2010/main" val="288649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Principles</a:t>
            </a:r>
            <a:endParaRPr lang="en-US" dirty="0"/>
          </a:p>
        </p:txBody>
      </p:sp>
      <p:sp>
        <p:nvSpPr>
          <p:cNvPr id="3" name="Content Placeholder 2"/>
          <p:cNvSpPr>
            <a:spLocks noGrp="1"/>
          </p:cNvSpPr>
          <p:nvPr>
            <p:ph idx="1"/>
          </p:nvPr>
        </p:nvSpPr>
        <p:spPr>
          <a:xfrm>
            <a:off x="600075" y="1845733"/>
            <a:ext cx="11315699" cy="4426479"/>
          </a:xfrm>
        </p:spPr>
        <p:txBody>
          <a:bodyPr>
            <a:normAutofit/>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6"/>
            </a:pPr>
            <a:r>
              <a:rPr lang="en-US" b="1" dirty="0">
                <a:solidFill>
                  <a:prstClr val="black">
                    <a:lumMod val="85000"/>
                    <a:lumOff val="15000"/>
                  </a:prstClr>
                </a:solidFill>
                <a:latin typeface="Garamond" panose="02020404030301010803"/>
              </a:rPr>
              <a:t>The principle of humanity</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The inhuman brutality in the battle of Solferino of 1859, inspired the founding of the (ICRC),  by Henry Dunant who based it on the principle of humanity.</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The principle holds that all humans have the capacity and ability to show respect and care for all, even their sworn enemies. Humanity is central to the human condition and separates humans from animals.</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IHL sets out only basic protections that demonstrate that even during armed conflict there should be respect for humanity.</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 Modern IHL accepts that harm, destruction and death can be lawful during armed conflict. But simply seeks to limit the harm, and the principle of humanity is very much at the heart of this ambition.</a:t>
            </a:r>
          </a:p>
          <a:p>
            <a:pPr marL="285750" lvl="0" indent="-285750" algn="just" defTabSz="457200">
              <a:lnSpc>
                <a:spcPct val="100000"/>
              </a:lnSpc>
              <a:spcBef>
                <a:spcPct val="20000"/>
              </a:spcBef>
              <a:spcAft>
                <a:spcPts val="600"/>
              </a:spcAft>
              <a:buClr>
                <a:srgbClr val="AB946B"/>
              </a:buClr>
              <a:buSzPct val="115000"/>
              <a:buFont typeface="Arial"/>
              <a:buChar char="•"/>
            </a:pPr>
            <a:r>
              <a:rPr lang="en-US" dirty="0">
                <a:solidFill>
                  <a:prstClr val="black">
                    <a:lumMod val="85000"/>
                    <a:lumOff val="15000"/>
                  </a:prstClr>
                </a:solidFill>
                <a:latin typeface="Garamond" panose="02020404030301010803"/>
              </a:rPr>
              <a:t>Many rules of IHL are inspired by this notion, specifically those setting out protections for the wounded and sick and civilians.</a:t>
            </a:r>
          </a:p>
          <a:p>
            <a:endParaRPr lang="en-US" dirty="0"/>
          </a:p>
        </p:txBody>
      </p:sp>
    </p:spTree>
    <p:extLst>
      <p:ext uri="{BB962C8B-B14F-4D97-AF65-F5344CB8AC3E}">
        <p14:creationId xmlns:p14="http://schemas.microsoft.com/office/powerpoint/2010/main" val="2931485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ln w="3175" cmpd="sng">
                  <a:noFill/>
                </a:ln>
                <a:solidFill>
                  <a:prstClr val="black">
                    <a:lumMod val="85000"/>
                    <a:lumOff val="15000"/>
                  </a:prstClr>
                </a:solidFill>
                <a:latin typeface="Garamond" panose="02020404030301010803"/>
              </a:rPr>
              <a:t>Scope of application of IHL</a:t>
            </a:r>
            <a:endParaRPr lang="en-US" dirty="0"/>
          </a:p>
        </p:txBody>
      </p:sp>
      <p:sp>
        <p:nvSpPr>
          <p:cNvPr id="3" name="Content Placeholder 2"/>
          <p:cNvSpPr>
            <a:spLocks noGrp="1"/>
          </p:cNvSpPr>
          <p:nvPr>
            <p:ph idx="1"/>
          </p:nvPr>
        </p:nvSpPr>
        <p:spPr>
          <a:xfrm>
            <a:off x="1097280" y="1845733"/>
            <a:ext cx="10058400" cy="4355041"/>
          </a:xfrm>
        </p:spPr>
        <p:txBody>
          <a:bodyPr>
            <a:normAutofit/>
          </a:bodyPr>
          <a:lstStyle/>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Imposes obligations on both State and Non-state armed groups engaged in  armed conflict- whether international or intra-national.</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Regulates activities of parties in armed conflict and situations of occupation only and not reasons for recourse to armed conflict e.g. UN Charter.</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It applies whether or not the armed conflict is justified in law:</a:t>
            </a:r>
          </a:p>
          <a:p>
            <a:pPr marL="285750" lvl="0" indent="-285750" algn="just" defTabSz="457200">
              <a:lnSpc>
                <a:spcPct val="100000"/>
              </a:lnSpc>
              <a:spcBef>
                <a:spcPct val="20000"/>
              </a:spcBef>
              <a:spcAft>
                <a:spcPts val="600"/>
              </a:spcAft>
              <a:buClr>
                <a:srgbClr val="AB946B"/>
              </a:buClr>
              <a:buSzPct val="115000"/>
              <a:buFont typeface="Arial"/>
              <a:buChar char="•"/>
            </a:pPr>
            <a:r>
              <a:rPr lang="en-US" sz="2800" dirty="0">
                <a:solidFill>
                  <a:prstClr val="black">
                    <a:lumMod val="85000"/>
                    <a:lumOff val="15000"/>
                  </a:prstClr>
                </a:solidFill>
                <a:latin typeface="Garamond" panose="02020404030301010803"/>
              </a:rPr>
              <a:t>Once there is armed conflict IHL applies whether or not a party is legally justified in using force.</a:t>
            </a:r>
          </a:p>
          <a:p>
            <a:pPr marL="285750" lvl="0" indent="-285750" algn="just" defTabSz="457200">
              <a:lnSpc>
                <a:spcPct val="100000"/>
              </a:lnSpc>
              <a:spcBef>
                <a:spcPct val="20000"/>
              </a:spcBef>
              <a:spcAft>
                <a:spcPts val="600"/>
              </a:spcAft>
              <a:buClr>
                <a:srgbClr val="AB946B"/>
              </a:buClr>
              <a:buSzPct val="115000"/>
              <a:buFont typeface="Arial"/>
              <a:buChar char="•"/>
            </a:pPr>
            <a:endParaRPr lang="en-US" sz="2800" dirty="0">
              <a:solidFill>
                <a:prstClr val="black">
                  <a:lumMod val="85000"/>
                  <a:lumOff val="15000"/>
                </a:prstClr>
              </a:solidFill>
              <a:latin typeface="Garamond" panose="02020404030301010803"/>
            </a:endParaRPr>
          </a:p>
          <a:p>
            <a:endParaRPr lang="en-US" sz="2800" dirty="0"/>
          </a:p>
        </p:txBody>
      </p:sp>
    </p:spTree>
    <p:extLst>
      <p:ext uri="{BB962C8B-B14F-4D97-AF65-F5344CB8AC3E}">
        <p14:creationId xmlns:p14="http://schemas.microsoft.com/office/powerpoint/2010/main" val="131077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FF0000"/>
                </a:solidFill>
              </a:rPr>
              <a:t>Human Rights are …</a:t>
            </a:r>
            <a:endParaRPr lang="en-US" dirty="0"/>
          </a:p>
        </p:txBody>
      </p:sp>
      <p:pic>
        <p:nvPicPr>
          <p:cNvPr id="6" name="Content Placeholder 5"/>
          <p:cNvPicPr>
            <a:picLocks noGrp="1" noChangeAspect="1"/>
          </p:cNvPicPr>
          <p:nvPr>
            <p:ph idx="1"/>
          </p:nvPr>
        </p:nvPicPr>
        <p:blipFill>
          <a:blip r:embed="rId3"/>
          <a:stretch>
            <a:fillRect/>
          </a:stretch>
        </p:blipFill>
        <p:spPr>
          <a:xfrm>
            <a:off x="2618543" y="1846263"/>
            <a:ext cx="7015239" cy="4022725"/>
          </a:xfrm>
          <a:prstGeom prst="rect">
            <a:avLst/>
          </a:prstGeom>
        </p:spPr>
      </p:pic>
      <p:pic>
        <p:nvPicPr>
          <p:cNvPr id="7" name="Picture 6"/>
          <p:cNvPicPr>
            <a:picLocks noChangeAspect="1"/>
          </p:cNvPicPr>
          <p:nvPr/>
        </p:nvPicPr>
        <p:blipFill>
          <a:blip r:embed="rId4"/>
          <a:stretch>
            <a:fillRect/>
          </a:stretch>
        </p:blipFill>
        <p:spPr>
          <a:xfrm>
            <a:off x="2771775" y="4758585"/>
            <a:ext cx="2786063" cy="1219306"/>
          </a:xfrm>
          <a:prstGeom prst="rect">
            <a:avLst/>
          </a:prstGeom>
        </p:spPr>
      </p:pic>
      <p:pic>
        <p:nvPicPr>
          <p:cNvPr id="8" name="Picture 7"/>
          <p:cNvPicPr>
            <a:picLocks noChangeAspect="1"/>
          </p:cNvPicPr>
          <p:nvPr/>
        </p:nvPicPr>
        <p:blipFill>
          <a:blip r:embed="rId5"/>
          <a:stretch>
            <a:fillRect/>
          </a:stretch>
        </p:blipFill>
        <p:spPr>
          <a:xfrm>
            <a:off x="4267041" y="3200380"/>
            <a:ext cx="3657917" cy="457240"/>
          </a:xfrm>
          <a:prstGeom prst="rect">
            <a:avLst/>
          </a:prstGeom>
        </p:spPr>
      </p:pic>
      <p:pic>
        <p:nvPicPr>
          <p:cNvPr id="9" name="Content Placeholder 5"/>
          <p:cNvPicPr>
            <a:picLocks noChangeAspect="1"/>
          </p:cNvPicPr>
          <p:nvPr/>
        </p:nvPicPr>
        <p:blipFill>
          <a:blip r:embed="rId3"/>
          <a:stretch>
            <a:fillRect/>
          </a:stretch>
        </p:blipFill>
        <p:spPr>
          <a:xfrm>
            <a:off x="2618860" y="1846263"/>
            <a:ext cx="7015239" cy="4022725"/>
          </a:xfrm>
          <a:prstGeom prst="rect">
            <a:avLst/>
          </a:prstGeom>
        </p:spPr>
      </p:pic>
      <p:pic>
        <p:nvPicPr>
          <p:cNvPr id="10" name="Content Placeholder 5"/>
          <p:cNvPicPr>
            <a:picLocks noChangeAspect="1"/>
          </p:cNvPicPr>
          <p:nvPr/>
        </p:nvPicPr>
        <p:blipFill>
          <a:blip r:embed="rId3"/>
          <a:stretch>
            <a:fillRect/>
          </a:stretch>
        </p:blipFill>
        <p:spPr>
          <a:xfrm>
            <a:off x="2618543" y="1846263"/>
            <a:ext cx="7015239" cy="4022725"/>
          </a:xfrm>
          <a:prstGeom prst="rect">
            <a:avLst/>
          </a:prstGeom>
        </p:spPr>
      </p:pic>
      <p:pic>
        <p:nvPicPr>
          <p:cNvPr id="11" name="Picture 10"/>
          <p:cNvPicPr>
            <a:picLocks noChangeAspect="1"/>
          </p:cNvPicPr>
          <p:nvPr/>
        </p:nvPicPr>
        <p:blipFill>
          <a:blip r:embed="rId6"/>
          <a:stretch>
            <a:fillRect/>
          </a:stretch>
        </p:blipFill>
        <p:spPr>
          <a:xfrm>
            <a:off x="5963672" y="4758585"/>
            <a:ext cx="3166041" cy="1219306"/>
          </a:xfrm>
          <a:prstGeom prst="rect">
            <a:avLst/>
          </a:prstGeom>
        </p:spPr>
      </p:pic>
      <p:pic>
        <p:nvPicPr>
          <p:cNvPr id="12" name="Picture 11"/>
          <p:cNvPicPr>
            <a:picLocks noChangeAspect="1"/>
          </p:cNvPicPr>
          <p:nvPr/>
        </p:nvPicPr>
        <p:blipFill>
          <a:blip r:embed="rId7"/>
          <a:stretch>
            <a:fillRect/>
          </a:stretch>
        </p:blipFill>
        <p:spPr>
          <a:xfrm>
            <a:off x="4511312" y="4123168"/>
            <a:ext cx="865707" cy="640135"/>
          </a:xfrm>
          <a:prstGeom prst="rect">
            <a:avLst/>
          </a:prstGeom>
        </p:spPr>
      </p:pic>
      <p:pic>
        <p:nvPicPr>
          <p:cNvPr id="13" name="Picture 12"/>
          <p:cNvPicPr>
            <a:picLocks noChangeAspect="1"/>
          </p:cNvPicPr>
          <p:nvPr/>
        </p:nvPicPr>
        <p:blipFill>
          <a:blip r:embed="rId8"/>
          <a:stretch>
            <a:fillRect/>
          </a:stretch>
        </p:blipFill>
        <p:spPr>
          <a:xfrm>
            <a:off x="6515686" y="4083540"/>
            <a:ext cx="1170533" cy="719390"/>
          </a:xfrm>
          <a:prstGeom prst="rect">
            <a:avLst/>
          </a:prstGeom>
        </p:spPr>
      </p:pic>
    </p:spTree>
    <p:extLst>
      <p:ext uri="{BB962C8B-B14F-4D97-AF65-F5344CB8AC3E}">
        <p14:creationId xmlns:p14="http://schemas.microsoft.com/office/powerpoint/2010/main" val="3434355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spc="0" dirty="0">
                <a:ln w="3175" cmpd="sng">
                  <a:noFill/>
                </a:ln>
                <a:solidFill>
                  <a:prstClr val="black">
                    <a:lumMod val="85000"/>
                    <a:lumOff val="15000"/>
                  </a:prstClr>
                </a:solidFill>
                <a:latin typeface="Garamond" panose="02020404030301010803"/>
              </a:rPr>
              <a:t>The 4 Geneva Conventions of 1949: General Principles.</a:t>
            </a:r>
            <a:endParaRPr lang="en-US" dirty="0"/>
          </a:p>
        </p:txBody>
      </p:sp>
      <p:sp>
        <p:nvSpPr>
          <p:cNvPr id="3" name="Content Placeholder 2"/>
          <p:cNvSpPr>
            <a:spLocks noGrp="1"/>
          </p:cNvSpPr>
          <p:nvPr>
            <p:ph idx="1"/>
          </p:nvPr>
        </p:nvSpPr>
        <p:spPr>
          <a:xfrm>
            <a:off x="1097280" y="1845734"/>
            <a:ext cx="10058400" cy="4397904"/>
          </a:xfrm>
        </p:spPr>
        <p:txBody>
          <a:bodyPr>
            <a:normAutofit/>
          </a:bodyPr>
          <a:lstStyle/>
          <a:p>
            <a:pPr marL="0" lvl="0" indent="0" algn="just" defTabSz="457200">
              <a:lnSpc>
                <a:spcPct val="100000"/>
              </a:lnSpc>
              <a:spcBef>
                <a:spcPct val="20000"/>
              </a:spcBef>
              <a:spcAft>
                <a:spcPts val="600"/>
              </a:spcAft>
              <a:buClr>
                <a:srgbClr val="AB946B"/>
              </a:buClr>
              <a:buSzPct val="115000"/>
              <a:buNone/>
            </a:pPr>
            <a:r>
              <a:rPr lang="en-US" sz="2200" b="1" dirty="0">
                <a:solidFill>
                  <a:prstClr val="black">
                    <a:lumMod val="85000"/>
                    <a:lumOff val="15000"/>
                  </a:prstClr>
                </a:solidFill>
                <a:latin typeface="Garamond" panose="02020404030301010803"/>
              </a:rPr>
              <a:t>1. Respect for fundamental rights.</a:t>
            </a:r>
          </a:p>
          <a:p>
            <a:pPr marL="285750" lvl="0" indent="-285750" algn="just" defTabSz="457200">
              <a:lnSpc>
                <a:spcPct val="100000"/>
              </a:lnSpc>
              <a:spcBef>
                <a:spcPct val="20000"/>
              </a:spcBef>
              <a:spcAft>
                <a:spcPts val="600"/>
              </a:spcAft>
              <a:buClr>
                <a:srgbClr val="AB946B"/>
              </a:buClr>
              <a:buSzPct val="115000"/>
              <a:buFont typeface="Arial"/>
              <a:buChar char="•"/>
            </a:pPr>
            <a:r>
              <a:rPr lang="en-US" sz="2200" dirty="0">
                <a:solidFill>
                  <a:prstClr val="black">
                    <a:lumMod val="85000"/>
                    <a:lumOff val="15000"/>
                  </a:prstClr>
                </a:solidFill>
                <a:latin typeface="Garamond" panose="02020404030301010803"/>
              </a:rPr>
              <a:t>Convention has provisions for the protection of protected persons in situations of armed conflict.</a:t>
            </a:r>
          </a:p>
          <a:p>
            <a:pPr marL="285750" lvl="0" indent="-285750" algn="just" defTabSz="457200">
              <a:lnSpc>
                <a:spcPct val="100000"/>
              </a:lnSpc>
              <a:spcBef>
                <a:spcPct val="20000"/>
              </a:spcBef>
              <a:spcAft>
                <a:spcPts val="600"/>
              </a:spcAft>
              <a:buClr>
                <a:srgbClr val="AB946B"/>
              </a:buClr>
              <a:buSzPct val="115000"/>
              <a:buFont typeface="Arial"/>
              <a:buChar char="•"/>
            </a:pPr>
            <a:r>
              <a:rPr lang="en-US" sz="2200" dirty="0">
                <a:solidFill>
                  <a:prstClr val="black">
                    <a:lumMod val="85000"/>
                    <a:lumOff val="15000"/>
                  </a:prstClr>
                </a:solidFill>
                <a:latin typeface="Garamond" panose="02020404030301010803"/>
              </a:rPr>
              <a:t>Article 27: The basis of the Convention: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200" dirty="0">
                <a:solidFill>
                  <a:prstClr val="black">
                    <a:lumMod val="85000"/>
                    <a:lumOff val="15000"/>
                  </a:prstClr>
                </a:solidFill>
                <a:latin typeface="Garamond" panose="02020404030301010803"/>
              </a:rPr>
              <a:t>Proclaims the principles on which the whole of the Geneva Conventions is founded: the Principles of respect for the human person and the inviolable character of individual rights of both men and women. That the principles are in the Convention gives them the character of legal obligations.</a:t>
            </a:r>
          </a:p>
          <a:p>
            <a:pPr marL="285750" lvl="0" indent="-285750" algn="just" defTabSz="457200">
              <a:lnSpc>
                <a:spcPct val="100000"/>
              </a:lnSpc>
              <a:spcBef>
                <a:spcPct val="20000"/>
              </a:spcBef>
              <a:spcAft>
                <a:spcPts val="600"/>
              </a:spcAft>
              <a:buClr>
                <a:srgbClr val="AB946B"/>
              </a:buClr>
              <a:buSzPct val="115000"/>
              <a:buFont typeface="Arial"/>
              <a:buChar char="•"/>
            </a:pPr>
            <a:r>
              <a:rPr lang="en-US" sz="2200" dirty="0">
                <a:solidFill>
                  <a:prstClr val="black">
                    <a:lumMod val="85000"/>
                    <a:lumOff val="15000"/>
                  </a:prstClr>
                </a:solidFill>
                <a:latin typeface="Garamond" panose="02020404030301010803"/>
              </a:rPr>
              <a:t>Respect for the person should be given wide meaning: all rights of the individual: the right to physical, moral and mental integrity including economic and social rights.</a:t>
            </a:r>
          </a:p>
          <a:p>
            <a:endParaRPr lang="en-US" dirty="0"/>
          </a:p>
        </p:txBody>
      </p:sp>
    </p:spTree>
    <p:extLst>
      <p:ext uri="{BB962C8B-B14F-4D97-AF65-F5344CB8AC3E}">
        <p14:creationId xmlns:p14="http://schemas.microsoft.com/office/powerpoint/2010/main" val="3975755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4 Geneva Conventions of 1949 cont..</a:t>
            </a:r>
          </a:p>
        </p:txBody>
      </p:sp>
      <p:sp>
        <p:nvSpPr>
          <p:cNvPr id="3" name="Content Placeholder 2"/>
          <p:cNvSpPr>
            <a:spLocks noGrp="1"/>
          </p:cNvSpPr>
          <p:nvPr>
            <p:ph idx="1"/>
          </p:nvPr>
        </p:nvSpPr>
        <p:spPr>
          <a:xfrm>
            <a:off x="614363" y="1845734"/>
            <a:ext cx="11215687" cy="4397904"/>
          </a:xfrm>
        </p:spPr>
        <p:txBody>
          <a:bodyPr>
            <a:normAutofit/>
          </a:bodyPr>
          <a:lstStyle/>
          <a:p>
            <a:pPr marL="285750" lvl="0" indent="-285750" algn="just" defTabSz="457200">
              <a:lnSpc>
                <a:spcPct val="100000"/>
              </a:lnSpc>
              <a:spcBef>
                <a:spcPct val="20000"/>
              </a:spcBef>
              <a:spcAft>
                <a:spcPts val="600"/>
              </a:spcAft>
              <a:buClr>
                <a:srgbClr val="AB946B"/>
              </a:buClr>
              <a:buSzPct val="115000"/>
              <a:buFont typeface="Arial"/>
              <a:buChar char="•"/>
            </a:pPr>
            <a:r>
              <a:rPr lang="en-US" b="1" dirty="0">
                <a:solidFill>
                  <a:prstClr val="black">
                    <a:lumMod val="85000"/>
                    <a:lumOff val="15000"/>
                  </a:prstClr>
                </a:solidFill>
                <a:latin typeface="Garamond" panose="02020404030301010803"/>
              </a:rPr>
              <a:t>Right to physical and mental integrity</a:t>
            </a:r>
            <a:r>
              <a:rPr lang="en-US" dirty="0">
                <a:solidFill>
                  <a:prstClr val="black">
                    <a:lumMod val="85000"/>
                    <a:lumOff val="15000"/>
                  </a:prstClr>
                </a:solidFill>
                <a:latin typeface="Garamond" panose="02020404030301010803"/>
              </a:rPr>
              <a:t>: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prohibition of acts that endanger life or health- Article 32 the obligation to give humane treatment. Article prohibits certain practices.</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Mental Integrity: respect for the moral values- names, photos, aspects of private life of individuals should not be given publicity.</a:t>
            </a:r>
          </a:p>
          <a:p>
            <a:pPr marL="285750" lvl="0" indent="-285750" algn="just" defTabSz="457200">
              <a:lnSpc>
                <a:spcPct val="100000"/>
              </a:lnSpc>
              <a:spcBef>
                <a:spcPct val="20000"/>
              </a:spcBef>
              <a:spcAft>
                <a:spcPts val="600"/>
              </a:spcAft>
              <a:buClr>
                <a:srgbClr val="AB946B"/>
              </a:buClr>
              <a:buSzPct val="115000"/>
              <a:buFont typeface="Arial"/>
              <a:buChar char="•"/>
            </a:pPr>
            <a:r>
              <a:rPr lang="en-US" b="1" dirty="0">
                <a:solidFill>
                  <a:prstClr val="black">
                    <a:lumMod val="85000"/>
                    <a:lumOff val="15000"/>
                  </a:prstClr>
                </a:solidFill>
                <a:latin typeface="Garamond" panose="02020404030301010803"/>
              </a:rPr>
              <a:t>Right to life</a:t>
            </a:r>
            <a:r>
              <a:rPr lang="en-US" dirty="0">
                <a:solidFill>
                  <a:prstClr val="black">
                    <a:lumMod val="85000"/>
                    <a:lumOff val="15000"/>
                  </a:prstClr>
                </a:solidFill>
                <a:latin typeface="Garamond" panose="02020404030301010803"/>
              </a:rPr>
              <a:t>:</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Though not specifically mentioned is implied: Without life there would be no basis for the other rights mentioned.</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 This is borne out by Articles 32 and 34 prohibiting murder, reprisals and the taking of hostages.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The death penalty can only be applied to protected persons under circumstances in Article 68.</a:t>
            </a:r>
          </a:p>
          <a:p>
            <a:endParaRPr lang="en-US" dirty="0"/>
          </a:p>
        </p:txBody>
      </p:sp>
    </p:spTree>
    <p:extLst>
      <p:ext uri="{BB962C8B-B14F-4D97-AF65-F5344CB8AC3E}">
        <p14:creationId xmlns:p14="http://schemas.microsoft.com/office/powerpoint/2010/main" val="1946414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4 Geneva Conventions of 1949 cont..</a:t>
            </a:r>
          </a:p>
        </p:txBody>
      </p:sp>
      <p:sp>
        <p:nvSpPr>
          <p:cNvPr id="3" name="Content Placeholder 2"/>
          <p:cNvSpPr>
            <a:spLocks noGrp="1"/>
          </p:cNvSpPr>
          <p:nvPr>
            <p:ph idx="1"/>
          </p:nvPr>
        </p:nvSpPr>
        <p:spPr>
          <a:xfrm>
            <a:off x="1097280" y="1845733"/>
            <a:ext cx="10058400" cy="4369329"/>
          </a:xfrm>
        </p:spPr>
        <p:txBody>
          <a:bodyPr>
            <a:normAutofit lnSpcReduction="10000"/>
          </a:bodyPr>
          <a:lstStyle/>
          <a:p>
            <a:pPr marL="285750" lvl="0" indent="-285750" algn="just" defTabSz="457200">
              <a:lnSpc>
                <a:spcPct val="100000"/>
              </a:lnSpc>
              <a:spcBef>
                <a:spcPct val="20000"/>
              </a:spcBef>
              <a:spcAft>
                <a:spcPts val="600"/>
              </a:spcAft>
              <a:buClr>
                <a:srgbClr val="AB946B"/>
              </a:buClr>
              <a:buSzPct val="115000"/>
              <a:buFont typeface="Arial"/>
              <a:buChar char="•"/>
            </a:pPr>
            <a:r>
              <a:rPr lang="en-US" b="1" dirty="0">
                <a:solidFill>
                  <a:prstClr val="black">
                    <a:lumMod val="85000"/>
                    <a:lumOff val="15000"/>
                  </a:prstClr>
                </a:solidFill>
                <a:latin typeface="Garamond" panose="02020404030301010803"/>
              </a:rPr>
              <a:t>The right to personal liberty and freedom of movement:</a:t>
            </a:r>
            <a:r>
              <a:rPr lang="en-US" dirty="0">
                <a:solidFill>
                  <a:prstClr val="black">
                    <a:lumMod val="85000"/>
                    <a:lumOff val="15000"/>
                  </a:prstClr>
                </a:solidFill>
                <a:latin typeface="Garamond" panose="02020404030301010803"/>
              </a:rPr>
              <a:t>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Made subject to certain restrictions during war: movements of civilians of enemy nationality may be restricted or suppressed if circumstances require but not in a general manner i.e. freedom of movement should be respected except when circumstance require.</a:t>
            </a:r>
          </a:p>
          <a:p>
            <a:pPr marL="285750" lvl="0" indent="-285750" algn="just" defTabSz="457200">
              <a:lnSpc>
                <a:spcPct val="100000"/>
              </a:lnSpc>
              <a:spcBef>
                <a:spcPct val="20000"/>
              </a:spcBef>
              <a:spcAft>
                <a:spcPts val="600"/>
              </a:spcAft>
              <a:buClr>
                <a:srgbClr val="AB946B"/>
              </a:buClr>
              <a:buSzPct val="115000"/>
              <a:buFont typeface="Arial"/>
              <a:buChar char="•"/>
            </a:pPr>
            <a:r>
              <a:rPr lang="en-US" b="1" dirty="0">
                <a:solidFill>
                  <a:prstClr val="black">
                    <a:lumMod val="85000"/>
                    <a:lumOff val="15000"/>
                  </a:prstClr>
                </a:solidFill>
                <a:latin typeface="Garamond" panose="02020404030301010803"/>
              </a:rPr>
              <a:t>Respect for family rights:</a:t>
            </a:r>
            <a:r>
              <a:rPr lang="en-US" dirty="0">
                <a:solidFill>
                  <a:prstClr val="black">
                    <a:lumMod val="85000"/>
                    <a:lumOff val="15000"/>
                  </a:prstClr>
                </a:solidFill>
                <a:latin typeface="Garamond" panose="02020404030301010803"/>
              </a:rPr>
              <a:t>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Art. 46  of GC IV - the protection of marriage ties, the community of parents and children which constitutes a family.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The family home/dwelling are protected and should not be the object of arbitrary interference.</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Family right is also protected by Article 82 prohibiting rape and other attacks on women's honour.</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 Incase of encampment, members of same family should be put together-GC Article 82.</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dirty="0">
                <a:solidFill>
                  <a:prstClr val="black">
                    <a:lumMod val="85000"/>
                    <a:lumOff val="15000"/>
                  </a:prstClr>
                </a:solidFill>
                <a:latin typeface="Garamond" panose="02020404030301010803"/>
              </a:rPr>
              <a:t>Families that are separated should be reunited- GC IV Arts 25, 26, 39, 40 and 50.</a:t>
            </a:r>
          </a:p>
          <a:p>
            <a:endParaRPr lang="en-US" dirty="0"/>
          </a:p>
        </p:txBody>
      </p:sp>
    </p:spTree>
    <p:extLst>
      <p:ext uri="{BB962C8B-B14F-4D97-AF65-F5344CB8AC3E}">
        <p14:creationId xmlns:p14="http://schemas.microsoft.com/office/powerpoint/2010/main" val="4102937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4 Geneva Conventions of 1949 cont..</a:t>
            </a:r>
          </a:p>
        </p:txBody>
      </p:sp>
      <p:sp>
        <p:nvSpPr>
          <p:cNvPr id="3" name="Content Placeholder 2"/>
          <p:cNvSpPr>
            <a:spLocks noGrp="1"/>
          </p:cNvSpPr>
          <p:nvPr>
            <p:ph idx="1"/>
          </p:nvPr>
        </p:nvSpPr>
        <p:spPr>
          <a:xfrm>
            <a:off x="-1" y="1845734"/>
            <a:ext cx="11972925" cy="4397904"/>
          </a:xfrm>
        </p:spPr>
        <p:txBody>
          <a:bodyPr>
            <a:normAutofit lnSpcReduction="10000"/>
          </a:bodyPr>
          <a:lstStyle/>
          <a:p>
            <a:pPr marL="285750" lvl="0" indent="-285750" algn="just" defTabSz="457200">
              <a:lnSpc>
                <a:spcPct val="100000"/>
              </a:lnSpc>
              <a:spcBef>
                <a:spcPct val="20000"/>
              </a:spcBef>
              <a:spcAft>
                <a:spcPts val="600"/>
              </a:spcAft>
              <a:buClr>
                <a:srgbClr val="AB946B"/>
              </a:buClr>
              <a:buSzPct val="115000"/>
              <a:buFont typeface="Arial"/>
              <a:buChar char="•"/>
            </a:pPr>
            <a:r>
              <a:rPr lang="en-US" sz="2200" b="1" dirty="0">
                <a:solidFill>
                  <a:prstClr val="black">
                    <a:lumMod val="85000"/>
                    <a:lumOff val="15000"/>
                  </a:prstClr>
                </a:solidFill>
                <a:latin typeface="Garamond" panose="02020404030301010803"/>
              </a:rPr>
              <a:t>Respect for Honour of protected persons:</a:t>
            </a:r>
            <a:r>
              <a:rPr lang="en-US" sz="2200" dirty="0">
                <a:solidFill>
                  <a:prstClr val="black">
                    <a:lumMod val="85000"/>
                    <a:lumOff val="15000"/>
                  </a:prstClr>
                </a:solidFill>
                <a:latin typeface="Garamond" panose="02020404030301010803"/>
              </a:rPr>
              <a:t>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200" dirty="0">
                <a:solidFill>
                  <a:prstClr val="black">
                    <a:lumMod val="85000"/>
                    <a:lumOff val="15000"/>
                  </a:prstClr>
                </a:solidFill>
                <a:latin typeface="Garamond" panose="02020404030301010803"/>
              </a:rPr>
              <a:t>All protected persons to be protected against actions that impinge their honour or reputation. Names, photos, aspects of private life of individuals should not be given publicity.</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200" dirty="0">
                <a:solidFill>
                  <a:prstClr val="black">
                    <a:lumMod val="85000"/>
                    <a:lumOff val="15000"/>
                  </a:prstClr>
                </a:solidFill>
                <a:latin typeface="Garamond" panose="02020404030301010803"/>
              </a:rPr>
              <a:t> Civilians may not be subjected to humiliating punishments or work.</a:t>
            </a:r>
          </a:p>
          <a:p>
            <a:pPr marL="285750" lvl="0" indent="-285750" algn="just" defTabSz="457200">
              <a:lnSpc>
                <a:spcPct val="100000"/>
              </a:lnSpc>
              <a:spcBef>
                <a:spcPct val="20000"/>
              </a:spcBef>
              <a:spcAft>
                <a:spcPts val="600"/>
              </a:spcAft>
              <a:buClr>
                <a:srgbClr val="AB946B"/>
              </a:buClr>
              <a:buSzPct val="115000"/>
              <a:buFont typeface="Arial"/>
              <a:buChar char="•"/>
            </a:pPr>
            <a:r>
              <a:rPr lang="en-US" sz="2200" b="1" dirty="0">
                <a:solidFill>
                  <a:prstClr val="black">
                    <a:lumMod val="85000"/>
                    <a:lumOff val="15000"/>
                  </a:prstClr>
                </a:solidFill>
                <a:latin typeface="Garamond" panose="02020404030301010803"/>
              </a:rPr>
              <a:t>Respect for religious convictions:</a:t>
            </a:r>
            <a:r>
              <a:rPr lang="en-US" sz="2200" dirty="0">
                <a:solidFill>
                  <a:prstClr val="black">
                    <a:lumMod val="85000"/>
                    <a:lumOff val="15000"/>
                  </a:prstClr>
                </a:solidFill>
                <a:latin typeface="Garamond" panose="02020404030301010803"/>
              </a:rPr>
              <a:t>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200" dirty="0">
                <a:solidFill>
                  <a:prstClr val="black">
                    <a:lumMod val="85000"/>
                    <a:lumOff val="15000"/>
                  </a:prstClr>
                </a:solidFill>
                <a:latin typeface="Garamond" panose="02020404030301010803"/>
              </a:rPr>
              <a:t>Freedom of conscience and religion is a fundamental right in international law. Respect for religion is part of the freedom of conscience and thought in general-freedom to believe or not to believe and freedom to change religion.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200" dirty="0">
                <a:solidFill>
                  <a:prstClr val="black">
                    <a:lumMod val="85000"/>
                    <a:lumOff val="15000"/>
                  </a:prstClr>
                </a:solidFill>
                <a:latin typeface="Garamond" panose="02020404030301010803"/>
              </a:rPr>
              <a:t>Protected persons must be allowed to freely practice their religion unless for reasons of public security, order or morals- GC IV Articles 38 (30) and 58 which provide that internees shall receive spiritual assistance. See also Art. 27.</a:t>
            </a:r>
          </a:p>
          <a:p>
            <a:endParaRPr lang="en-US" dirty="0"/>
          </a:p>
        </p:txBody>
      </p:sp>
    </p:spTree>
    <p:extLst>
      <p:ext uri="{BB962C8B-B14F-4D97-AF65-F5344CB8AC3E}">
        <p14:creationId xmlns:p14="http://schemas.microsoft.com/office/powerpoint/2010/main" val="338471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4 Geneva Conventions of 1949 cont..</a:t>
            </a:r>
          </a:p>
        </p:txBody>
      </p:sp>
      <p:sp>
        <p:nvSpPr>
          <p:cNvPr id="3" name="Content Placeholder 2"/>
          <p:cNvSpPr>
            <a:spLocks noGrp="1"/>
          </p:cNvSpPr>
          <p:nvPr>
            <p:ph idx="1"/>
          </p:nvPr>
        </p:nvSpPr>
        <p:spPr>
          <a:xfrm>
            <a:off x="1097280" y="1845734"/>
            <a:ext cx="10058400" cy="4397904"/>
          </a:xfrm>
        </p:spPr>
        <p:txBody>
          <a:bodyPr>
            <a:normAutofit lnSpcReduction="10000"/>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en-US" sz="2100" b="1" dirty="0">
                <a:solidFill>
                  <a:prstClr val="black">
                    <a:lumMod val="85000"/>
                    <a:lumOff val="15000"/>
                  </a:prstClr>
                </a:solidFill>
                <a:latin typeface="Garamond" panose="02020404030301010803"/>
              </a:rPr>
              <a:t>Humane treatment:</a:t>
            </a:r>
            <a:r>
              <a:rPr lang="en-US" sz="2100" dirty="0">
                <a:solidFill>
                  <a:prstClr val="black">
                    <a:lumMod val="85000"/>
                    <a:lumOff val="15000"/>
                  </a:prstClr>
                </a:solidFill>
                <a:latin typeface="Garamond" panose="02020404030301010803"/>
              </a:rPr>
              <a:t> The obligation to grant protected persons humane treatment is the very basis of the four Geneva Conventions.</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100" dirty="0">
                <a:solidFill>
                  <a:prstClr val="black">
                    <a:lumMod val="85000"/>
                    <a:lumOff val="15000"/>
                  </a:prstClr>
                </a:solidFill>
                <a:latin typeface="Garamond" panose="02020404030301010803"/>
              </a:rPr>
              <a:t> After proclaiming the general principle, the Convention enumerates the acts which are prohibited.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100" dirty="0">
                <a:solidFill>
                  <a:prstClr val="black">
                    <a:lumMod val="85000"/>
                    <a:lumOff val="15000"/>
                  </a:prstClr>
                </a:solidFill>
                <a:latin typeface="Garamond" panose="02020404030301010803"/>
              </a:rPr>
              <a:t>The Word "treatment" applies to all aspects of human life.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100" dirty="0">
                <a:solidFill>
                  <a:prstClr val="black">
                    <a:lumMod val="85000"/>
                    <a:lumOff val="15000"/>
                  </a:prstClr>
                </a:solidFill>
                <a:latin typeface="Garamond" panose="02020404030301010803"/>
              </a:rPr>
              <a:t>The Convention defines the correct way to behave towards a human being during armed conflict.</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100" dirty="0">
                <a:solidFill>
                  <a:prstClr val="black">
                    <a:lumMod val="85000"/>
                    <a:lumOff val="15000"/>
                  </a:prstClr>
                </a:solidFill>
                <a:latin typeface="Garamond" panose="02020404030301010803"/>
              </a:rPr>
              <a:t>Any act of violence or intimidation or abuse inspired not by military requirements or a legitimate desire for security, but by a systematic disrespect for human values is prohibited.</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100" dirty="0">
                <a:solidFill>
                  <a:prstClr val="black">
                    <a:lumMod val="85000"/>
                    <a:lumOff val="15000"/>
                  </a:prstClr>
                </a:solidFill>
                <a:latin typeface="Garamond" panose="02020404030301010803"/>
              </a:rPr>
              <a:t> Article 32 gives a list of some acts that are grave breaches of the duty of humane treatment: extermination, murder, torture, mutilation, biological experiments not necessitated by medical treatment of the person concerned.</a:t>
            </a:r>
          </a:p>
          <a:p>
            <a:endParaRPr lang="en-US" dirty="0"/>
          </a:p>
        </p:txBody>
      </p:sp>
    </p:spTree>
    <p:extLst>
      <p:ext uri="{BB962C8B-B14F-4D97-AF65-F5344CB8AC3E}">
        <p14:creationId xmlns:p14="http://schemas.microsoft.com/office/powerpoint/2010/main" val="271149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ln w="3175" cmpd="sng">
                  <a:noFill/>
                </a:ln>
                <a:solidFill>
                  <a:prstClr val="black">
                    <a:lumMod val="85000"/>
                    <a:lumOff val="15000"/>
                  </a:prstClr>
                </a:solidFill>
                <a:latin typeface="Garamond" panose="02020404030301010803"/>
              </a:rPr>
              <a:t>The 4 Geneva Conventions of 1949 cont..</a:t>
            </a:r>
            <a:endParaRPr lang="en-US" dirty="0"/>
          </a:p>
        </p:txBody>
      </p:sp>
      <p:sp>
        <p:nvSpPr>
          <p:cNvPr id="3" name="Content Placeholder 2"/>
          <p:cNvSpPr>
            <a:spLocks noGrp="1"/>
          </p:cNvSpPr>
          <p:nvPr>
            <p:ph idx="1"/>
          </p:nvPr>
        </p:nvSpPr>
        <p:spPr>
          <a:xfrm>
            <a:off x="1097280" y="1845734"/>
            <a:ext cx="10058400" cy="4326466"/>
          </a:xfrm>
        </p:spPr>
        <p:txBody>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en-US" sz="2200" b="1" dirty="0">
                <a:solidFill>
                  <a:prstClr val="black">
                    <a:lumMod val="85000"/>
                    <a:lumOff val="15000"/>
                  </a:prstClr>
                </a:solidFill>
                <a:latin typeface="Garamond" panose="02020404030301010803"/>
              </a:rPr>
              <a:t>Treatment of Women.</a:t>
            </a:r>
          </a:p>
          <a:p>
            <a:pPr marL="285750" lvl="0" indent="-285750" algn="just" defTabSz="457200">
              <a:lnSpc>
                <a:spcPct val="100000"/>
              </a:lnSpc>
              <a:spcBef>
                <a:spcPct val="20000"/>
              </a:spcBef>
              <a:spcAft>
                <a:spcPts val="600"/>
              </a:spcAft>
              <a:buClr>
                <a:srgbClr val="AB946B"/>
              </a:buClr>
              <a:buSzPct val="115000"/>
              <a:buFont typeface="Arial"/>
              <a:buChar char="•"/>
            </a:pPr>
            <a:r>
              <a:rPr lang="en-US" sz="2200" dirty="0">
                <a:solidFill>
                  <a:prstClr val="black">
                    <a:lumMod val="85000"/>
                    <a:lumOff val="15000"/>
                  </a:prstClr>
                </a:solidFill>
                <a:latin typeface="Garamond" panose="02020404030301010803"/>
              </a:rPr>
              <a:t>Paragraph prohibits practices which occurred, for example, during the World War 2, when women of all ages, and even children, were subjected to: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200" dirty="0">
                <a:solidFill>
                  <a:prstClr val="black">
                    <a:lumMod val="85000"/>
                    <a:lumOff val="15000"/>
                  </a:prstClr>
                </a:solidFill>
                <a:latin typeface="Garamond" panose="02020404030301010803"/>
              </a:rPr>
              <a:t>rape, prostitution, brutal treatment of every sort, mutilations etc. In areas where troops were stationed, or through which they passed, thousands of women were forced into prostitution against their will or were contaminated with venereal diseases on an alarming scale.</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200" dirty="0">
                <a:solidFill>
                  <a:prstClr val="black">
                    <a:lumMod val="85000"/>
                    <a:lumOff val="15000"/>
                  </a:prstClr>
                </a:solidFill>
                <a:latin typeface="Garamond" panose="02020404030301010803"/>
              </a:rPr>
              <a:t>These acts are prohibited in all places and in all circumstances, and women, whatever their nationality, race, religious beliefs, age, marital status or social condition have an absolute right to respect for their honour and their modesty, in short, for their dignity as women.</a:t>
            </a:r>
          </a:p>
          <a:p>
            <a:endParaRPr lang="en-US" dirty="0"/>
          </a:p>
        </p:txBody>
      </p:sp>
    </p:spTree>
    <p:extLst>
      <p:ext uri="{BB962C8B-B14F-4D97-AF65-F5344CB8AC3E}">
        <p14:creationId xmlns:p14="http://schemas.microsoft.com/office/powerpoint/2010/main" val="4045230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ln w="3175" cmpd="sng">
                  <a:noFill/>
                </a:ln>
                <a:solidFill>
                  <a:prstClr val="black">
                    <a:lumMod val="85000"/>
                    <a:lumOff val="15000"/>
                  </a:prstClr>
                </a:solidFill>
                <a:latin typeface="Garamond" panose="02020404030301010803"/>
              </a:rPr>
              <a:t>The 4 Geneva Conventions of 1949 cont..</a:t>
            </a:r>
            <a:endParaRPr lang="en-US" dirty="0"/>
          </a:p>
        </p:txBody>
      </p:sp>
      <p:sp>
        <p:nvSpPr>
          <p:cNvPr id="3" name="Content Placeholder 2"/>
          <p:cNvSpPr>
            <a:spLocks noGrp="1"/>
          </p:cNvSpPr>
          <p:nvPr>
            <p:ph idx="1"/>
          </p:nvPr>
        </p:nvSpPr>
        <p:spPr>
          <a:xfrm>
            <a:off x="1097280" y="1845733"/>
            <a:ext cx="10058400" cy="4412191"/>
          </a:xfrm>
        </p:spPr>
        <p:txBody>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en-US" sz="2400" b="1" dirty="0">
                <a:solidFill>
                  <a:prstClr val="black">
                    <a:lumMod val="85000"/>
                    <a:lumOff val="15000"/>
                  </a:prstClr>
                </a:solidFill>
                <a:latin typeface="Garamond" panose="02020404030301010803"/>
              </a:rPr>
              <a:t>Equality of treatment and non discrimination.</a:t>
            </a:r>
          </a:p>
          <a:p>
            <a:pPr marL="285750" lvl="0" indent="-285750" algn="just" defTabSz="457200">
              <a:lnSpc>
                <a:spcPct val="100000"/>
              </a:lnSpc>
              <a:spcBef>
                <a:spcPct val="20000"/>
              </a:spcBef>
              <a:spcAft>
                <a:spcPts val="600"/>
              </a:spcAft>
              <a:buClr>
                <a:srgbClr val="AB946B"/>
              </a:buClr>
              <a:buSzPct val="115000"/>
              <a:buFont typeface="Arial"/>
              <a:buChar char="•"/>
            </a:pPr>
            <a:r>
              <a:rPr lang="en-US" sz="2400" dirty="0">
                <a:solidFill>
                  <a:prstClr val="black">
                    <a:lumMod val="85000"/>
                    <a:lumOff val="15000"/>
                  </a:prstClr>
                </a:solidFill>
                <a:latin typeface="Garamond" panose="02020404030301010803"/>
              </a:rPr>
              <a:t>All protected persons must receive the same standard of treatment on the basis of equality and  non-discrimination. </a:t>
            </a:r>
          </a:p>
          <a:p>
            <a:pPr marL="285750" lvl="0" indent="-285750" algn="just" defTabSz="457200">
              <a:lnSpc>
                <a:spcPct val="100000"/>
              </a:lnSpc>
              <a:spcBef>
                <a:spcPct val="20000"/>
              </a:spcBef>
              <a:spcAft>
                <a:spcPts val="600"/>
              </a:spcAft>
              <a:buClr>
                <a:srgbClr val="AB946B"/>
              </a:buClr>
              <a:buSzPct val="115000"/>
              <a:buFont typeface="Wingdings" panose="05000000000000000000" pitchFamily="2" charset="2"/>
              <a:buChar char="Ø"/>
            </a:pPr>
            <a:r>
              <a:rPr lang="en-US" sz="2400" dirty="0">
                <a:solidFill>
                  <a:prstClr val="black">
                    <a:lumMod val="85000"/>
                    <a:lumOff val="15000"/>
                  </a:prstClr>
                </a:solidFill>
                <a:latin typeface="Garamond" panose="02020404030301010803"/>
              </a:rPr>
              <a:t>That means that any protected person is entitled to all the rights and liberties proclaimed by the Conventions- a general principle common to all the Geneva Conventions.</a:t>
            </a:r>
          </a:p>
          <a:p>
            <a:pPr marL="285750" lvl="0" indent="-285750" algn="just" defTabSz="457200">
              <a:lnSpc>
                <a:spcPct val="100000"/>
              </a:lnSpc>
              <a:spcBef>
                <a:spcPct val="20000"/>
              </a:spcBef>
              <a:spcAft>
                <a:spcPts val="600"/>
              </a:spcAft>
              <a:buClr>
                <a:srgbClr val="AB946B"/>
              </a:buClr>
              <a:buSzPct val="115000"/>
              <a:buFont typeface="Arial"/>
              <a:buChar char="•"/>
            </a:pPr>
            <a:r>
              <a:rPr lang="en-US" sz="2400" dirty="0">
                <a:solidFill>
                  <a:prstClr val="black">
                    <a:lumMod val="85000"/>
                    <a:lumOff val="15000"/>
                  </a:prstClr>
                </a:solidFill>
                <a:latin typeface="Garamond" panose="02020404030301010803"/>
              </a:rPr>
              <a:t>Any discriminatory measure whatsoever is banned, unless it results from the application of the provisions of the Conventions.</a:t>
            </a:r>
          </a:p>
          <a:p>
            <a:endParaRPr lang="en-US" dirty="0"/>
          </a:p>
        </p:txBody>
      </p:sp>
    </p:spTree>
    <p:extLst>
      <p:ext uri="{BB962C8B-B14F-4D97-AF65-F5344CB8AC3E}">
        <p14:creationId xmlns:p14="http://schemas.microsoft.com/office/powerpoint/2010/main" val="399722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kern="0" spc="0" dirty="0">
                <a:solidFill>
                  <a:srgbClr val="FF0000"/>
                </a:solidFill>
                <a:latin typeface="Arial"/>
              </a:rPr>
              <a:t>Foundation Principles of Human Rights</a:t>
            </a:r>
            <a:endParaRPr lang="en-US" dirty="0"/>
          </a:p>
        </p:txBody>
      </p:sp>
      <p:sp>
        <p:nvSpPr>
          <p:cNvPr id="3" name="Content Placeholder 2"/>
          <p:cNvSpPr>
            <a:spLocks noGrp="1"/>
          </p:cNvSpPr>
          <p:nvPr>
            <p:ph idx="1"/>
          </p:nvPr>
        </p:nvSpPr>
        <p:spPr/>
        <p:txBody>
          <a:bodyPr>
            <a:normAutofit/>
          </a:bodyPr>
          <a:lstStyle/>
          <a:p>
            <a:pPr algn="just"/>
            <a:r>
              <a:rPr lang="en-US" sz="3200" dirty="0"/>
              <a:t>1. Equality</a:t>
            </a:r>
          </a:p>
          <a:p>
            <a:pPr algn="just"/>
            <a:r>
              <a:rPr lang="en-US" sz="3200" dirty="0"/>
              <a:t>The basis of human rights is that “ all human beings are born free and equal in dignity and rights” (UDHR Art. 1).</a:t>
            </a:r>
          </a:p>
          <a:p>
            <a:pPr algn="just"/>
            <a:r>
              <a:rPr lang="en-US" sz="3200" dirty="0"/>
              <a:t>2. Universality</a:t>
            </a:r>
          </a:p>
          <a:p>
            <a:pPr algn="just"/>
            <a:r>
              <a:rPr lang="en-US" sz="3200" dirty="0" smtClean="0"/>
              <a:t>Human Rights </a:t>
            </a:r>
            <a:r>
              <a:rPr lang="en-US" sz="3200" dirty="0"/>
              <a:t>are certain moral and ethical values  shared in all the regions of the world, and government and communities should recognize and uphold </a:t>
            </a:r>
            <a:r>
              <a:rPr lang="en-US" sz="3200" dirty="0" smtClean="0"/>
              <a:t>them.</a:t>
            </a:r>
            <a:endParaRPr lang="en-US" sz="3200" dirty="0"/>
          </a:p>
          <a:p>
            <a:pPr algn="just"/>
            <a:endParaRPr lang="en-US" sz="3200" dirty="0"/>
          </a:p>
        </p:txBody>
      </p:sp>
    </p:spTree>
    <p:extLst>
      <p:ext uri="{BB962C8B-B14F-4D97-AF65-F5344CB8AC3E}">
        <p14:creationId xmlns:p14="http://schemas.microsoft.com/office/powerpoint/2010/main" val="138703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kern="0" spc="0" dirty="0">
                <a:solidFill>
                  <a:srgbClr val="FF0000"/>
                </a:solidFill>
                <a:latin typeface="Arial"/>
              </a:rPr>
              <a:t>Foundation Principles of Human Rights</a:t>
            </a:r>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None/>
            </a:pPr>
            <a:r>
              <a:rPr lang="en-US" altLang="en-US" sz="3200" dirty="0"/>
              <a:t>3. </a:t>
            </a:r>
            <a:r>
              <a:rPr lang="en-US" altLang="en-US" sz="3200" b="1" dirty="0"/>
              <a:t>Non-discrimination</a:t>
            </a:r>
          </a:p>
          <a:p>
            <a:pPr algn="just"/>
            <a:r>
              <a:rPr lang="en-US" altLang="en-US" sz="3200" dirty="0"/>
              <a:t>Human rights law affords the same rights and responsibility equally to all women and </a:t>
            </a:r>
            <a:r>
              <a:rPr lang="en-US" altLang="en-US" sz="3200" dirty="0" smtClean="0"/>
              <a:t>men, boys </a:t>
            </a:r>
            <a:r>
              <a:rPr lang="en-US" altLang="en-US" sz="3200" dirty="0"/>
              <a:t>and girls on account of them being human beings, regardless of any role or relationship they may have.</a:t>
            </a:r>
          </a:p>
          <a:p>
            <a:pPr algn="just">
              <a:buFont typeface="Wingdings" panose="05000000000000000000" pitchFamily="2" charset="2"/>
              <a:buNone/>
            </a:pPr>
            <a:r>
              <a:rPr lang="en-US" altLang="en-US" sz="3200" dirty="0"/>
              <a:t>4. </a:t>
            </a:r>
            <a:r>
              <a:rPr lang="en-US" altLang="en-US" sz="3200" b="1" dirty="0"/>
              <a:t>Indivisibility</a:t>
            </a:r>
          </a:p>
          <a:p>
            <a:pPr algn="just"/>
            <a:r>
              <a:rPr lang="en-US" altLang="en-US" sz="3200" dirty="0"/>
              <a:t>All human rights should be addressed as a unit including civil, political social economic cultural and collective rights.</a:t>
            </a:r>
          </a:p>
          <a:p>
            <a:pPr algn="just"/>
            <a:endParaRPr lang="en-US" altLang="en-US" sz="3200" dirty="0"/>
          </a:p>
          <a:p>
            <a:endParaRPr lang="en-US" sz="3200" dirty="0"/>
          </a:p>
        </p:txBody>
      </p:sp>
    </p:spTree>
    <p:extLst>
      <p:ext uri="{BB962C8B-B14F-4D97-AF65-F5344CB8AC3E}">
        <p14:creationId xmlns:p14="http://schemas.microsoft.com/office/powerpoint/2010/main" val="3103930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kern="0" spc="0" dirty="0">
                <a:solidFill>
                  <a:srgbClr val="FF0000"/>
                </a:solidFill>
                <a:latin typeface="Arial"/>
              </a:rPr>
              <a:t>Foundation Principles of Human Rights</a:t>
            </a:r>
            <a:endParaRPr lang="en-US" dirty="0"/>
          </a:p>
        </p:txBody>
      </p:sp>
      <p:sp>
        <p:nvSpPr>
          <p:cNvPr id="3" name="Content Placeholder 2"/>
          <p:cNvSpPr>
            <a:spLocks noGrp="1"/>
          </p:cNvSpPr>
          <p:nvPr>
            <p:ph idx="1"/>
          </p:nvPr>
        </p:nvSpPr>
        <p:spPr>
          <a:xfrm>
            <a:off x="1097280" y="1845733"/>
            <a:ext cx="10058400" cy="4426479"/>
          </a:xfrm>
        </p:spPr>
        <p:txBody>
          <a:bodyPr>
            <a:normAutofit/>
          </a:bodyPr>
          <a:lstStyle/>
          <a:p>
            <a:pPr algn="just"/>
            <a:r>
              <a:rPr lang="en-US" sz="2400" dirty="0"/>
              <a:t>5. Interdependence</a:t>
            </a:r>
          </a:p>
          <a:p>
            <a:pPr algn="just"/>
            <a:r>
              <a:rPr lang="en-US" sz="2400" dirty="0"/>
              <a:t>Human rights concerns appear in all spheres of lives – home, school, workplace, court, market – everywhere.</a:t>
            </a:r>
          </a:p>
          <a:p>
            <a:pPr algn="just"/>
            <a:r>
              <a:rPr lang="en-US" sz="2400" dirty="0"/>
              <a:t>Human rights violations are interconnected; loss of one right adversely affects the other. Similarly, promotion of one right supports the other.</a:t>
            </a:r>
          </a:p>
          <a:p>
            <a:pPr algn="just"/>
            <a:r>
              <a:rPr lang="en-US" sz="2400" dirty="0"/>
              <a:t>6. </a:t>
            </a:r>
            <a:r>
              <a:rPr lang="en-US" sz="2400" dirty="0" smtClean="0"/>
              <a:t>Responsibility/Accountability</a:t>
            </a:r>
            <a:endParaRPr lang="en-US" sz="2400" dirty="0"/>
          </a:p>
          <a:p>
            <a:pPr algn="just"/>
            <a:r>
              <a:rPr lang="en-US" sz="2400" dirty="0"/>
              <a:t>a) Government responsibility:- Human rights are not gifts given at the pleasure of governments:- Government should not withhold them or give them to some people but not to others. When they do so they should be held accountable,</a:t>
            </a:r>
          </a:p>
          <a:p>
            <a:pPr algn="just"/>
            <a:endParaRPr lang="en-US" sz="2400" dirty="0"/>
          </a:p>
          <a:p>
            <a:pPr algn="just"/>
            <a:endParaRPr lang="en-US" sz="2400" dirty="0"/>
          </a:p>
        </p:txBody>
      </p:sp>
    </p:spTree>
    <p:extLst>
      <p:ext uri="{BB962C8B-B14F-4D97-AF65-F5344CB8AC3E}">
        <p14:creationId xmlns:p14="http://schemas.microsoft.com/office/powerpoint/2010/main" val="3935279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kern="0" spc="0" dirty="0">
                <a:solidFill>
                  <a:srgbClr val="FF0000"/>
                </a:solidFill>
                <a:latin typeface="Arial"/>
              </a:rPr>
              <a:t>Foundation Principles of Human Rights</a:t>
            </a:r>
            <a:endParaRPr lang="en-US" dirty="0"/>
          </a:p>
        </p:txBody>
      </p:sp>
      <p:sp>
        <p:nvSpPr>
          <p:cNvPr id="3" name="Content Placeholder 2"/>
          <p:cNvSpPr>
            <a:spLocks noGrp="1"/>
          </p:cNvSpPr>
          <p:nvPr>
            <p:ph idx="1"/>
          </p:nvPr>
        </p:nvSpPr>
        <p:spPr>
          <a:xfrm>
            <a:off x="1097280" y="1845734"/>
            <a:ext cx="10058400" cy="4440766"/>
          </a:xfrm>
        </p:spPr>
        <p:txBody>
          <a:bodyPr>
            <a:noAutofit/>
          </a:bodyPr>
          <a:lstStyle/>
          <a:p>
            <a:pPr algn="just"/>
            <a:r>
              <a:rPr lang="en-US" sz="2800" dirty="0"/>
              <a:t>b) Individual responsibility:-</a:t>
            </a:r>
          </a:p>
          <a:p>
            <a:pPr algn="just"/>
            <a:r>
              <a:rPr lang="en-US" sz="2800" dirty="0"/>
              <a:t>Every individual has the duty to know and teach human rights,</a:t>
            </a:r>
          </a:p>
          <a:p>
            <a:pPr algn="just"/>
            <a:r>
              <a:rPr lang="en-US" sz="2800" dirty="0"/>
              <a:t>Every individual must respect human rights</a:t>
            </a:r>
          </a:p>
          <a:p>
            <a:pPr algn="just"/>
            <a:r>
              <a:rPr lang="en-US" sz="2800" dirty="0"/>
              <a:t>Every individual has a duty to challenge institutions and individuals that abuse human rights.</a:t>
            </a:r>
          </a:p>
          <a:p>
            <a:pPr algn="just"/>
            <a:r>
              <a:rPr lang="en-US" sz="2800" dirty="0"/>
              <a:t>c) Other responsibilities</a:t>
            </a:r>
          </a:p>
          <a:p>
            <a:pPr algn="just"/>
            <a:r>
              <a:rPr lang="en-US" sz="2800" dirty="0"/>
              <a:t>- Every organ of society including corporations, NGOs educational institution share the duty for the provision and protection of human rights.</a:t>
            </a:r>
          </a:p>
          <a:p>
            <a:pPr algn="just"/>
            <a:endParaRPr lang="en-US" sz="2800" dirty="0"/>
          </a:p>
          <a:p>
            <a:pPr algn="just"/>
            <a:endParaRPr lang="en-US" sz="2800" dirty="0"/>
          </a:p>
        </p:txBody>
      </p:sp>
    </p:spTree>
    <p:extLst>
      <p:ext uri="{BB962C8B-B14F-4D97-AF65-F5344CB8AC3E}">
        <p14:creationId xmlns:p14="http://schemas.microsoft.com/office/powerpoint/2010/main" val="426687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kern="0" spc="0" dirty="0">
                <a:solidFill>
                  <a:srgbClr val="333399"/>
                </a:solidFill>
                <a:latin typeface="Arial"/>
              </a:rPr>
              <a:t>State Obligations</a:t>
            </a:r>
            <a:endParaRPr lang="en-US" dirty="0"/>
          </a:p>
        </p:txBody>
      </p:sp>
      <p:pic>
        <p:nvPicPr>
          <p:cNvPr id="4" name="Content Placeholder 3"/>
          <p:cNvPicPr>
            <a:picLocks noGrp="1" noChangeAspect="1"/>
          </p:cNvPicPr>
          <p:nvPr>
            <p:ph idx="1"/>
          </p:nvPr>
        </p:nvPicPr>
        <p:blipFill>
          <a:blip r:embed="rId2"/>
          <a:stretch>
            <a:fillRect/>
          </a:stretch>
        </p:blipFill>
        <p:spPr>
          <a:xfrm>
            <a:off x="2271712" y="1846263"/>
            <a:ext cx="7558087" cy="4325937"/>
          </a:xfrm>
          <a:prstGeom prst="rect">
            <a:avLst/>
          </a:prstGeom>
        </p:spPr>
      </p:pic>
    </p:spTree>
    <p:extLst>
      <p:ext uri="{BB962C8B-B14F-4D97-AF65-F5344CB8AC3E}">
        <p14:creationId xmlns:p14="http://schemas.microsoft.com/office/powerpoint/2010/main" val="370757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kern="0" spc="0" dirty="0">
                <a:solidFill>
                  <a:srgbClr val="0099CC"/>
                </a:solidFill>
                <a:latin typeface="Arial"/>
              </a:rPr>
              <a:t> </a:t>
            </a:r>
            <a:r>
              <a:rPr lang="en-US" altLang="en-US" sz="3200" b="1" kern="0" spc="0" dirty="0">
                <a:solidFill>
                  <a:srgbClr val="0099CC"/>
                </a:solidFill>
                <a:latin typeface="Arial"/>
              </a:rPr>
              <a:t>Three types of obligations of States</a:t>
            </a:r>
            <a:endParaRPr lang="en-US" dirty="0"/>
          </a:p>
        </p:txBody>
      </p:sp>
      <p:sp>
        <p:nvSpPr>
          <p:cNvPr id="3" name="Content Placeholder 2"/>
          <p:cNvSpPr>
            <a:spLocks noGrp="1"/>
          </p:cNvSpPr>
          <p:nvPr>
            <p:ph idx="1"/>
          </p:nvPr>
        </p:nvSpPr>
        <p:spPr/>
        <p:txBody>
          <a:bodyPr/>
          <a:lstStyle/>
          <a:p>
            <a:pPr algn="ctr"/>
            <a:r>
              <a:rPr lang="en-US" dirty="0" smtClean="0"/>
              <a:t>a</a:t>
            </a:r>
            <a:endParaRPr lang="en-US" dirty="0"/>
          </a:p>
        </p:txBody>
      </p:sp>
      <p:sp>
        <p:nvSpPr>
          <p:cNvPr id="17" name="Rectangle 3"/>
          <p:cNvSpPr>
            <a:spLocks noChangeArrowheads="1"/>
          </p:cNvSpPr>
          <p:nvPr/>
        </p:nvSpPr>
        <p:spPr bwMode="auto">
          <a:xfrm>
            <a:off x="6172200" y="3124200"/>
            <a:ext cx="2209800" cy="2895600"/>
          </a:xfrm>
          <a:prstGeom prst="rect">
            <a:avLst/>
          </a:prstGeom>
          <a:solidFill>
            <a:srgbClr val="3399FF">
              <a:alpha val="50195"/>
            </a:srgbClr>
          </a:solidFill>
          <a:ln w="38100">
            <a:solidFill>
              <a:srgbClr val="000000"/>
            </a:solidFill>
            <a:miter lim="800000"/>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30000"/>
              </a:spcBef>
              <a:spcAft>
                <a:spcPct val="0"/>
              </a:spcAft>
              <a:buClrTx/>
              <a:buSzTx/>
              <a:buFontTx/>
              <a:buNone/>
              <a:tabLst/>
              <a:defRPr/>
            </a:pPr>
            <a:r>
              <a:rPr kumimoji="0" lang="en-US" altLang="en-US" sz="2400" b="1" i="0" u="none" strike="noStrike" kern="0" cap="none" spc="0" normalizeH="0" baseline="0" noProof="0" smtClean="0">
                <a:ln>
                  <a:noFill/>
                </a:ln>
                <a:solidFill>
                  <a:srgbClr val="000000"/>
                </a:solidFill>
                <a:effectLst/>
                <a:uLnTx/>
                <a:uFillTx/>
                <a:latin typeface="Arial" panose="020B0604020202020204" pitchFamily="34" charset="0"/>
                <a:cs typeface="Arial" panose="020B0604020202020204" pitchFamily="34" charset="0"/>
              </a:rPr>
              <a:t>FULFILL</a:t>
            </a: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CA" altLang="en-US" sz="2400" b="1" i="0" u="none" strike="noStrike" kern="0" cap="none" spc="0" normalizeH="0" baseline="0" noProof="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CA" altLang="en-US" sz="2400" b="1" i="0" u="none" strike="noStrike" kern="0" cap="none" spc="0" normalizeH="0" baseline="0" noProof="0" smtClean="0">
              <a:ln>
                <a:noFill/>
              </a:ln>
              <a:solidFill>
                <a:srgbClr val="000000"/>
              </a:solidFill>
              <a:effectLst/>
              <a:uLnTx/>
              <a:uFillTx/>
              <a:latin typeface="Arial" panose="020B0604020202020204" pitchFamily="34" charset="0"/>
              <a:cs typeface="Arial" panose="020B0604020202020204" pitchFamily="34" charset="0"/>
            </a:endParaRPr>
          </a:p>
        </p:txBody>
      </p:sp>
      <p:grpSp>
        <p:nvGrpSpPr>
          <p:cNvPr id="18" name="Group 4"/>
          <p:cNvGrpSpPr>
            <a:grpSpLocks/>
          </p:cNvGrpSpPr>
          <p:nvPr/>
        </p:nvGrpSpPr>
        <p:grpSpPr bwMode="auto">
          <a:xfrm>
            <a:off x="1143000" y="3124200"/>
            <a:ext cx="5029200" cy="2895600"/>
            <a:chOff x="288" y="864"/>
            <a:chExt cx="3168" cy="2160"/>
          </a:xfrm>
        </p:grpSpPr>
        <p:sp>
          <p:nvSpPr>
            <p:cNvPr id="19" name="Rectangle 5"/>
            <p:cNvSpPr>
              <a:spLocks noChangeArrowheads="1"/>
            </p:cNvSpPr>
            <p:nvPr/>
          </p:nvSpPr>
          <p:spPr bwMode="auto">
            <a:xfrm>
              <a:off x="1752" y="864"/>
              <a:ext cx="1704" cy="2160"/>
            </a:xfrm>
            <a:prstGeom prst="rect">
              <a:avLst/>
            </a:prstGeom>
            <a:solidFill>
              <a:srgbClr val="3399FF">
                <a:alpha val="50195"/>
              </a:srgbClr>
            </a:solidFill>
            <a:ln w="38100">
              <a:solidFill>
                <a:srgbClr val="000000"/>
              </a:solidFill>
              <a:miter lim="800000"/>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smtClean="0">
                <a:ln>
                  <a:noFill/>
                </a:ln>
                <a:solidFill>
                  <a:srgbClr val="FF66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smtClean="0">
                <a:ln>
                  <a:noFill/>
                </a:ln>
                <a:solidFill>
                  <a:srgbClr val="FF6600"/>
                </a:solidFill>
                <a:effectLst/>
                <a:uLnTx/>
                <a:uFillTx/>
                <a:latin typeface="Arial" panose="020B0604020202020204" pitchFamily="34" charset="0"/>
                <a:cs typeface="Arial" panose="020B0604020202020204" pitchFamily="34" charset="0"/>
              </a:endParaRPr>
            </a:p>
          </p:txBody>
        </p:sp>
        <p:sp>
          <p:nvSpPr>
            <p:cNvPr id="20" name="Rectangle 6"/>
            <p:cNvSpPr>
              <a:spLocks noChangeArrowheads="1"/>
            </p:cNvSpPr>
            <p:nvPr/>
          </p:nvSpPr>
          <p:spPr bwMode="auto">
            <a:xfrm>
              <a:off x="288" y="864"/>
              <a:ext cx="1464" cy="2160"/>
            </a:xfrm>
            <a:prstGeom prst="rect">
              <a:avLst/>
            </a:prstGeom>
            <a:solidFill>
              <a:srgbClr val="3399FF">
                <a:alpha val="50195"/>
              </a:srgbClr>
            </a:solidFill>
            <a:ln w="38100">
              <a:solidFill>
                <a:srgbClr val="000000"/>
              </a:solidFill>
              <a:miter lim="800000"/>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r>
                <a:rPr kumimoji="0" lang="en-US" altLang="en-US" sz="2400" b="1" i="0" u="none" strike="noStrike" kern="0" cap="none" spc="0" normalizeH="0" baseline="0" noProof="0" dirty="0" smtClean="0">
                  <a:ln>
                    <a:noFill/>
                  </a:ln>
                  <a:solidFill>
                    <a:srgbClr val="FF6600"/>
                  </a:solidFill>
                  <a:effectLst/>
                  <a:uLnTx/>
                  <a:uFillTx/>
                  <a:latin typeface="Arial" panose="020B0604020202020204" pitchFamily="34" charset="0"/>
                  <a:cs typeface="Arial" panose="020B0604020202020204" pitchFamily="34" charset="0"/>
                </a:rPr>
                <a:t>RESPECT</a:t>
              </a: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FF66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FF66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CA"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p:txBody>
        </p:sp>
      </p:grpSp>
      <p:sp>
        <p:nvSpPr>
          <p:cNvPr id="21" name="Text Box 7"/>
          <p:cNvSpPr txBox="1">
            <a:spLocks noChangeArrowheads="1"/>
          </p:cNvSpPr>
          <p:nvPr/>
        </p:nvSpPr>
        <p:spPr bwMode="auto">
          <a:xfrm>
            <a:off x="1066800" y="1828800"/>
            <a:ext cx="7162800" cy="83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400" b="0" i="0" u="none" strike="noStrike" kern="0" cap="none" spc="0" normalizeH="0" baseline="0" noProof="0" dirty="0" smtClean="0">
                <a:ln>
                  <a:noFill/>
                </a:ln>
                <a:solidFill>
                  <a:srgbClr val="000000"/>
                </a:solidFill>
                <a:effectLst/>
                <a:uLnTx/>
                <a:uFillTx/>
                <a:latin typeface="Times New Roman" panose="02020603050405020304" pitchFamily="18" charset="0"/>
                <a:cs typeface="Angsana New" pitchFamily="18" charset="-34"/>
              </a:rPr>
              <a:t>All categories of human rights </a:t>
            </a:r>
            <a:r>
              <a:rPr kumimoji="0" lang="en-US" altLang="en-US" sz="2400" b="1" i="0" u="none" strike="noStrike" kern="0" cap="none" spc="0" normalizeH="0" baseline="0" noProof="0" dirty="0" smtClean="0">
                <a:ln>
                  <a:noFill/>
                </a:ln>
                <a:solidFill>
                  <a:srgbClr val="000000"/>
                </a:solidFill>
                <a:effectLst/>
                <a:uLnTx/>
                <a:uFillTx/>
                <a:latin typeface="Times New Roman" panose="02020603050405020304" pitchFamily="18" charset="0"/>
                <a:cs typeface="Angsana New" pitchFamily="18" charset="-34"/>
              </a:rPr>
              <a:t>imposes responsibilities</a:t>
            </a:r>
            <a:r>
              <a:rPr kumimoji="0" lang="en-US" altLang="en-US" sz="2400" b="0" i="0" u="none" strike="noStrike" kern="0" cap="none" spc="0" normalizeH="0" baseline="0" noProof="0" dirty="0" smtClean="0">
                <a:ln>
                  <a:noFill/>
                </a:ln>
                <a:solidFill>
                  <a:srgbClr val="000000"/>
                </a:solidFill>
                <a:effectLst/>
                <a:uLnTx/>
                <a:uFillTx/>
                <a:latin typeface="Times New Roman" panose="02020603050405020304" pitchFamily="18" charset="0"/>
                <a:cs typeface="Angsana New" pitchFamily="18" charset="-34"/>
              </a:rPr>
              <a:t> on States to take steps to:</a:t>
            </a:r>
          </a:p>
        </p:txBody>
      </p:sp>
      <p:sp>
        <p:nvSpPr>
          <p:cNvPr id="22" name="Line 8"/>
          <p:cNvSpPr>
            <a:spLocks noChangeShapeType="1"/>
          </p:cNvSpPr>
          <p:nvPr/>
        </p:nvSpPr>
        <p:spPr bwMode="auto">
          <a:xfrm>
            <a:off x="1219200" y="3962400"/>
            <a:ext cx="7162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cs typeface="Angsana New" pitchFamily="18" charset="-34"/>
            </a:endParaRPr>
          </a:p>
        </p:txBody>
      </p:sp>
      <p:sp>
        <p:nvSpPr>
          <p:cNvPr id="23" name="Rectangle 9"/>
          <p:cNvSpPr>
            <a:spLocks noChangeArrowheads="1"/>
          </p:cNvSpPr>
          <p:nvPr/>
        </p:nvSpPr>
        <p:spPr bwMode="auto">
          <a:xfrm>
            <a:off x="3581400" y="33528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914400" fontAlgn="base">
              <a:spcBef>
                <a:spcPct val="30000"/>
              </a:spcBef>
              <a:spcAft>
                <a:spcPct val="0"/>
              </a:spcAft>
              <a:buFontTx/>
              <a:buNone/>
            </a:pPr>
            <a:r>
              <a:rPr lang="en-US" altLang="en-US" sz="2400" b="1" smtClean="0">
                <a:solidFill>
                  <a:srgbClr val="FF0000"/>
                </a:solidFill>
                <a:cs typeface="Arial" panose="020B0604020202020204" pitchFamily="34" charset="0"/>
              </a:rPr>
              <a:t>PROTECT</a:t>
            </a:r>
          </a:p>
        </p:txBody>
      </p:sp>
      <p:sp>
        <p:nvSpPr>
          <p:cNvPr id="27" name="Text Box 10"/>
          <p:cNvSpPr txBox="1">
            <a:spLocks noChangeArrowheads="1"/>
          </p:cNvSpPr>
          <p:nvPr/>
        </p:nvSpPr>
        <p:spPr bwMode="auto">
          <a:xfrm>
            <a:off x="1219200" y="4038600"/>
            <a:ext cx="2057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0"/>
              </a:spcBef>
              <a:spcAft>
                <a:spcPct val="0"/>
              </a:spcAft>
              <a:buFontTx/>
              <a:buNone/>
            </a:pPr>
            <a:r>
              <a:rPr lang="en-US" altLang="en-US" sz="2400" dirty="0" smtClean="0">
                <a:solidFill>
                  <a:srgbClr val="000000"/>
                </a:solidFill>
                <a:latin typeface="Times New Roman" panose="02020603050405020304" pitchFamily="18" charset="0"/>
                <a:cs typeface="Angsana New" pitchFamily="18" charset="-34"/>
              </a:rPr>
              <a:t>Refrain from interfering with the enjoyment of rights</a:t>
            </a:r>
          </a:p>
        </p:txBody>
      </p:sp>
      <p:sp>
        <p:nvSpPr>
          <p:cNvPr id="28" name="Text Box 11"/>
          <p:cNvSpPr txBox="1">
            <a:spLocks noChangeArrowheads="1"/>
          </p:cNvSpPr>
          <p:nvPr/>
        </p:nvSpPr>
        <p:spPr bwMode="auto">
          <a:xfrm>
            <a:off x="3581400" y="4038600"/>
            <a:ext cx="2514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smtClean="0">
                <a:solidFill>
                  <a:schemeClr val="tx1"/>
                </a:solidFill>
                <a:latin typeface="Times New Roman" panose="02020603050405020304" pitchFamily="18" charset="0"/>
              </a:rPr>
              <a:t>Prevent others from interfering with the enjoyment of rights</a:t>
            </a:r>
            <a:endParaRPr lang="en-US" altLang="en-US" sz="2400" dirty="0">
              <a:solidFill>
                <a:schemeClr val="tx1"/>
              </a:solidFill>
              <a:latin typeface="Times New Roman" panose="02020603050405020304" pitchFamily="18" charset="0"/>
            </a:endParaRPr>
          </a:p>
        </p:txBody>
      </p:sp>
      <p:sp>
        <p:nvSpPr>
          <p:cNvPr id="29" name="Text Box 12"/>
          <p:cNvSpPr txBox="1">
            <a:spLocks noChangeArrowheads="1"/>
          </p:cNvSpPr>
          <p:nvPr/>
        </p:nvSpPr>
        <p:spPr bwMode="auto">
          <a:xfrm>
            <a:off x="6477000" y="4191000"/>
            <a:ext cx="1905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50000"/>
              </a:spcBef>
              <a:spcAft>
                <a:spcPct val="0"/>
              </a:spcAft>
              <a:buFontTx/>
              <a:buNone/>
            </a:pPr>
            <a:endParaRPr lang="en-US" altLang="en-US" sz="2400" dirty="0" smtClean="0">
              <a:solidFill>
                <a:srgbClr val="000000"/>
              </a:solidFill>
              <a:latin typeface="Times New Roman" panose="02020603050405020304" pitchFamily="18" charset="0"/>
              <a:cs typeface="Angsana New" pitchFamily="18" charset="-34"/>
            </a:endParaRPr>
          </a:p>
        </p:txBody>
      </p:sp>
      <p:sp>
        <p:nvSpPr>
          <p:cNvPr id="30" name="Text Box 12"/>
          <p:cNvSpPr txBox="1">
            <a:spLocks noChangeArrowheads="1"/>
          </p:cNvSpPr>
          <p:nvPr/>
        </p:nvSpPr>
        <p:spPr bwMode="auto">
          <a:xfrm>
            <a:off x="6324600" y="4038600"/>
            <a:ext cx="20574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50000"/>
              </a:spcBef>
              <a:spcAft>
                <a:spcPct val="0"/>
              </a:spcAft>
              <a:buFontTx/>
              <a:buNone/>
            </a:pPr>
            <a:r>
              <a:rPr lang="en-US" altLang="en-US" sz="2300" dirty="0" smtClean="0">
                <a:solidFill>
                  <a:srgbClr val="000000"/>
                </a:solidFill>
                <a:latin typeface="Times New Roman" panose="02020603050405020304" pitchFamily="18" charset="0"/>
                <a:cs typeface="Angsana New" pitchFamily="18" charset="-34"/>
              </a:rPr>
              <a:t>Adopt appropriate measures towards full realization of rights</a:t>
            </a:r>
          </a:p>
        </p:txBody>
      </p:sp>
    </p:spTree>
    <p:extLst>
      <p:ext uri="{BB962C8B-B14F-4D97-AF65-F5344CB8AC3E}">
        <p14:creationId xmlns:p14="http://schemas.microsoft.com/office/powerpoint/2010/main" val="2225318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903</TotalTime>
  <Words>3680</Words>
  <Application>Microsoft Office PowerPoint</Application>
  <PresentationFormat>Widescreen</PresentationFormat>
  <Paragraphs>252</Paragraphs>
  <Slides>36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宋体</vt:lpstr>
      <vt:lpstr>Angsana New</vt:lpstr>
      <vt:lpstr>Arial</vt:lpstr>
      <vt:lpstr>Arial Black</vt:lpstr>
      <vt:lpstr>Calibri</vt:lpstr>
      <vt:lpstr>Calibri Light</vt:lpstr>
      <vt:lpstr>Garamond</vt:lpstr>
      <vt:lpstr>Times New Roman</vt:lpstr>
      <vt:lpstr>Wingdings</vt:lpstr>
      <vt:lpstr>Retrospect</vt:lpstr>
      <vt:lpstr> Protection and promotion of the rights of Refugees and Internally Displaced persons. </vt:lpstr>
      <vt:lpstr>Starting from Definitions </vt:lpstr>
      <vt:lpstr>Human Rights are …</vt:lpstr>
      <vt:lpstr>Foundation Principles of Human Rights</vt:lpstr>
      <vt:lpstr>Foundation Principles of Human Rights</vt:lpstr>
      <vt:lpstr>Foundation Principles of Human Rights</vt:lpstr>
      <vt:lpstr>Foundation Principles of Human Rights</vt:lpstr>
      <vt:lpstr>State Obligations</vt:lpstr>
      <vt:lpstr> Three types of obligations of States</vt:lpstr>
      <vt:lpstr>Human Rights Obligations of States</vt:lpstr>
      <vt:lpstr>Human Rights Violations…</vt:lpstr>
      <vt:lpstr>Human Rights Violations</vt:lpstr>
      <vt:lpstr>Human Rights Violations Defined</vt:lpstr>
      <vt:lpstr>Human Rights Violations Defined</vt:lpstr>
      <vt:lpstr>Examples of Human Rights Violations</vt:lpstr>
      <vt:lpstr>Human Rights Protection…</vt:lpstr>
      <vt:lpstr>Human Rights Protection…</vt:lpstr>
      <vt:lpstr>Human Rights Protection…</vt:lpstr>
      <vt:lpstr>Human Rights Protection Instruments</vt:lpstr>
      <vt:lpstr>Human Rights Protection Instruments</vt:lpstr>
      <vt:lpstr>Human Rights Protection Instruments</vt:lpstr>
      <vt:lpstr>IHL Principles</vt:lpstr>
      <vt:lpstr>IHL Principles</vt:lpstr>
      <vt:lpstr>IHL Principles</vt:lpstr>
      <vt:lpstr>IHL Principles</vt:lpstr>
      <vt:lpstr>IHL Principles</vt:lpstr>
      <vt:lpstr>IHL Principles</vt:lpstr>
      <vt:lpstr>IHL Principles</vt:lpstr>
      <vt:lpstr>Scope of application of IHL</vt:lpstr>
      <vt:lpstr>The 4 Geneva Conventions of 1949: General Principles.</vt:lpstr>
      <vt:lpstr>The 4 Geneva Conventions of 1949 cont..</vt:lpstr>
      <vt:lpstr>The 4 Geneva Conventions of 1949 cont..</vt:lpstr>
      <vt:lpstr>The 4 Geneva Conventions of 1949 cont..</vt:lpstr>
      <vt:lpstr>The 4 Geneva Conventions of 1949 cont..</vt:lpstr>
      <vt:lpstr>The 4 Geneva Conventions of 1949 cont..</vt:lpstr>
      <vt:lpstr>The 4 Geneva Conventions of 1949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and Skills to  Monitor and Protect Human Rights</dc:title>
  <dc:creator>PV</dc:creator>
  <cp:lastModifiedBy>Franky Lwelela</cp:lastModifiedBy>
  <cp:revision>43</cp:revision>
  <dcterms:created xsi:type="dcterms:W3CDTF">2017-08-05T16:24:21Z</dcterms:created>
  <dcterms:modified xsi:type="dcterms:W3CDTF">2018-02-27T07:00:00Z</dcterms:modified>
</cp:coreProperties>
</file>