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930" r:id="rId1"/>
  </p:sldMasterIdLst>
  <p:sldIdLst>
    <p:sldId id="256" r:id="rId2"/>
    <p:sldId id="277" r:id="rId3"/>
    <p:sldId id="278" r:id="rId4"/>
    <p:sldId id="257" r:id="rId5"/>
    <p:sldId id="258" r:id="rId6"/>
    <p:sldId id="259" r:id="rId7"/>
    <p:sldId id="260" r:id="rId8"/>
    <p:sldId id="268" r:id="rId9"/>
    <p:sldId id="265" r:id="rId10"/>
    <p:sldId id="267" r:id="rId11"/>
    <p:sldId id="280" r:id="rId12"/>
    <p:sldId id="263" r:id="rId13"/>
    <p:sldId id="269" r:id="rId14"/>
    <p:sldId id="270" r:id="rId15"/>
    <p:sldId id="271" r:id="rId16"/>
    <p:sldId id="272" r:id="rId17"/>
    <p:sldId id="273" r:id="rId18"/>
    <p:sldId id="274" r:id="rId19"/>
    <p:sldId id="279" r:id="rId20"/>
    <p:sldId id="276"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100" d="100"/>
          <a:sy n="100" d="100"/>
        </p:scale>
        <p:origin x="-996" y="-45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B4AF60A-713C-41BA-9788-4C493DDC0A9C}" type="datetimeFigureOut">
              <a:rPr lang="en-US" smtClean="0"/>
              <a:t>3/5/2018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227861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E5E0FA7-C445-42F7-AF66-A4F5A6FC8A9C}" type="datetimeFigureOut">
              <a:rPr lang="en-US" smtClean="0"/>
              <a:t>3/5/2018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1246749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85AC5C5-1A57-4420-8AFB-CE41693A794B}" type="datetimeFigureOut">
              <a:rPr lang="en-US" smtClean="0"/>
              <a:t>3/5/2018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5002098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A4C08AF-84E6-4329-8E67-FEA434B47075}" type="datetimeFigureOut">
              <a:rPr lang="en-US" smtClean="0"/>
              <a:t>3/5/2018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7900507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F6EE328-6AFF-436B-881F-213D56084544}" type="datetimeFigureOut">
              <a:rPr lang="en-US" smtClean="0"/>
              <a:t>3/5/2018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565137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E02069A-09EE-4C7C-86A4-2314A404921D}" type="datetimeFigureOut">
              <a:rPr lang="en-US" smtClean="0"/>
              <a:t>3/5/2018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2236288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56EE7F1-171E-411F-96CA-A251A21496E7}" type="datetimeFigureOut">
              <a:rPr lang="en-US" smtClean="0"/>
              <a:t>3/5/2018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3087045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872C98D-A273-4547-9B92-97D7769F71A6}" type="datetimeFigureOut">
              <a:rPr lang="en-US" smtClean="0"/>
              <a:t>3/5/2018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7503981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BAB7CD67-0644-446C-B2AD-1C09BF34F286}" type="datetimeFigureOut">
              <a:rPr lang="en-US" smtClean="0"/>
              <a:t>3/5/2018</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9020508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81480828-6983-48AD-9E27-CBD3696F837E}" type="datetimeFigureOut">
              <a:rPr lang="en-US" smtClean="0"/>
              <a:t>3/5/2018</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smtClean="0"/>
              <a:t>‹#›</a:t>
            </a:fld>
            <a:endParaRPr lang="en-US" dirty="0"/>
          </a:p>
        </p:txBody>
      </p:sp>
    </p:spTree>
    <p:extLst>
      <p:ext uri="{BB962C8B-B14F-4D97-AF65-F5344CB8AC3E}">
        <p14:creationId xmlns:p14="http://schemas.microsoft.com/office/powerpoint/2010/main" val="39851996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C5EFB91-0324-450E-B17F-36DC0ECCE413}" type="datetimeFigureOut">
              <a:rPr lang="en-US" smtClean="0"/>
              <a:t>3/5/2018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5785961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52E37674-C1BA-4107-9B06-6D4CAC3A3DF5}" type="datetimeFigureOut">
              <a:rPr lang="en-US" smtClean="0"/>
              <a:t>3/5/2018</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4FAB73BC-B049-4115-A692-8D63A059BFB8}" type="slidenum">
              <a:rPr lang="en-US" smtClean="0"/>
              <a:pPr/>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63897266"/>
      </p:ext>
    </p:extLst>
  </p:cSld>
  <p:clrMap bg1="lt1" tx1="dk1" bg2="lt2" tx2="dk2" accent1="accent1" accent2="accent2" accent3="accent3" accent4="accent4" accent5="accent5" accent6="accent6" hlink="hlink" folHlink="folHlink"/>
  <p:sldLayoutIdLst>
    <p:sldLayoutId id="2147483931" r:id="rId1"/>
    <p:sldLayoutId id="2147483932" r:id="rId2"/>
    <p:sldLayoutId id="2147483933" r:id="rId3"/>
    <p:sldLayoutId id="2147483934" r:id="rId4"/>
    <p:sldLayoutId id="2147483935" r:id="rId5"/>
    <p:sldLayoutId id="2147483936" r:id="rId6"/>
    <p:sldLayoutId id="2147483937" r:id="rId7"/>
    <p:sldLayoutId id="2147483938" r:id="rId8"/>
    <p:sldLayoutId id="2147483939" r:id="rId9"/>
    <p:sldLayoutId id="2147483940" r:id="rId10"/>
    <p:sldLayoutId id="2147483941" r:id="rId11"/>
  </p:sldLayoutIdLst>
  <p:hf sldNum="0"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97280" y="758952"/>
            <a:ext cx="10058400" cy="2255468"/>
          </a:xfrm>
        </p:spPr>
        <p:txBody>
          <a:bodyPr>
            <a:normAutofit/>
          </a:bodyPr>
          <a:lstStyle/>
          <a:p>
            <a:pPr algn="ctr" rtl="1"/>
            <a:r>
              <a:rPr lang="ar-SA" sz="5400" b="1" dirty="0" smtClean="0"/>
              <a:t>الإطار </a:t>
            </a:r>
            <a:r>
              <a:rPr lang="ar-SA" sz="5400" b="1" dirty="0"/>
              <a:t>القانوني لحماية </a:t>
            </a:r>
            <a:r>
              <a:rPr lang="ar-SA" sz="5400" b="1" dirty="0" smtClean="0"/>
              <a:t>اللاجئين</a:t>
            </a:r>
            <a:endParaRPr lang="ar-SA" sz="5400" b="1" dirty="0"/>
          </a:p>
        </p:txBody>
      </p:sp>
      <p:sp>
        <p:nvSpPr>
          <p:cNvPr id="3" name="Subtitle 2"/>
          <p:cNvSpPr>
            <a:spLocks noGrp="1"/>
          </p:cNvSpPr>
          <p:nvPr>
            <p:ph type="subTitle" idx="1"/>
          </p:nvPr>
        </p:nvSpPr>
        <p:spPr/>
        <p:txBody>
          <a:bodyPr>
            <a:normAutofit/>
          </a:bodyPr>
          <a:lstStyle/>
          <a:p>
            <a:pPr rtl="1"/>
            <a:endParaRPr lang="ar-SA" sz="2800" dirty="0"/>
          </a:p>
          <a:p>
            <a:pPr algn="ctr" rtl="1"/>
            <a:r>
              <a:rPr lang="ar-SA" sz="3200" b="1" dirty="0"/>
              <a:t>الإطار القانوني الدولي والإقليمي لحماية </a:t>
            </a:r>
            <a:r>
              <a:rPr lang="ar-SA" sz="3200" b="1" dirty="0" smtClean="0"/>
              <a:t>اللاجئين</a:t>
            </a:r>
            <a:endParaRPr lang="ar-SA" sz="3200" b="1" dirty="0"/>
          </a:p>
        </p:txBody>
      </p:sp>
    </p:spTree>
    <p:extLst>
      <p:ext uri="{BB962C8B-B14F-4D97-AF65-F5344CB8AC3E}">
        <p14:creationId xmlns:p14="http://schemas.microsoft.com/office/powerpoint/2010/main" val="165566558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rtl="1"/>
            <a:r>
              <a:rPr lang="ar-SA" sz="4400" b="1" dirty="0"/>
              <a:t>استنتاجات اللجنة التنفيذية </a:t>
            </a:r>
            <a:r>
              <a:rPr lang="ar-SA" sz="4400" b="1" dirty="0" smtClean="0"/>
              <a:t>للمفوضية السامية للأمم المتحدة لشؤون اللاجئين</a:t>
            </a:r>
            <a:endParaRPr lang="en-US" sz="4400" b="1" dirty="0"/>
          </a:p>
        </p:txBody>
      </p:sp>
      <p:sp>
        <p:nvSpPr>
          <p:cNvPr id="3" name="Content Placeholder 2"/>
          <p:cNvSpPr>
            <a:spLocks noGrp="1"/>
          </p:cNvSpPr>
          <p:nvPr>
            <p:ph idx="1"/>
          </p:nvPr>
        </p:nvSpPr>
        <p:spPr>
          <a:xfrm>
            <a:off x="465044" y="1998134"/>
            <a:ext cx="10822082" cy="4434042"/>
          </a:xfrm>
        </p:spPr>
        <p:txBody>
          <a:bodyPr>
            <a:noAutofit/>
          </a:bodyPr>
          <a:lstStyle/>
          <a:p>
            <a:pPr algn="just" rtl="1">
              <a:buFont typeface="Wingdings" panose="05000000000000000000" pitchFamily="2" charset="2"/>
              <a:buChar char="§"/>
            </a:pPr>
            <a:r>
              <a:rPr lang="ar-SA" sz="2800" dirty="0" smtClean="0"/>
              <a:t> تقدم </a:t>
            </a:r>
            <a:r>
              <a:rPr lang="ar-SA" sz="2800" dirty="0"/>
              <a:t>اللجنة التنفيذية للمفوضية المشورة إلى المفوض السامي بشأن ممارسة مهامه. وتشكل الاستنتاجات السنوية التي اعتمدتها اللجنة التنفيذية جزءا من إطار النظام الدولي لحماية اللاجئين.</a:t>
            </a:r>
            <a:endParaRPr lang="en-US" sz="2800" dirty="0" smtClean="0"/>
          </a:p>
          <a:p>
            <a:pPr algn="just" rtl="1">
              <a:buFont typeface="Wingdings" panose="05000000000000000000" pitchFamily="2" charset="2"/>
              <a:buChar char="§"/>
            </a:pPr>
            <a:r>
              <a:rPr lang="ar-SA" sz="2800" dirty="0" smtClean="0"/>
              <a:t> </a:t>
            </a:r>
            <a:r>
              <a:rPr lang="ar-SA" sz="2800" dirty="0"/>
              <a:t>وتستند الاستنتاجات إلى مبادئ اتفاقية اللاجئين، ويجري صياغتها واعتمادها بتوافق </a:t>
            </a:r>
            <a:r>
              <a:rPr lang="ar-SA" sz="2800" dirty="0" smtClean="0"/>
              <a:t>الآراء (الشورى) إستجابةً لمسائل </a:t>
            </a:r>
            <a:r>
              <a:rPr lang="ar-SA" sz="2800" dirty="0"/>
              <a:t>حماية معينة.</a:t>
            </a:r>
            <a:endParaRPr lang="en-US" sz="2800" dirty="0" smtClean="0"/>
          </a:p>
          <a:p>
            <a:pPr algn="just" rtl="1">
              <a:buFont typeface="Wingdings" panose="05000000000000000000" pitchFamily="2" charset="2"/>
              <a:buChar char="§"/>
            </a:pPr>
            <a:r>
              <a:rPr lang="ar-SA" sz="2800" dirty="0" smtClean="0"/>
              <a:t> </a:t>
            </a:r>
            <a:r>
              <a:rPr lang="ar-SA" sz="2800" dirty="0"/>
              <a:t>وتمثل استنتاجات اللجنة التنفيذية اتفاق أكثر من 50 بلدا </a:t>
            </a:r>
            <a:r>
              <a:rPr lang="ar-SA" sz="2800" dirty="0" smtClean="0"/>
              <a:t>لهم </a:t>
            </a:r>
            <a:r>
              <a:rPr lang="ar-SA" sz="2800" dirty="0"/>
              <a:t>اهتماما </a:t>
            </a:r>
            <a:r>
              <a:rPr lang="ar-SA" sz="2800" dirty="0" smtClean="0"/>
              <a:t>كبيرا وتجربة في حماية اللاجئين.</a:t>
            </a:r>
            <a:endParaRPr lang="en-US" sz="2800" dirty="0" smtClean="0"/>
          </a:p>
          <a:p>
            <a:pPr algn="just" rtl="1">
              <a:buFont typeface="Wingdings" panose="05000000000000000000" pitchFamily="2" charset="2"/>
              <a:buChar char="§"/>
            </a:pPr>
            <a:r>
              <a:rPr lang="en-US" sz="2800" dirty="0" smtClean="0"/>
              <a:t> </a:t>
            </a:r>
            <a:r>
              <a:rPr lang="ar-SA" sz="2800" dirty="0" smtClean="0"/>
              <a:t> </a:t>
            </a:r>
            <a:r>
              <a:rPr lang="ar-SA" sz="2800" dirty="0"/>
              <a:t>وغالبا ما تشير هذه البلدان وغيرها إلى استنتاجات اللجنة التنفيذية عند وضع قوانينها وسياساتها.</a:t>
            </a:r>
            <a:endParaRPr lang="en-US" sz="2800" dirty="0"/>
          </a:p>
        </p:txBody>
      </p:sp>
    </p:spTree>
    <p:extLst>
      <p:ext uri="{BB962C8B-B14F-4D97-AF65-F5344CB8AC3E}">
        <p14:creationId xmlns:p14="http://schemas.microsoft.com/office/powerpoint/2010/main" val="42685172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b="1" dirty="0"/>
              <a:t/>
            </a:r>
            <a:br>
              <a:rPr lang="ar-SA" b="1" dirty="0"/>
            </a:br>
            <a:r>
              <a:rPr lang="ar-SA" b="1" dirty="0"/>
              <a:t>القوانين والمعايير الإقليمية</a:t>
            </a:r>
            <a:endParaRPr lang="en-US" b="1" dirty="0"/>
          </a:p>
        </p:txBody>
      </p:sp>
      <p:sp>
        <p:nvSpPr>
          <p:cNvPr id="3" name="Content Placeholder 2"/>
          <p:cNvSpPr>
            <a:spLocks noGrp="1"/>
          </p:cNvSpPr>
          <p:nvPr>
            <p:ph idx="1"/>
          </p:nvPr>
        </p:nvSpPr>
        <p:spPr/>
        <p:txBody>
          <a:bodyPr>
            <a:normAutofit/>
          </a:bodyPr>
          <a:lstStyle/>
          <a:p>
            <a:pPr algn="r" rtl="1"/>
            <a:r>
              <a:rPr lang="ar-SA" b="1" dirty="0"/>
              <a:t>اتفاقية منظمة الوحدة الأفريقية لعام 1969 التي تحكم الجوانب الخاصة بمشاكل اللاجئين في أفريقيا</a:t>
            </a:r>
            <a:r>
              <a:rPr lang="ar-SA" b="1" dirty="0" smtClean="0"/>
              <a:t>. </a:t>
            </a:r>
            <a:endParaRPr lang="en-US" b="1" dirty="0"/>
          </a:p>
          <a:p>
            <a:pPr algn="just" rtl="1">
              <a:buFont typeface="Wingdings" panose="05000000000000000000" pitchFamily="2" charset="2"/>
              <a:buChar char="§"/>
            </a:pPr>
            <a:r>
              <a:rPr lang="ar-SA" dirty="0"/>
              <a:t> </a:t>
            </a:r>
            <a:r>
              <a:rPr lang="ar-SA" dirty="0" smtClean="0"/>
              <a:t>نشأ وتولد </a:t>
            </a:r>
            <a:r>
              <a:rPr lang="ar-SA" dirty="0"/>
              <a:t>من مختلف الصراعات التي أعقبت استقلال الدول الأفريقية.</a:t>
            </a:r>
            <a:endParaRPr lang="en-US" dirty="0"/>
          </a:p>
          <a:p>
            <a:pPr algn="just" rtl="1">
              <a:buFont typeface="Wingdings" panose="05000000000000000000" pitchFamily="2" charset="2"/>
              <a:buChar char="§"/>
            </a:pPr>
            <a:r>
              <a:rPr lang="ar-SA" dirty="0"/>
              <a:t> تعترف باتفاقية اللاجئين لعام 1951 بوصفها "</a:t>
            </a:r>
            <a:r>
              <a:rPr lang="ar-SA" dirty="0" smtClean="0"/>
              <a:t>الوثيقة الأساسية والعالمية المتعلقة بوضع اللاجئين الشرعي".</a:t>
            </a:r>
            <a:endParaRPr lang="en-US" dirty="0"/>
          </a:p>
          <a:p>
            <a:pPr algn="just" rtl="1">
              <a:buFont typeface="Wingdings" panose="05000000000000000000" pitchFamily="2" charset="2"/>
              <a:buChar char="§"/>
            </a:pPr>
            <a:r>
              <a:rPr lang="ar-SA" dirty="0"/>
              <a:t> والاتفاقية هي معاهدة </a:t>
            </a:r>
            <a:r>
              <a:rPr lang="ar-SA" dirty="0" smtClean="0"/>
              <a:t>إقليمية </a:t>
            </a:r>
            <a:r>
              <a:rPr lang="ar-SA" dirty="0"/>
              <a:t>بشأن اللاجئين</a:t>
            </a:r>
            <a:r>
              <a:rPr lang="ar-SA" dirty="0" smtClean="0"/>
              <a:t> </a:t>
            </a:r>
            <a:r>
              <a:rPr lang="ar-SA" dirty="0"/>
              <a:t>ملزمة </a:t>
            </a:r>
            <a:r>
              <a:rPr lang="ar-SA" dirty="0" smtClean="0"/>
              <a:t>قانونياً.</a:t>
            </a:r>
            <a:endParaRPr lang="en-US" dirty="0" smtClean="0"/>
          </a:p>
          <a:p>
            <a:pPr algn="just" rtl="1">
              <a:buFont typeface="Wingdings" panose="05000000000000000000" pitchFamily="2" charset="2"/>
              <a:buChar char="§"/>
            </a:pPr>
            <a:r>
              <a:rPr lang="ar-SA" dirty="0"/>
              <a:t> </a:t>
            </a:r>
            <a:r>
              <a:rPr lang="ar-SA" dirty="0" smtClean="0"/>
              <a:t>وتبنت </a:t>
            </a:r>
            <a:r>
              <a:rPr lang="ar-SA" dirty="0"/>
              <a:t>الاتفاقية تعريف اللاجئ </a:t>
            </a:r>
            <a:r>
              <a:rPr lang="ar-SA" dirty="0" smtClean="0"/>
              <a:t>(الوارد) في </a:t>
            </a:r>
            <a:r>
              <a:rPr lang="ar-SA" dirty="0"/>
              <a:t>اتفاقية عام 1951، ولكنها </a:t>
            </a:r>
            <a:r>
              <a:rPr lang="ar-SA" dirty="0" smtClean="0"/>
              <a:t>توسعت في </a:t>
            </a:r>
            <a:r>
              <a:rPr lang="ar-SA" dirty="0"/>
              <a:t>أسباب طلب اللجوء: </a:t>
            </a:r>
            <a:r>
              <a:rPr lang="ar-SA" dirty="0" smtClean="0"/>
              <a:t>أي شخص مجبر على مغادرة بلده </a:t>
            </a:r>
            <a:r>
              <a:rPr lang="ar-SA" dirty="0">
                <a:solidFill>
                  <a:srgbClr val="FF00FF"/>
                </a:solidFill>
              </a:rPr>
              <a:t>" عدوان خارجي أو احتلال أو هيمنة أجنبية أو أحداث تزعج النظام العام بشكل خطير في بعض أجزاء أو كل بلده الأصلي أو جنسيته "</a:t>
            </a:r>
            <a:endParaRPr lang="en-US" dirty="0">
              <a:solidFill>
                <a:srgbClr val="FF00FF"/>
              </a:solidFill>
            </a:endParaRPr>
          </a:p>
          <a:p>
            <a:pPr algn="just" rtl="1">
              <a:buFont typeface="Wingdings" panose="05000000000000000000" pitchFamily="2" charset="2"/>
              <a:buChar char="§"/>
            </a:pPr>
            <a:r>
              <a:rPr lang="ar-SA" dirty="0"/>
              <a:t> ويعني التعريف أن الأشخاص الذين يفرون من الاضطرابات المدنية، والعنف الواسع النطاق، والحرب يحق لهم المطالبة بوضع اللاجئ في الدول الأطراف في هذه الاتفاقية، </a:t>
            </a:r>
            <a:r>
              <a:rPr lang="ar-SA" dirty="0">
                <a:solidFill>
                  <a:srgbClr val="FF00FF"/>
                </a:solidFill>
              </a:rPr>
              <a:t>بصرف النظر عما إذا كان لديهم خوف مبرر من الاضطهاد.</a:t>
            </a:r>
            <a:endParaRPr lang="en-US" dirty="0">
              <a:solidFill>
                <a:srgbClr val="FF00FF"/>
              </a:solidFill>
            </a:endParaRPr>
          </a:p>
          <a:p>
            <a:pPr algn="just"/>
            <a:endParaRPr lang="en-US" dirty="0"/>
          </a:p>
          <a:p>
            <a:pPr algn="r" rtl="1"/>
            <a:endParaRPr lang="en-US" dirty="0"/>
          </a:p>
        </p:txBody>
      </p:sp>
    </p:spTree>
    <p:extLst>
      <p:ext uri="{BB962C8B-B14F-4D97-AF65-F5344CB8AC3E}">
        <p14:creationId xmlns:p14="http://schemas.microsoft.com/office/powerpoint/2010/main" val="31968720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b="1" dirty="0"/>
              <a:t>القوانين والمعايير الإقليمية</a:t>
            </a:r>
            <a:endParaRPr lang="en-US" b="1" dirty="0"/>
          </a:p>
        </p:txBody>
      </p:sp>
      <p:sp>
        <p:nvSpPr>
          <p:cNvPr id="3" name="Content Placeholder 2"/>
          <p:cNvSpPr>
            <a:spLocks noGrp="1"/>
          </p:cNvSpPr>
          <p:nvPr>
            <p:ph idx="1"/>
          </p:nvPr>
        </p:nvSpPr>
        <p:spPr>
          <a:xfrm>
            <a:off x="1069848" y="2121408"/>
            <a:ext cx="10058400" cy="3899830"/>
          </a:xfrm>
        </p:spPr>
        <p:txBody>
          <a:bodyPr>
            <a:normAutofit/>
          </a:bodyPr>
          <a:lstStyle/>
          <a:p>
            <a:pPr marL="0" indent="0" algn="just" rtl="1">
              <a:buNone/>
            </a:pPr>
            <a:r>
              <a:rPr lang="ar-SA" sz="2400" b="1" dirty="0" smtClean="0">
                <a:latin typeface="Albany AMT" panose="020B0604020202020204" pitchFamily="34" charset="0"/>
                <a:cs typeface="+mj-cs"/>
              </a:rPr>
              <a:t> </a:t>
            </a:r>
            <a:r>
              <a:rPr lang="ar-SA" sz="2400" b="1" dirty="0">
                <a:latin typeface="Albany AMT" panose="020B0604020202020204" pitchFamily="34" charset="0"/>
                <a:cs typeface="+mj-cs"/>
              </a:rPr>
              <a:t>إعلان </a:t>
            </a:r>
            <a:r>
              <a:rPr lang="ar-SA" sz="2400" b="1" dirty="0" smtClean="0">
                <a:latin typeface="Albany AMT" panose="020B0604020202020204" pitchFamily="34" charset="0"/>
                <a:cs typeface="+mj-cs"/>
              </a:rPr>
              <a:t>كارتاهينا</a:t>
            </a:r>
            <a:r>
              <a:rPr lang="ar-SA" sz="2400" b="1" dirty="0">
                <a:latin typeface="Albany AMT" panose="020B0604020202020204" pitchFamily="34" charset="0"/>
                <a:cs typeface="+mj-cs"/>
              </a:rPr>
              <a:t>، </a:t>
            </a:r>
            <a:r>
              <a:rPr lang="ar-SA" sz="2400" b="1" dirty="0" smtClean="0">
                <a:latin typeface="Albany AMT" panose="020B0604020202020204" pitchFamily="34" charset="0"/>
                <a:cs typeface="+mj-cs"/>
              </a:rPr>
              <a:t>1984</a:t>
            </a:r>
            <a:endParaRPr lang="en-US" sz="2400" b="1" dirty="0" smtClean="0">
              <a:latin typeface="Albany AMT" panose="020B0604020202020204" pitchFamily="34" charset="0"/>
              <a:cs typeface="+mj-cs"/>
            </a:endParaRPr>
          </a:p>
          <a:p>
            <a:pPr algn="just" rtl="1">
              <a:buFont typeface="Wingdings" panose="05000000000000000000" pitchFamily="2" charset="2"/>
              <a:buChar char="§"/>
            </a:pPr>
            <a:r>
              <a:rPr lang="en-US" sz="2400" dirty="0" smtClean="0">
                <a:latin typeface="Albany AMT" panose="020B0604020202020204" pitchFamily="34" charset="0"/>
                <a:cs typeface="+mj-cs"/>
              </a:rPr>
              <a:t> </a:t>
            </a:r>
            <a:r>
              <a:rPr lang="ar-SA" sz="2400" dirty="0" smtClean="0">
                <a:latin typeface="Albany AMT" panose="020B0604020202020204" pitchFamily="34" charset="0"/>
                <a:cs typeface="+mj-cs"/>
              </a:rPr>
              <a:t> </a:t>
            </a:r>
            <a:r>
              <a:rPr lang="ar-SA" sz="2400" dirty="0">
                <a:latin typeface="Albany AMT" panose="020B0604020202020204" pitchFamily="34" charset="0"/>
                <a:cs typeface="+mj-cs"/>
              </a:rPr>
              <a:t>واعتمدت في عام 1984، </a:t>
            </a:r>
            <a:r>
              <a:rPr lang="ar-SA" sz="2400" dirty="0" smtClean="0">
                <a:latin typeface="Albany AMT" panose="020B0604020202020204" pitchFamily="34" charset="0"/>
                <a:cs typeface="+mj-cs"/>
              </a:rPr>
              <a:t>في كارتاهينا</a:t>
            </a:r>
            <a:r>
              <a:rPr lang="ar-SA" sz="2400" dirty="0">
                <a:latin typeface="Albany AMT" panose="020B0604020202020204" pitchFamily="34" charset="0"/>
                <a:cs typeface="+mj-cs"/>
              </a:rPr>
              <a:t>، كولومبيا من قبل بلدان أمريكا اللاتينية، كما </a:t>
            </a:r>
            <a:r>
              <a:rPr lang="ar-SA" sz="2400" dirty="0" smtClean="0">
                <a:latin typeface="Albany AMT" panose="020B0604020202020204" pitchFamily="34" charset="0"/>
                <a:cs typeface="+mj-cs"/>
              </a:rPr>
              <a:t>وسع </a:t>
            </a:r>
            <a:r>
              <a:rPr lang="ar-SA" sz="2400" dirty="0">
                <a:latin typeface="Albany AMT" panose="020B0604020202020204" pitchFamily="34" charset="0"/>
                <a:cs typeface="+mj-cs"/>
              </a:rPr>
              <a:t>تعريف "اللاجئ" </a:t>
            </a:r>
            <a:r>
              <a:rPr lang="ar-SA" sz="2400" dirty="0" smtClean="0">
                <a:latin typeface="Albany AMT" panose="020B0604020202020204" pitchFamily="34" charset="0"/>
                <a:cs typeface="+mj-cs"/>
              </a:rPr>
              <a:t>على </a:t>
            </a:r>
            <a:r>
              <a:rPr lang="ar-SA" sz="2400" dirty="0">
                <a:latin typeface="Albany AMT" panose="020B0604020202020204" pitchFamily="34" charset="0"/>
                <a:cs typeface="+mj-cs"/>
              </a:rPr>
              <a:t>الرغم من عدم </a:t>
            </a:r>
            <a:r>
              <a:rPr lang="ar-SA" sz="2400" dirty="0" smtClean="0">
                <a:latin typeface="Albany AMT" panose="020B0604020202020204" pitchFamily="34" charset="0"/>
                <a:cs typeface="+mj-cs"/>
              </a:rPr>
              <a:t>كونه ملزماً إلا أنه </a:t>
            </a:r>
            <a:r>
              <a:rPr lang="ar-SA" sz="2400" dirty="0">
                <a:latin typeface="Albany AMT" panose="020B0604020202020204" pitchFamily="34" charset="0"/>
                <a:cs typeface="+mj-cs"/>
              </a:rPr>
              <a:t>الآن </a:t>
            </a:r>
            <a:r>
              <a:rPr lang="ar-SA" sz="2400" dirty="0" smtClean="0">
                <a:latin typeface="Albany AMT" panose="020B0604020202020204" pitchFamily="34" charset="0"/>
                <a:cs typeface="+mj-cs"/>
              </a:rPr>
              <a:t>يُستخدم </a:t>
            </a:r>
            <a:r>
              <a:rPr lang="ar-SA" sz="2400" dirty="0">
                <a:latin typeface="Albany AMT" panose="020B0604020202020204" pitchFamily="34" charset="0"/>
                <a:cs typeface="+mj-cs"/>
              </a:rPr>
              <a:t>في بلدان أمريكا اللاتينية</a:t>
            </a:r>
            <a:r>
              <a:rPr lang="ar-SA" sz="2400" dirty="0" smtClean="0">
                <a:latin typeface="Albany AMT" panose="020B0604020202020204" pitchFamily="34" charset="0"/>
                <a:cs typeface="+mj-cs"/>
              </a:rPr>
              <a:t>.</a:t>
            </a:r>
          </a:p>
          <a:p>
            <a:pPr algn="just" rtl="1">
              <a:buFont typeface="Wingdings" panose="05000000000000000000" pitchFamily="2" charset="2"/>
              <a:buChar char="§"/>
            </a:pPr>
            <a:r>
              <a:rPr lang="ar-SA" sz="2400" dirty="0" smtClean="0">
                <a:latin typeface="Albany AMT" panose="020B0604020202020204" pitchFamily="34" charset="0"/>
                <a:cs typeface="+mj-cs"/>
              </a:rPr>
              <a:t> </a:t>
            </a:r>
            <a:r>
              <a:rPr lang="ar-SA" sz="2400" dirty="0">
                <a:latin typeface="Albany AMT" panose="020B0604020202020204" pitchFamily="34" charset="0"/>
                <a:cs typeface="+mj-cs"/>
              </a:rPr>
              <a:t>ويشمل التعريف تعريف اتفاقية اللاجئين لعام 1951 وكذلك الأشخاص الذين فروا من بلدهم </a:t>
            </a:r>
            <a:r>
              <a:rPr lang="ar-SA" sz="2400" dirty="0" smtClean="0">
                <a:solidFill>
                  <a:srgbClr val="7030A0"/>
                </a:solidFill>
                <a:latin typeface="Albany AMT" panose="020B0604020202020204" pitchFamily="34" charset="0"/>
                <a:cs typeface="+mj-cs"/>
              </a:rPr>
              <a:t>"</a:t>
            </a:r>
            <a:r>
              <a:rPr lang="ar-SA" sz="2400" i="1" dirty="0">
                <a:solidFill>
                  <a:srgbClr val="7030A0"/>
                </a:solidFill>
                <a:latin typeface="Albany AMT" panose="020B0604020202020204" pitchFamily="34" charset="0"/>
                <a:cs typeface="+mj-cs"/>
              </a:rPr>
              <a:t>لأن حياتهم أو سلامتهم أو حريتهم مهددة بعنف عام أو عدوان أجنبي أو صراعات داخلية أو انتهاكات جسيمة لحقوق الإنسان أو غير ذلك من الظروف التي تخل بالنظام العام بشكل خطير</a:t>
            </a:r>
            <a:r>
              <a:rPr lang="ar-SA" sz="2400" dirty="0">
                <a:solidFill>
                  <a:srgbClr val="7030A0"/>
                </a:solidFill>
                <a:latin typeface="Albany AMT" panose="020B0604020202020204" pitchFamily="34" charset="0"/>
                <a:cs typeface="+mj-cs"/>
              </a:rPr>
              <a:t> </a:t>
            </a:r>
            <a:r>
              <a:rPr lang="ar-SA" sz="2400" dirty="0" smtClean="0">
                <a:solidFill>
                  <a:srgbClr val="7030A0"/>
                </a:solidFill>
                <a:latin typeface="Albany AMT" panose="020B0604020202020204" pitchFamily="34" charset="0"/>
                <a:cs typeface="+mj-cs"/>
              </a:rPr>
              <a:t>".</a:t>
            </a:r>
            <a:endParaRPr lang="en-US" sz="2400" dirty="0" smtClean="0">
              <a:latin typeface="Albany AMT" panose="020B0604020202020204" pitchFamily="34" charset="0"/>
              <a:cs typeface="+mj-cs"/>
            </a:endParaRPr>
          </a:p>
          <a:p>
            <a:pPr algn="r" rtl="1">
              <a:buFont typeface="Wingdings" panose="05000000000000000000" pitchFamily="2" charset="2"/>
              <a:buChar char="§"/>
            </a:pPr>
            <a:r>
              <a:rPr lang="ar-SA" sz="2400" dirty="0" smtClean="0">
                <a:latin typeface="Albany AMT" panose="020B0604020202020204" pitchFamily="34" charset="0"/>
                <a:cs typeface="+mj-cs"/>
              </a:rPr>
              <a:t> </a:t>
            </a:r>
            <a:r>
              <a:rPr lang="ar-SA" sz="2400" dirty="0"/>
              <a:t>وقد حظي الإعلان بتأييد منظمة الدول الأمريكية والجمعية العامة للأمم المتحدة واللجنة التنفيذية الاستشارية </a:t>
            </a:r>
            <a:r>
              <a:rPr lang="ar-SA" sz="2400" dirty="0" smtClean="0"/>
              <a:t>للمفوضية السامية للأمم المتحدة للاجئين.</a:t>
            </a:r>
            <a:endParaRPr lang="en-US" sz="2400" dirty="0">
              <a:latin typeface="Albany AMT" panose="020B0604020202020204" pitchFamily="34" charset="0"/>
              <a:cs typeface="+mj-cs"/>
            </a:endParaRPr>
          </a:p>
        </p:txBody>
      </p:sp>
    </p:spTree>
    <p:extLst>
      <p:ext uri="{BB962C8B-B14F-4D97-AF65-F5344CB8AC3E}">
        <p14:creationId xmlns:p14="http://schemas.microsoft.com/office/powerpoint/2010/main" val="261691572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5727" y="62669"/>
            <a:ext cx="10058400" cy="806823"/>
          </a:xfrm>
        </p:spPr>
        <p:txBody>
          <a:bodyPr>
            <a:normAutofit/>
          </a:bodyPr>
          <a:lstStyle/>
          <a:p>
            <a:pPr algn="r" rtl="1"/>
            <a:r>
              <a:rPr lang="ar-SA" sz="3600" b="1" dirty="0"/>
              <a:t>إجراءات الأمم المتحدة الخاصة لحقوق الإنسان</a:t>
            </a:r>
            <a:endParaRPr lang="en-US" sz="3600" b="1" dirty="0"/>
          </a:p>
        </p:txBody>
      </p:sp>
      <p:sp>
        <p:nvSpPr>
          <p:cNvPr id="3" name="Content Placeholder 2"/>
          <p:cNvSpPr>
            <a:spLocks noGrp="1"/>
          </p:cNvSpPr>
          <p:nvPr>
            <p:ph idx="1"/>
          </p:nvPr>
        </p:nvSpPr>
        <p:spPr>
          <a:xfrm>
            <a:off x="94129" y="1009291"/>
            <a:ext cx="11994777" cy="5848710"/>
          </a:xfrm>
        </p:spPr>
        <p:txBody>
          <a:bodyPr>
            <a:noAutofit/>
          </a:bodyPr>
          <a:lstStyle/>
          <a:p>
            <a:pPr algn="just" rtl="1">
              <a:buFont typeface="Wingdings" panose="05000000000000000000" pitchFamily="2" charset="2"/>
              <a:buChar char="§"/>
            </a:pPr>
            <a:r>
              <a:rPr lang="ar-SA" dirty="0" smtClean="0"/>
              <a:t> </a:t>
            </a:r>
            <a:r>
              <a:rPr lang="ar-SA" dirty="0"/>
              <a:t>آليات الأمم المتحدة لحقوق الإنسان بشأن قضايا حقوق الإنسان </a:t>
            </a:r>
            <a:r>
              <a:rPr lang="ar-SA" dirty="0" smtClean="0"/>
              <a:t>الرئيسية وحالات الأقطار:</a:t>
            </a:r>
            <a:endParaRPr lang="en-US" dirty="0" smtClean="0"/>
          </a:p>
          <a:p>
            <a:pPr marL="548640" algn="just" rtl="1">
              <a:buFont typeface="Wingdings" panose="05000000000000000000" pitchFamily="2" charset="2"/>
              <a:buChar char="Ø"/>
            </a:pPr>
            <a:r>
              <a:rPr lang="ar-SA" dirty="0" smtClean="0"/>
              <a:t> هذه </a:t>
            </a:r>
            <a:r>
              <a:rPr lang="ar-SA" dirty="0"/>
              <a:t>الإجراءات الخاصة </a:t>
            </a:r>
            <a:r>
              <a:rPr lang="ar-SA" dirty="0" smtClean="0"/>
              <a:t>تنظر في وتستقصي قضايا </a:t>
            </a:r>
            <a:r>
              <a:rPr lang="ar-SA" dirty="0"/>
              <a:t>حقوق الإنسان بغض النظر عما إذا كانت </a:t>
            </a:r>
            <a:r>
              <a:rPr lang="ar-SA" dirty="0" smtClean="0"/>
              <a:t>الدولة </a:t>
            </a:r>
            <a:r>
              <a:rPr lang="ar-SA" dirty="0"/>
              <a:t>طرفا في المعاهدات الدولية لحقوق الإنسان أم لا.</a:t>
            </a:r>
            <a:endParaRPr lang="en-US" dirty="0" smtClean="0"/>
          </a:p>
          <a:p>
            <a:pPr marL="548640" algn="just" rtl="1">
              <a:buFont typeface="Wingdings" panose="05000000000000000000" pitchFamily="2" charset="2"/>
              <a:buChar char="Ø"/>
            </a:pPr>
            <a:r>
              <a:rPr lang="en-US" dirty="0" smtClean="0"/>
              <a:t> </a:t>
            </a:r>
            <a:r>
              <a:rPr lang="ar-SA" dirty="0" smtClean="0"/>
              <a:t> في </a:t>
            </a:r>
            <a:r>
              <a:rPr lang="ar-SA" dirty="0"/>
              <a:t>إطار جميع الإجراءات الخاصة، تقدم دراسة عن حالة حقوق الإنسان إلى مجلس حقوق الإنسان في دورته السنوية في جنيف.</a:t>
            </a:r>
            <a:endParaRPr lang="en-US" dirty="0" smtClean="0"/>
          </a:p>
          <a:p>
            <a:pPr marL="548640" algn="just" rtl="1">
              <a:buFont typeface="Wingdings" panose="05000000000000000000" pitchFamily="2" charset="2"/>
              <a:buChar char="Ø"/>
            </a:pPr>
            <a:r>
              <a:rPr lang="ar-SA" dirty="0" smtClean="0"/>
              <a:t> </a:t>
            </a:r>
            <a:r>
              <a:rPr lang="ar-SA" dirty="0"/>
              <a:t>وفي إطار العديد منها، يمكن توجيه نداءات عاجلة لمعالجة مسألة حقوق أو </a:t>
            </a:r>
            <a:r>
              <a:rPr lang="ar-SA" dirty="0" smtClean="0"/>
              <a:t>شأن </a:t>
            </a:r>
            <a:r>
              <a:rPr lang="ar-SA" dirty="0"/>
              <a:t>إنساني.</a:t>
            </a:r>
            <a:endParaRPr lang="en-US" dirty="0" smtClean="0"/>
          </a:p>
          <a:p>
            <a:pPr marL="548640" algn="just" rtl="1">
              <a:buFont typeface="Wingdings" panose="05000000000000000000" pitchFamily="2" charset="2"/>
              <a:buChar char="§"/>
            </a:pPr>
            <a:r>
              <a:rPr lang="ar-SA" dirty="0" smtClean="0"/>
              <a:t> </a:t>
            </a:r>
            <a:r>
              <a:rPr lang="ar-SA" dirty="0"/>
              <a:t>وفيما يتعلق باللاجئين، يمكن أخذ ما يلي في الاعتبار:</a:t>
            </a:r>
            <a:endParaRPr lang="en-US" dirty="0"/>
          </a:p>
          <a:p>
            <a:pPr marL="1005840" algn="just" rtl="1">
              <a:buFont typeface="Wingdings" panose="05000000000000000000" pitchFamily="2" charset="2"/>
              <a:buChar char="Ø"/>
            </a:pPr>
            <a:r>
              <a:rPr lang="ar-SA" dirty="0" smtClean="0"/>
              <a:t> </a:t>
            </a:r>
            <a:r>
              <a:rPr lang="ar-SA" dirty="0"/>
              <a:t>ويمكن للمقررين الخاصين أو الهيئات الخاصة التابعة لمجلس الأمم المتحدة التدخل مع الحكومة المعنية لحماية اللاجئين وطالبي اللجوء أو المشردين داخليا </a:t>
            </a:r>
            <a:r>
              <a:rPr lang="ar-SA" dirty="0" smtClean="0"/>
              <a:t>بسبب انتهاكات </a:t>
            </a:r>
            <a:r>
              <a:rPr lang="ar-SA" dirty="0"/>
              <a:t>وشيكة لحقوق الإنسان أو ردا على ادعاءات بارتكاب مثل هذه الانتهاكات.</a:t>
            </a:r>
            <a:endParaRPr lang="en-US" dirty="0"/>
          </a:p>
          <a:p>
            <a:pPr marL="457200" algn="just" rtl="1">
              <a:buFont typeface="Wingdings" panose="05000000000000000000" pitchFamily="2" charset="2"/>
              <a:buChar char="§"/>
            </a:pPr>
            <a:r>
              <a:rPr lang="ar-SA" dirty="0" smtClean="0"/>
              <a:t> </a:t>
            </a:r>
            <a:r>
              <a:rPr lang="ar-SA" dirty="0"/>
              <a:t>وعندما يتعلق الأمر </a:t>
            </a:r>
            <a:r>
              <a:rPr lang="ar-SA" b="1" dirty="0"/>
              <a:t>بانتهاك وشيك لمبدأ عدم الإعادة القسرية</a:t>
            </a:r>
            <a:r>
              <a:rPr lang="ar-SA" dirty="0"/>
              <a:t>، يمكن اللجوء إلى </a:t>
            </a:r>
            <a:r>
              <a:rPr lang="ar-SA" dirty="0" smtClean="0"/>
              <a:t>الولايات (الرسمية) </a:t>
            </a:r>
            <a:r>
              <a:rPr lang="ar-SA" dirty="0"/>
              <a:t>التالية:</a:t>
            </a:r>
            <a:endParaRPr lang="en-US" dirty="0"/>
          </a:p>
          <a:p>
            <a:pPr marL="1005840" algn="just" rtl="1">
              <a:buFont typeface="Wingdings" panose="05000000000000000000" pitchFamily="2" charset="2"/>
              <a:buChar char="Ø"/>
            </a:pPr>
            <a:r>
              <a:rPr lang="ar-SA" dirty="0" smtClean="0"/>
              <a:t> </a:t>
            </a:r>
            <a:r>
              <a:rPr lang="ar-SA" dirty="0"/>
              <a:t>مقرر </a:t>
            </a:r>
            <a:r>
              <a:rPr lang="ar-SA" dirty="0" smtClean="0"/>
              <a:t>الأمم المتحدة الخاص المعني </a:t>
            </a:r>
            <a:r>
              <a:rPr lang="ar-SA" dirty="0"/>
              <a:t>بالتعذيب</a:t>
            </a:r>
            <a:endParaRPr lang="fr-FR" dirty="0" smtClean="0"/>
          </a:p>
          <a:p>
            <a:pPr marL="1005840" algn="just" rtl="1">
              <a:buFont typeface="Wingdings" panose="05000000000000000000" pitchFamily="2" charset="2"/>
              <a:buChar char="Ø"/>
            </a:pPr>
            <a:r>
              <a:rPr lang="ar-SA" dirty="0" smtClean="0"/>
              <a:t> مقرر الأمم المتحدة الخاص المعني بالإعدامات الموجزة (الإعدامات التي تلي الإدانة بجريمة مباشرة)</a:t>
            </a:r>
            <a:endParaRPr lang="en-US" dirty="0" smtClean="0"/>
          </a:p>
          <a:p>
            <a:pPr marL="1005840" algn="just" rtl="1">
              <a:buFont typeface="Wingdings" panose="05000000000000000000" pitchFamily="2" charset="2"/>
              <a:buChar char="Ø"/>
            </a:pPr>
            <a:r>
              <a:rPr lang="ar-SA" dirty="0" smtClean="0"/>
              <a:t> </a:t>
            </a:r>
            <a:r>
              <a:rPr lang="ar-SA" dirty="0"/>
              <a:t>فريق الأمم المتحدة العامل المعني بالاختفاء القسري</a:t>
            </a:r>
            <a:endParaRPr lang="en-US" dirty="0"/>
          </a:p>
        </p:txBody>
      </p:sp>
    </p:spTree>
    <p:extLst>
      <p:ext uri="{BB962C8B-B14F-4D97-AF65-F5344CB8AC3E}">
        <p14:creationId xmlns:p14="http://schemas.microsoft.com/office/powerpoint/2010/main" val="107132173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286604"/>
            <a:ext cx="10058400" cy="1015986"/>
          </a:xfrm>
        </p:spPr>
        <p:txBody>
          <a:bodyPr>
            <a:normAutofit/>
          </a:bodyPr>
          <a:lstStyle/>
          <a:p>
            <a:pPr algn="r" rtl="1"/>
            <a:r>
              <a:rPr lang="ar-SA" b="1" dirty="0"/>
              <a:t>إجراءات الأمم المتحدة الخاصة لحقوق الإنسان</a:t>
            </a:r>
            <a:endParaRPr lang="en-US" b="1" dirty="0"/>
          </a:p>
        </p:txBody>
      </p:sp>
      <p:sp>
        <p:nvSpPr>
          <p:cNvPr id="3" name="Content Placeholder 2"/>
          <p:cNvSpPr>
            <a:spLocks noGrp="1"/>
          </p:cNvSpPr>
          <p:nvPr>
            <p:ph idx="1"/>
          </p:nvPr>
        </p:nvSpPr>
        <p:spPr>
          <a:xfrm>
            <a:off x="1069848" y="2121408"/>
            <a:ext cx="10058400" cy="3796313"/>
          </a:xfrm>
        </p:spPr>
        <p:txBody>
          <a:bodyPr>
            <a:noAutofit/>
          </a:bodyPr>
          <a:lstStyle/>
          <a:p>
            <a:pPr algn="just" rtl="1">
              <a:buFont typeface="Wingdings" panose="05000000000000000000" pitchFamily="2" charset="2"/>
              <a:buChar char="§"/>
            </a:pPr>
            <a:r>
              <a:rPr lang="ar-SA" sz="2400" dirty="0" smtClean="0"/>
              <a:t> </a:t>
            </a:r>
            <a:r>
              <a:rPr lang="ar-SA" sz="2400" dirty="0"/>
              <a:t>يجوز لأمناء المظالم / المؤسسات الوطنية لحقوق الإنسان الاستفادة من الإجراءات الخاصة المذكورة أعلاه والمساهمة فيها من خلال:</a:t>
            </a:r>
            <a:endParaRPr lang="en-US" sz="2400" dirty="0"/>
          </a:p>
          <a:p>
            <a:pPr marL="457200" algn="just" rtl="1">
              <a:buFont typeface="Wingdings" panose="05000000000000000000" pitchFamily="2" charset="2"/>
              <a:buChar char="Ø"/>
            </a:pPr>
            <a:r>
              <a:rPr lang="en-US" sz="2400" dirty="0" smtClean="0"/>
              <a:t> </a:t>
            </a:r>
            <a:r>
              <a:rPr lang="ar-SA" sz="2400" dirty="0" smtClean="0"/>
              <a:t> </a:t>
            </a:r>
            <a:r>
              <a:rPr lang="ar-SA" sz="2400" dirty="0"/>
              <a:t>تقديم معلومات عن حالة اللاجئين وطالبي اللجوء أو النازحين باستخدام الإجراءات ذات الصلة.</a:t>
            </a:r>
            <a:endParaRPr lang="en-US" sz="2400" dirty="0" smtClean="0"/>
          </a:p>
          <a:p>
            <a:pPr marL="457200" algn="just" rtl="1">
              <a:buFont typeface="Wingdings" panose="05000000000000000000" pitchFamily="2" charset="2"/>
              <a:buChar char="Ø"/>
            </a:pPr>
            <a:r>
              <a:rPr lang="ar-SA" sz="2400" dirty="0" smtClean="0"/>
              <a:t> </a:t>
            </a:r>
            <a:r>
              <a:rPr lang="ar-SA" sz="2400" dirty="0"/>
              <a:t>طلب الإجراءات </a:t>
            </a:r>
            <a:r>
              <a:rPr lang="ar-SA" sz="2400" dirty="0" smtClean="0"/>
              <a:t>المواضيعية </a:t>
            </a:r>
            <a:r>
              <a:rPr lang="ar-SA" sz="2400" dirty="0"/>
              <a:t>ذات الصلة </a:t>
            </a:r>
            <a:r>
              <a:rPr lang="ar-SA" sz="2400" dirty="0" smtClean="0"/>
              <a:t>للتدخل </a:t>
            </a:r>
            <a:r>
              <a:rPr lang="ar-SA" sz="2400" dirty="0"/>
              <a:t>عندما يتعرض اللاجئون أو ملتمسو اللجوء أو مجموعة منهم لخطر العودة إلى بلد ما انتهاكا لمبدأ عدم الإعادة القسرية أو </a:t>
            </a:r>
            <a:r>
              <a:rPr lang="ar-SA" sz="2400" dirty="0" smtClean="0"/>
              <a:t>(لخطر) الاحتجاز </a:t>
            </a:r>
            <a:r>
              <a:rPr lang="ar-SA" sz="2400" dirty="0"/>
              <a:t>التعسفي.</a:t>
            </a:r>
            <a:endParaRPr lang="en-US" sz="2400" dirty="0" smtClean="0"/>
          </a:p>
          <a:p>
            <a:pPr marL="457200" algn="just" rtl="1">
              <a:buFont typeface="Wingdings" panose="05000000000000000000" pitchFamily="2" charset="2"/>
              <a:buChar char="Ø"/>
            </a:pPr>
            <a:r>
              <a:rPr lang="ar-SA" sz="2400" dirty="0" smtClean="0"/>
              <a:t> </a:t>
            </a:r>
            <a:r>
              <a:rPr lang="ar-SA" sz="2400" dirty="0"/>
              <a:t>حث </a:t>
            </a:r>
            <a:r>
              <a:rPr lang="ar-SA" sz="2400" dirty="0" smtClean="0"/>
              <a:t>حكوماتهم على </a:t>
            </a:r>
            <a:r>
              <a:rPr lang="ar-SA" sz="2400" dirty="0"/>
              <a:t>العمل على طلبات الحصول على معلومات أو نداءات عاجلة صادرة بموجب الإجراءات الخاصة المتعلقة باللاجئين أو طالبي اللجوء.</a:t>
            </a:r>
            <a:endParaRPr lang="en-US" sz="2400" dirty="0"/>
          </a:p>
          <a:p>
            <a:pPr marL="0" indent="0" algn="just">
              <a:buNone/>
            </a:pPr>
            <a:endParaRPr lang="en-US" sz="2400" dirty="0"/>
          </a:p>
        </p:txBody>
      </p:sp>
    </p:spTree>
    <p:extLst>
      <p:ext uri="{BB962C8B-B14F-4D97-AF65-F5344CB8AC3E}">
        <p14:creationId xmlns:p14="http://schemas.microsoft.com/office/powerpoint/2010/main" val="28906026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b="1" dirty="0"/>
              <a:t>القانون الدولي الإنساني</a:t>
            </a:r>
          </a:p>
        </p:txBody>
      </p:sp>
      <p:sp>
        <p:nvSpPr>
          <p:cNvPr id="3" name="Content Placeholder 2"/>
          <p:cNvSpPr>
            <a:spLocks noGrp="1"/>
          </p:cNvSpPr>
          <p:nvPr>
            <p:ph idx="1"/>
          </p:nvPr>
        </p:nvSpPr>
        <p:spPr>
          <a:xfrm>
            <a:off x="1069848" y="1855695"/>
            <a:ext cx="10058400" cy="5002306"/>
          </a:xfrm>
        </p:spPr>
        <p:txBody>
          <a:bodyPr>
            <a:normAutofit/>
          </a:bodyPr>
          <a:lstStyle/>
          <a:p>
            <a:pPr algn="just" rtl="1">
              <a:buFont typeface="Wingdings" panose="05000000000000000000" pitchFamily="2" charset="2"/>
              <a:buChar char="§"/>
            </a:pPr>
            <a:r>
              <a:rPr lang="ar-SA" sz="2400" dirty="0" smtClean="0"/>
              <a:t> يرتبط </a:t>
            </a:r>
            <a:r>
              <a:rPr lang="ar-SA" sz="2400" dirty="0"/>
              <a:t>قانون اللاجئين ارتباطا وثيقا بالقانون الإنساني: غالبا ما تكون حالات اللاجئين نتيجة نزاع مسلح دولي أو داخلي.</a:t>
            </a:r>
            <a:endParaRPr lang="en-US" sz="2400" dirty="0"/>
          </a:p>
          <a:p>
            <a:pPr algn="just" rtl="1">
              <a:buFont typeface="Wingdings" panose="05000000000000000000" pitchFamily="2" charset="2"/>
              <a:buChar char="§"/>
            </a:pPr>
            <a:r>
              <a:rPr lang="ar-SA" sz="2400" dirty="0" smtClean="0"/>
              <a:t> </a:t>
            </a:r>
            <a:r>
              <a:rPr lang="ar-SA" sz="2400" dirty="0"/>
              <a:t>ويحمي القانون الدولي الإنساني ضحايا النزاع المسلح، سواء كانوا مشردين أم لا، </a:t>
            </a:r>
            <a:r>
              <a:rPr lang="ar-SA" sz="2400" dirty="0" smtClean="0"/>
              <a:t>ويطلب </a:t>
            </a:r>
            <a:r>
              <a:rPr lang="ar-SA" sz="2400" dirty="0"/>
              <a:t>احترامهم وحمايتهم من آثار الحرب، وتقديم مساعدة </a:t>
            </a:r>
            <a:r>
              <a:rPr lang="ar-SA" sz="2400" dirty="0" smtClean="0"/>
              <a:t>نزيه </a:t>
            </a:r>
            <a:r>
              <a:rPr lang="ar-SA" sz="2400" dirty="0"/>
              <a:t>لهم.</a:t>
            </a:r>
            <a:endParaRPr lang="en-US" sz="2400" dirty="0" smtClean="0"/>
          </a:p>
          <a:p>
            <a:pPr algn="just" rtl="1">
              <a:buFont typeface="Wingdings" panose="05000000000000000000" pitchFamily="2" charset="2"/>
              <a:buChar char="§"/>
            </a:pPr>
            <a:r>
              <a:rPr lang="ar-SA" sz="2400" dirty="0" smtClean="0"/>
              <a:t> </a:t>
            </a:r>
            <a:r>
              <a:rPr lang="ar-SA" sz="2400" dirty="0"/>
              <a:t>وتتناول المادة 44 من اتفاقية جنيف الرابعة المتعلقة بحماية المدنيين وقت </a:t>
            </a:r>
            <a:r>
              <a:rPr lang="ar-SA" sz="2400" dirty="0" smtClean="0"/>
              <a:t>حرب </a:t>
            </a:r>
            <a:r>
              <a:rPr lang="ar-SA" sz="2400" dirty="0"/>
              <a:t>(1949) تحديدا حماية اللاجئين والمشردين داخليا.</a:t>
            </a:r>
            <a:endParaRPr lang="en-US" sz="2400" dirty="0" smtClean="0"/>
          </a:p>
          <a:p>
            <a:pPr algn="just" rtl="1">
              <a:buFont typeface="Wingdings" panose="05000000000000000000" pitchFamily="2" charset="2"/>
              <a:buChar char="§"/>
            </a:pPr>
            <a:r>
              <a:rPr lang="ar-SA" sz="2400" dirty="0" smtClean="0"/>
              <a:t> </a:t>
            </a:r>
            <a:r>
              <a:rPr lang="ar-SA" sz="2400" dirty="0"/>
              <a:t>وبموجب البروتوکول الأول الإضافي لعام 1977 </a:t>
            </a:r>
            <a:r>
              <a:rPr lang="ar-SA" sz="2400" dirty="0" smtClean="0"/>
              <a:t>فإن اللاجئین وعديمي الجنسية، یتوجب حمایتھم </a:t>
            </a:r>
            <a:r>
              <a:rPr lang="ar-SA" sz="2400" dirty="0"/>
              <a:t>بموجب أحکام الجزءین الأول والثالث من اتفاقیة جنیف الرابعة.</a:t>
            </a:r>
            <a:endParaRPr lang="en-US" sz="2400" dirty="0" smtClean="0"/>
          </a:p>
          <a:p>
            <a:pPr algn="just" rtl="1">
              <a:buFont typeface="Wingdings" panose="05000000000000000000" pitchFamily="2" charset="2"/>
              <a:buChar char="§"/>
            </a:pPr>
            <a:r>
              <a:rPr lang="ar-SA" sz="2400" dirty="0" smtClean="0"/>
              <a:t>ويحمي </a:t>
            </a:r>
            <a:r>
              <a:rPr lang="ar-SA" sz="2400" dirty="0"/>
              <a:t>القانون الدولي الإنساني اللاجئين </a:t>
            </a:r>
            <a:r>
              <a:rPr lang="ar-SA" sz="2400" dirty="0" smtClean="0"/>
              <a:t>في </a:t>
            </a:r>
            <a:r>
              <a:rPr lang="ar-SA" sz="2400" dirty="0"/>
              <a:t>حالات النزاع </a:t>
            </a:r>
            <a:r>
              <a:rPr lang="ar-SA" sz="2400" dirty="0" smtClean="0"/>
              <a:t>المسلح فقط.</a:t>
            </a:r>
            <a:endParaRPr lang="en-US" sz="2400" dirty="0"/>
          </a:p>
        </p:txBody>
      </p:sp>
    </p:spTree>
    <p:extLst>
      <p:ext uri="{BB962C8B-B14F-4D97-AF65-F5344CB8AC3E}">
        <p14:creationId xmlns:p14="http://schemas.microsoft.com/office/powerpoint/2010/main" val="201178323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b="1" dirty="0"/>
              <a:t>قبول اللاجئين</a:t>
            </a:r>
            <a:endParaRPr lang="en-US" b="1" dirty="0"/>
          </a:p>
        </p:txBody>
      </p:sp>
      <p:sp>
        <p:nvSpPr>
          <p:cNvPr id="3" name="Content Placeholder 2"/>
          <p:cNvSpPr>
            <a:spLocks noGrp="1"/>
          </p:cNvSpPr>
          <p:nvPr>
            <p:ph idx="1"/>
          </p:nvPr>
        </p:nvSpPr>
        <p:spPr>
          <a:xfrm>
            <a:off x="510989" y="2017059"/>
            <a:ext cx="11090461" cy="4316505"/>
          </a:xfrm>
        </p:spPr>
        <p:txBody>
          <a:bodyPr>
            <a:normAutofit/>
          </a:bodyPr>
          <a:lstStyle/>
          <a:p>
            <a:pPr algn="just" rtl="1">
              <a:buFont typeface="Wingdings" panose="05000000000000000000" pitchFamily="2" charset="2"/>
              <a:buChar char="§"/>
            </a:pPr>
            <a:r>
              <a:rPr lang="ar-SA" dirty="0" smtClean="0"/>
              <a:t> ولقبول اللاجئين </a:t>
            </a:r>
            <a:r>
              <a:rPr lang="ar-SA" dirty="0"/>
              <a:t>وحمايتهم، </a:t>
            </a:r>
            <a:r>
              <a:rPr lang="ar-SA" dirty="0" smtClean="0"/>
              <a:t>يجب على الدولة التعرف على هويتهم من </a:t>
            </a:r>
            <a:r>
              <a:rPr lang="ar-SA" dirty="0"/>
              <a:t>أجل </a:t>
            </a:r>
            <a:r>
              <a:rPr lang="ar-SA" dirty="0" smtClean="0"/>
              <a:t>أن تكون قادرة على </a:t>
            </a:r>
            <a:r>
              <a:rPr lang="ar-SA" dirty="0"/>
              <a:t>التمييز بين المحتاجين إلى الحماية الدولية من غيرهم من الأشخاص الذين يسعون إلى دخول أراضيها.</a:t>
            </a:r>
            <a:endParaRPr lang="en-US" dirty="0" smtClean="0"/>
          </a:p>
          <a:p>
            <a:pPr algn="just" rtl="1">
              <a:buFont typeface="Wingdings" panose="05000000000000000000" pitchFamily="2" charset="2"/>
              <a:buChar char="§"/>
            </a:pPr>
            <a:r>
              <a:rPr lang="ar-SA" b="1" dirty="0" smtClean="0"/>
              <a:t> </a:t>
            </a:r>
            <a:r>
              <a:rPr lang="ar-SA" b="1" dirty="0"/>
              <a:t>قاعدة عامة:</a:t>
            </a:r>
            <a:endParaRPr lang="en-US" b="1" dirty="0" smtClean="0"/>
          </a:p>
          <a:p>
            <a:pPr marL="457200" algn="just" rtl="1">
              <a:buFont typeface="Wingdings" panose="05000000000000000000" pitchFamily="2" charset="2"/>
              <a:buChar char="Ø"/>
            </a:pPr>
            <a:r>
              <a:rPr lang="ar-SA" dirty="0" smtClean="0"/>
              <a:t> </a:t>
            </a:r>
            <a:r>
              <a:rPr lang="ar-SA" dirty="0"/>
              <a:t>ولا يجبر أي بلد على السماح للأجانب بالدخول إلى إقليمه </a:t>
            </a:r>
            <a:r>
              <a:rPr lang="ar-SA" dirty="0" smtClean="0"/>
              <a:t>– وله الحق </a:t>
            </a:r>
            <a:r>
              <a:rPr lang="ar-SA" dirty="0"/>
              <a:t>السيادي في تقرير ما إذا كان سيسمح لغير المواطنين بدخول أراضيهم</a:t>
            </a:r>
            <a:r>
              <a:rPr lang="ar-SA" dirty="0" smtClean="0"/>
              <a:t>.</a:t>
            </a:r>
          </a:p>
          <a:p>
            <a:pPr marL="457200" algn="just" rtl="1">
              <a:buFont typeface="Wingdings" panose="05000000000000000000" pitchFamily="2" charset="2"/>
              <a:buChar char="Ø"/>
            </a:pPr>
            <a:r>
              <a:rPr lang="ar-SA" dirty="0"/>
              <a:t> </a:t>
            </a:r>
            <a:r>
              <a:rPr lang="ar-SA" dirty="0" smtClean="0"/>
              <a:t>ويستثنى من </a:t>
            </a:r>
            <a:r>
              <a:rPr lang="ar-SA" dirty="0"/>
              <a:t>هذه القاعدة العامة </a:t>
            </a:r>
            <a:r>
              <a:rPr lang="ar-SA" dirty="0" smtClean="0"/>
              <a:t>أنه </a:t>
            </a:r>
            <a:r>
              <a:rPr lang="ar-SA" u="sng" dirty="0"/>
              <a:t>لا يجوز للدول أن تعيد اللاجئ أو طالب اللجوء بأي شكل من الأشكال إلى البلدان التي تتعرض فيها حياته أو حريته للخطر</a:t>
            </a:r>
            <a:r>
              <a:rPr lang="ar-SA" dirty="0"/>
              <a:t> بسبب عرقه أو دينه أو جنسيته أو </a:t>
            </a:r>
            <a:r>
              <a:rPr lang="ar-SA" dirty="0" smtClean="0"/>
              <a:t>إنتمائه لمجموعة إجتماعية معينة أو رأي سياسي (مبدأ </a:t>
            </a:r>
            <a:r>
              <a:rPr lang="ar-SA" dirty="0"/>
              <a:t>عدم الإعادة القسرية).</a:t>
            </a:r>
            <a:endParaRPr lang="en-US" dirty="0" smtClean="0"/>
          </a:p>
          <a:p>
            <a:pPr marL="457200" algn="just" rtl="1">
              <a:buFont typeface="Wingdings" panose="05000000000000000000" pitchFamily="2" charset="2"/>
              <a:buChar char="Ø"/>
            </a:pPr>
            <a:r>
              <a:rPr lang="ar-SA" dirty="0" smtClean="0"/>
              <a:t> </a:t>
            </a:r>
            <a:r>
              <a:rPr lang="ar-SA" dirty="0"/>
              <a:t>وهذا هو </a:t>
            </a:r>
            <a:r>
              <a:rPr lang="ar-SA" dirty="0" smtClean="0"/>
              <a:t>الحال حتى ولو </a:t>
            </a:r>
            <a:r>
              <a:rPr lang="ar-SA" dirty="0"/>
              <a:t>دخل اللاجئ البلد بصورة غير مشروعة.</a:t>
            </a:r>
            <a:endParaRPr lang="en-US" dirty="0" smtClean="0"/>
          </a:p>
          <a:p>
            <a:pPr marL="457200" algn="just" rtl="1">
              <a:buFont typeface="Wingdings" panose="05000000000000000000" pitchFamily="2" charset="2"/>
              <a:buChar char="Ø"/>
            </a:pPr>
            <a:r>
              <a:rPr lang="en-US" dirty="0" smtClean="0"/>
              <a:t> </a:t>
            </a:r>
            <a:r>
              <a:rPr lang="ar-SA" dirty="0" smtClean="0"/>
              <a:t> </a:t>
            </a:r>
            <a:r>
              <a:rPr lang="ar-SA" dirty="0"/>
              <a:t>ولا يمكن للاجئين الذين يشكلون خطرا على أمن البلد أو المجتمع المحلي أو الذين ارتكبوا جرائم دولية خطيرة أن يطالبوا بهذه الحماية بموجب اتفاقية </a:t>
            </a:r>
            <a:r>
              <a:rPr lang="ar-SA" dirty="0" smtClean="0"/>
              <a:t>جنيف</a:t>
            </a:r>
            <a:endParaRPr lang="en-US" dirty="0" smtClean="0"/>
          </a:p>
          <a:p>
            <a:pPr marL="0" indent="0" algn="just">
              <a:buNone/>
            </a:pPr>
            <a:endParaRPr lang="en-US" dirty="0"/>
          </a:p>
        </p:txBody>
      </p:sp>
    </p:spTree>
    <p:extLst>
      <p:ext uri="{BB962C8B-B14F-4D97-AF65-F5344CB8AC3E}">
        <p14:creationId xmlns:p14="http://schemas.microsoft.com/office/powerpoint/2010/main" val="359361190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b="1" dirty="0"/>
              <a:t>قبول </a:t>
            </a:r>
            <a:r>
              <a:rPr lang="ar-SA" b="1" dirty="0" smtClean="0"/>
              <a:t>اللاجئين ...</a:t>
            </a:r>
            <a:endParaRPr lang="en-US" b="1" dirty="0"/>
          </a:p>
        </p:txBody>
      </p:sp>
      <p:sp>
        <p:nvSpPr>
          <p:cNvPr id="3" name="Content Placeholder 2"/>
          <p:cNvSpPr>
            <a:spLocks noGrp="1"/>
          </p:cNvSpPr>
          <p:nvPr>
            <p:ph idx="1"/>
          </p:nvPr>
        </p:nvSpPr>
        <p:spPr>
          <a:xfrm>
            <a:off x="188259" y="1963271"/>
            <a:ext cx="11451291" cy="4356847"/>
          </a:xfrm>
        </p:spPr>
        <p:txBody>
          <a:bodyPr>
            <a:noAutofit/>
          </a:bodyPr>
          <a:lstStyle/>
          <a:p>
            <a:pPr algn="just" rtl="1">
              <a:buFont typeface="Wingdings" panose="05000000000000000000" pitchFamily="2" charset="2"/>
              <a:buChar char="§"/>
            </a:pPr>
            <a:r>
              <a:rPr lang="ar-SA" sz="2200" dirty="0" smtClean="0"/>
              <a:t> </a:t>
            </a:r>
            <a:r>
              <a:rPr lang="ar-SA" sz="2400" dirty="0"/>
              <a:t>وتقع على عاتق الدول مسؤولية تحديد اللاجئين وإعمال التزاماتهم بموجب اتفاقية اللاجئين ومنع الإعادة القسرية.</a:t>
            </a:r>
            <a:endParaRPr lang="en-US" sz="2200" dirty="0" smtClean="0"/>
          </a:p>
          <a:p>
            <a:pPr algn="just" rtl="1">
              <a:buFont typeface="Wingdings" panose="05000000000000000000" pitchFamily="2" charset="2"/>
              <a:buChar char="§"/>
            </a:pPr>
            <a:r>
              <a:rPr lang="ar-SA" sz="2200" dirty="0" smtClean="0"/>
              <a:t> </a:t>
            </a:r>
            <a:r>
              <a:rPr lang="ar-SA" sz="2400" dirty="0" smtClean="0"/>
              <a:t>وللأفراد ملتمسي اللجوء </a:t>
            </a:r>
            <a:r>
              <a:rPr lang="ar-SA" sz="2400" dirty="0"/>
              <a:t>الحق في إجراءات عادلة وفعالة لطلب اللجوء.</a:t>
            </a:r>
            <a:endParaRPr lang="en-US" sz="2200" dirty="0" smtClean="0"/>
          </a:p>
          <a:p>
            <a:pPr algn="just" rtl="1">
              <a:buFont typeface="Wingdings" panose="05000000000000000000" pitchFamily="2" charset="2"/>
              <a:buChar char="§"/>
            </a:pPr>
            <a:r>
              <a:rPr lang="ar-SA" sz="2200" dirty="0" smtClean="0"/>
              <a:t> </a:t>
            </a:r>
            <a:r>
              <a:rPr lang="ar-SA" sz="2400" dirty="0"/>
              <a:t>وفي بعض الحالات، يجوز </a:t>
            </a:r>
            <a:r>
              <a:rPr lang="ar-SA" sz="2400" dirty="0" smtClean="0"/>
              <a:t>للمفوضية السامية للأمم المتحدة لشؤون اللاجئين، </a:t>
            </a:r>
            <a:r>
              <a:rPr lang="ar-SA" sz="2400" dirty="0"/>
              <a:t>بناء على طلب الدولة المعنية، أن </a:t>
            </a:r>
            <a:r>
              <a:rPr lang="ar-SA" sz="2400" dirty="0" smtClean="0"/>
              <a:t>تقوم بتحديد وضع اللاجئ الشرعي- </a:t>
            </a:r>
            <a:r>
              <a:rPr lang="ar-SA" sz="2400" dirty="0"/>
              <a:t>ولا سيما حالات الدخول الجماعي للأشخاص الذين يطلبون اللجوء.</a:t>
            </a:r>
            <a:endParaRPr lang="en-US" sz="2200" dirty="0" smtClean="0"/>
          </a:p>
          <a:p>
            <a:pPr algn="just" rtl="1">
              <a:buFont typeface="Wingdings" panose="05000000000000000000" pitchFamily="2" charset="2"/>
              <a:buChar char="§"/>
            </a:pPr>
            <a:r>
              <a:rPr lang="ar-SA" sz="2200" dirty="0" smtClean="0"/>
              <a:t> </a:t>
            </a:r>
            <a:r>
              <a:rPr lang="ar-SA" sz="2400" dirty="0"/>
              <a:t>وإلى أن يتم النظر في الدعوى بإنصاف وإبرامها، يحق لطالب اللجوء عدم الإعادة القسرية والاستفادة من المعايير الإنسانية للمعاملة.</a:t>
            </a:r>
            <a:endParaRPr lang="en-US" sz="2200" dirty="0"/>
          </a:p>
          <a:p>
            <a:pPr algn="just" rtl="1">
              <a:buFont typeface="Wingdings" panose="05000000000000000000" pitchFamily="2" charset="2"/>
              <a:buChar char="§"/>
            </a:pPr>
            <a:r>
              <a:rPr lang="ar-SA" sz="2200" dirty="0" smtClean="0"/>
              <a:t> </a:t>
            </a:r>
            <a:r>
              <a:rPr lang="ar-SA" sz="2400" dirty="0"/>
              <a:t>الشخص هو لاجئ حالما </a:t>
            </a:r>
            <a:r>
              <a:rPr lang="ar-SA" sz="2400" dirty="0" smtClean="0"/>
              <a:t>يتم استيفاء المعايير </a:t>
            </a:r>
            <a:r>
              <a:rPr lang="ar-SA" sz="2400" dirty="0"/>
              <a:t>الواردة في التعريف.</a:t>
            </a:r>
            <a:endParaRPr lang="en-US" sz="2200" dirty="0"/>
          </a:p>
          <a:p>
            <a:pPr algn="just" rtl="1">
              <a:buFont typeface="Wingdings" panose="05000000000000000000" pitchFamily="2" charset="2"/>
              <a:buChar char="§"/>
            </a:pPr>
            <a:r>
              <a:rPr lang="ar-SA" sz="2200" dirty="0" smtClean="0"/>
              <a:t> </a:t>
            </a:r>
            <a:r>
              <a:rPr lang="ar-SA" sz="2400" dirty="0" smtClean="0"/>
              <a:t>والاقرار بوضع </a:t>
            </a:r>
            <a:r>
              <a:rPr lang="ar-SA" sz="2400" dirty="0"/>
              <a:t>اللاجئ </a:t>
            </a:r>
            <a:r>
              <a:rPr lang="ar-SA" sz="2400" dirty="0" smtClean="0"/>
              <a:t>(هو أمر) إعلاني</a:t>
            </a:r>
            <a:r>
              <a:rPr lang="ar-SA" sz="2400" dirty="0"/>
              <a:t>، أي أنه ينص على أن الشخص لاجئ. ولا يصبح الشخص لاجئا بسبب </a:t>
            </a:r>
            <a:r>
              <a:rPr lang="ar-SA" sz="2400" dirty="0" smtClean="0"/>
              <a:t>الاقرار، </a:t>
            </a:r>
            <a:r>
              <a:rPr lang="ar-SA" sz="2400" dirty="0" smtClean="0">
                <a:solidFill>
                  <a:srgbClr val="FF00FF"/>
                </a:solidFill>
              </a:rPr>
              <a:t>ولكن لأن تعريف لاجئ ينطبق عليه/عليها.</a:t>
            </a:r>
            <a:endParaRPr lang="en-US" sz="2200" dirty="0">
              <a:solidFill>
                <a:srgbClr val="FF00FF"/>
              </a:solidFill>
            </a:endParaRPr>
          </a:p>
        </p:txBody>
      </p:sp>
    </p:spTree>
    <p:extLst>
      <p:ext uri="{BB962C8B-B14F-4D97-AF65-F5344CB8AC3E}">
        <p14:creationId xmlns:p14="http://schemas.microsoft.com/office/powerpoint/2010/main" val="379122410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rtl="1"/>
            <a:r>
              <a:rPr lang="ar-SA" sz="4000" b="1" dirty="0"/>
              <a:t>حماية اللاجئين من الإعادة القسرية بموجب القانون الدولي والإقليمي لحقوق الإنسان</a:t>
            </a:r>
            <a:endParaRPr lang="en-US" sz="4000" b="1" dirty="0"/>
          </a:p>
        </p:txBody>
      </p:sp>
      <p:sp>
        <p:nvSpPr>
          <p:cNvPr id="3" name="Content Placeholder 2"/>
          <p:cNvSpPr>
            <a:spLocks noGrp="1"/>
          </p:cNvSpPr>
          <p:nvPr>
            <p:ph idx="1"/>
          </p:nvPr>
        </p:nvSpPr>
        <p:spPr>
          <a:xfrm>
            <a:off x="476251" y="1927860"/>
            <a:ext cx="10991849" cy="4582758"/>
          </a:xfrm>
        </p:spPr>
        <p:txBody>
          <a:bodyPr>
            <a:noAutofit/>
          </a:bodyPr>
          <a:lstStyle/>
          <a:p>
            <a:pPr algn="just" rtl="1">
              <a:buFont typeface="Wingdings" panose="05000000000000000000" pitchFamily="2" charset="2"/>
              <a:buChar char="§"/>
            </a:pPr>
            <a:r>
              <a:rPr lang="ar-SA" sz="2800" dirty="0" smtClean="0"/>
              <a:t> </a:t>
            </a:r>
            <a:r>
              <a:rPr lang="ar-SA" sz="2800" dirty="0"/>
              <a:t>تحظر اتفاقية مناهضة التعذيب المعاملة أو العقوبة القاسية أو اللاإنسانية أو المهينة لعام 1984، المادة 3، الطرد أو العودة إلى مكان يوجد فيه خطر كبير يتمثل في التعذيب وغيره من ضروب سوء المعاملة.</a:t>
            </a:r>
            <a:endParaRPr lang="en-US" sz="2800" dirty="0" smtClean="0"/>
          </a:p>
          <a:p>
            <a:pPr algn="just" rtl="1">
              <a:buFont typeface="Wingdings" panose="05000000000000000000" pitchFamily="2" charset="2"/>
              <a:buChar char="§"/>
            </a:pPr>
            <a:r>
              <a:rPr lang="ar-SA" sz="2800" dirty="0" smtClean="0"/>
              <a:t> </a:t>
            </a:r>
            <a:r>
              <a:rPr lang="ar-SA" sz="2800" dirty="0"/>
              <a:t>العهد الدولي الخاص بالحقوق المدنية والسياسية، 1966 المادة 7 تحظر التعذيب وغيره من ضروب سوء المعاملة.</a:t>
            </a:r>
            <a:endParaRPr lang="en-US" sz="2800" dirty="0" smtClean="0"/>
          </a:p>
          <a:p>
            <a:pPr algn="r" rtl="1">
              <a:buFont typeface="Wingdings" panose="05000000000000000000" pitchFamily="2" charset="2"/>
              <a:buChar char="§"/>
            </a:pPr>
            <a:r>
              <a:rPr lang="ar-SA" sz="2800" dirty="0" smtClean="0"/>
              <a:t> </a:t>
            </a:r>
            <a:r>
              <a:rPr lang="ar-SA" sz="2800" dirty="0"/>
              <a:t>إعلان الأمم المتحدة بشأن حماية جميع الأشخاص من الاختفاء القسري (المادة 8).</a:t>
            </a:r>
            <a:endParaRPr lang="en-US" sz="2800" dirty="0" smtClean="0"/>
          </a:p>
          <a:p>
            <a:pPr algn="r" rtl="1">
              <a:buFont typeface="Wingdings" panose="05000000000000000000" pitchFamily="2" charset="2"/>
              <a:buChar char="§"/>
            </a:pPr>
            <a:r>
              <a:rPr lang="ar-SA" sz="2800" dirty="0" smtClean="0"/>
              <a:t> اتفاقية </a:t>
            </a:r>
            <a:r>
              <a:rPr lang="ar-SA" sz="2800" dirty="0"/>
              <a:t>منظمة الوحدة الأفريقية للاجئين (المادة الثانية</a:t>
            </a:r>
            <a:r>
              <a:rPr lang="ar-SA" sz="2800" dirty="0" smtClean="0"/>
              <a:t>)</a:t>
            </a:r>
            <a:endParaRPr lang="en-US" sz="2800" dirty="0" smtClean="0"/>
          </a:p>
          <a:p>
            <a:pPr algn="r" rtl="1">
              <a:buFont typeface="Wingdings" panose="05000000000000000000" pitchFamily="2" charset="2"/>
              <a:buChar char="§"/>
            </a:pPr>
            <a:r>
              <a:rPr lang="ar-SA" sz="2800" dirty="0" smtClean="0"/>
              <a:t> </a:t>
            </a:r>
            <a:r>
              <a:rPr lang="ar-SA" sz="2800" dirty="0"/>
              <a:t>إعلان القاهرة بشأن حماية اللاجئين والمشردين في العالم العربي (المادة 2).</a:t>
            </a:r>
            <a:endParaRPr lang="en-US" sz="2800" dirty="0" smtClean="0"/>
          </a:p>
          <a:p>
            <a:pPr marL="0" indent="0" algn="just">
              <a:buNone/>
            </a:pPr>
            <a:endParaRPr lang="en-US" sz="2800" dirty="0" smtClean="0"/>
          </a:p>
          <a:p>
            <a:pPr algn="just"/>
            <a:endParaRPr lang="en-US" sz="2800" dirty="0" smtClean="0"/>
          </a:p>
          <a:p>
            <a:pPr algn="just"/>
            <a:endParaRPr lang="en-US" sz="2800" dirty="0"/>
          </a:p>
        </p:txBody>
      </p:sp>
    </p:spTree>
    <p:extLst>
      <p:ext uri="{BB962C8B-B14F-4D97-AF65-F5344CB8AC3E}">
        <p14:creationId xmlns:p14="http://schemas.microsoft.com/office/powerpoint/2010/main" val="126649553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b="1" dirty="0"/>
              <a:t>الحقوق الأساسية للاجئين</a:t>
            </a:r>
            <a:endParaRPr lang="en-US" b="1" dirty="0"/>
          </a:p>
        </p:txBody>
      </p:sp>
      <p:sp>
        <p:nvSpPr>
          <p:cNvPr id="3" name="Content Placeholder 2"/>
          <p:cNvSpPr>
            <a:spLocks noGrp="1"/>
          </p:cNvSpPr>
          <p:nvPr>
            <p:ph sz="half" idx="1"/>
          </p:nvPr>
        </p:nvSpPr>
        <p:spPr>
          <a:xfrm>
            <a:off x="6003985" y="1828480"/>
            <a:ext cx="5725757" cy="4393701"/>
          </a:xfrm>
        </p:spPr>
        <p:txBody>
          <a:bodyPr>
            <a:normAutofit/>
          </a:bodyPr>
          <a:lstStyle/>
          <a:p>
            <a:pPr marL="457200" indent="-457200" algn="just" rtl="1">
              <a:buFont typeface="+mj-lt"/>
              <a:buAutoNum type="arabicPeriod"/>
            </a:pPr>
            <a:r>
              <a:rPr lang="ar-SA" sz="2800" dirty="0" smtClean="0"/>
              <a:t>الحق </a:t>
            </a:r>
            <a:r>
              <a:rPr lang="ar-SA" sz="2800" dirty="0"/>
              <a:t>في التماس اللجوء والتمتع به</a:t>
            </a:r>
            <a:endParaRPr lang="en-US" sz="2600" dirty="0"/>
          </a:p>
          <a:p>
            <a:pPr marL="457200" indent="-457200" algn="just" rtl="1">
              <a:buFont typeface="+mj-lt"/>
              <a:buAutoNum type="arabicPeriod"/>
            </a:pPr>
            <a:r>
              <a:rPr lang="ar-SA" sz="2800" dirty="0" smtClean="0"/>
              <a:t>الحق </a:t>
            </a:r>
            <a:r>
              <a:rPr lang="ar-SA" sz="2800" dirty="0"/>
              <a:t>في مستوى معيشي لائق</a:t>
            </a:r>
            <a:endParaRPr lang="en-US" sz="2600" dirty="0"/>
          </a:p>
          <a:p>
            <a:pPr marL="457200" indent="-457200" algn="just" rtl="1">
              <a:buFont typeface="+mj-lt"/>
              <a:buAutoNum type="arabicPeriod"/>
            </a:pPr>
            <a:r>
              <a:rPr lang="ar-SA" sz="2800" dirty="0"/>
              <a:t>الحق في الحياة والحرية والأمن الشخصي</a:t>
            </a:r>
            <a:endParaRPr lang="en-US" sz="2600" dirty="0"/>
          </a:p>
          <a:p>
            <a:pPr marL="457200" indent="-457200" algn="just" rtl="1">
              <a:buFont typeface="+mj-lt"/>
              <a:buAutoNum type="arabicPeriod"/>
            </a:pPr>
            <a:r>
              <a:rPr lang="ar-SA" sz="2800" dirty="0"/>
              <a:t>عدم التعرض للتعذيب أو المعاملة أو العقوبة القاسية أو اللاإنسانية أو المهينة</a:t>
            </a:r>
            <a:endParaRPr lang="en-US" sz="2600" dirty="0"/>
          </a:p>
          <a:p>
            <a:pPr marL="457200" indent="-457200" algn="just" rtl="1">
              <a:buFont typeface="+mj-lt"/>
              <a:buAutoNum type="arabicPeriod"/>
            </a:pPr>
            <a:r>
              <a:rPr lang="ar-SA" sz="2800" dirty="0"/>
              <a:t>التحرر من العبودية أو </a:t>
            </a:r>
            <a:r>
              <a:rPr lang="ar-SA" sz="2800" dirty="0" smtClean="0"/>
              <a:t>الإسترقاق</a:t>
            </a:r>
            <a:endParaRPr lang="en-US" sz="2600" dirty="0"/>
          </a:p>
          <a:p>
            <a:pPr marL="457200" indent="-457200" algn="just" rtl="1">
              <a:buFont typeface="+mj-lt"/>
              <a:buAutoNum type="arabicPeriod"/>
            </a:pPr>
            <a:r>
              <a:rPr lang="ar-SA" sz="2800" dirty="0" smtClean="0"/>
              <a:t>الإعتراف به </a:t>
            </a:r>
            <a:r>
              <a:rPr lang="ar-SA" sz="2800" dirty="0"/>
              <a:t>كشخص أمام القانون</a:t>
            </a:r>
            <a:endParaRPr lang="en-US" sz="2600" dirty="0"/>
          </a:p>
          <a:p>
            <a:pPr marL="0" indent="0" algn="just">
              <a:buNone/>
            </a:pPr>
            <a:endParaRPr lang="en-US" sz="2600" dirty="0"/>
          </a:p>
        </p:txBody>
      </p:sp>
      <p:sp>
        <p:nvSpPr>
          <p:cNvPr id="4" name="Content Placeholder 3"/>
          <p:cNvSpPr>
            <a:spLocks noGrp="1"/>
          </p:cNvSpPr>
          <p:nvPr>
            <p:ph sz="half" idx="2"/>
          </p:nvPr>
        </p:nvSpPr>
        <p:spPr>
          <a:xfrm>
            <a:off x="84539" y="1837109"/>
            <a:ext cx="5617522" cy="4393699"/>
          </a:xfrm>
        </p:spPr>
        <p:txBody>
          <a:bodyPr>
            <a:normAutofit/>
          </a:bodyPr>
          <a:lstStyle/>
          <a:p>
            <a:pPr marL="457200" indent="-457200" algn="just" rtl="1">
              <a:buFont typeface="+mj-lt"/>
              <a:buAutoNum type="arabicPeriod" startAt="7"/>
            </a:pPr>
            <a:r>
              <a:rPr lang="ar-SA" sz="2400" dirty="0"/>
              <a:t>حرية الفكر والوجدان والدين</a:t>
            </a:r>
            <a:endParaRPr lang="en-US" sz="2400" dirty="0"/>
          </a:p>
          <a:p>
            <a:pPr marL="457200" indent="-457200" algn="just" rtl="1">
              <a:buFont typeface="+mj-lt"/>
              <a:buAutoNum type="arabicPeriod" startAt="8"/>
            </a:pPr>
            <a:r>
              <a:rPr lang="en-US" sz="2400" dirty="0" smtClean="0"/>
              <a:t> </a:t>
            </a:r>
            <a:r>
              <a:rPr lang="ar-SA" sz="2400" dirty="0"/>
              <a:t>التحرر من الاعتقال والاحتجاز التعسفيين</a:t>
            </a:r>
            <a:endParaRPr lang="en-US" sz="2400" dirty="0"/>
          </a:p>
          <a:p>
            <a:pPr marL="457200" indent="-457200" algn="just" rtl="1">
              <a:buFont typeface="+mj-lt"/>
              <a:buAutoNum type="arabicPeriod" startAt="8"/>
            </a:pPr>
            <a:r>
              <a:rPr lang="ar-SA" sz="2400" dirty="0"/>
              <a:t>التحرر من التدخل التعسفي في الخصوصية والمنزل والأسرة</a:t>
            </a:r>
            <a:endParaRPr lang="en-US" sz="2400" dirty="0"/>
          </a:p>
          <a:p>
            <a:pPr marL="457200" indent="-457200" algn="just" rtl="1">
              <a:buFont typeface="+mj-lt"/>
              <a:buAutoNum type="arabicPeriod" startAt="8"/>
            </a:pPr>
            <a:r>
              <a:rPr lang="ar-SA" sz="2400" dirty="0"/>
              <a:t>حرية الرأي والتعبير</a:t>
            </a:r>
            <a:endParaRPr lang="en-US" sz="2400" dirty="0"/>
          </a:p>
          <a:p>
            <a:pPr marL="457200" indent="-457200" algn="just" rtl="1">
              <a:buFont typeface="+mj-lt"/>
              <a:buAutoNum type="arabicPeriod" startAt="8"/>
            </a:pPr>
            <a:r>
              <a:rPr lang="ar-SA" sz="2400" dirty="0"/>
              <a:t>الحق في التعليم</a:t>
            </a:r>
            <a:endParaRPr lang="en-US" sz="2400" dirty="0"/>
          </a:p>
          <a:p>
            <a:pPr marL="457200" indent="-457200" algn="just" rtl="1">
              <a:buFont typeface="+mj-lt"/>
              <a:buAutoNum type="arabicPeriod" startAt="8"/>
            </a:pPr>
            <a:r>
              <a:rPr lang="ar-SA" sz="2400" dirty="0"/>
              <a:t>لحق في المشاركة في الحياة الثقافية للمجتمع</a:t>
            </a:r>
            <a:endParaRPr lang="en-US" sz="2400" dirty="0"/>
          </a:p>
          <a:p>
            <a:pPr marL="457200" indent="-457200" algn="just">
              <a:buFont typeface="+mj-lt"/>
              <a:buAutoNum type="arabicPeriod" startAt="8"/>
            </a:pPr>
            <a:endParaRPr lang="en-US" sz="2400" dirty="0"/>
          </a:p>
        </p:txBody>
      </p:sp>
    </p:spTree>
    <p:extLst>
      <p:ext uri="{BB962C8B-B14F-4D97-AF65-F5344CB8AC3E}">
        <p14:creationId xmlns:p14="http://schemas.microsoft.com/office/powerpoint/2010/main" val="40651679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66763" y="379556"/>
            <a:ext cx="10058400" cy="484095"/>
          </a:xfrm>
        </p:spPr>
        <p:txBody>
          <a:bodyPr>
            <a:noAutofit/>
          </a:bodyPr>
          <a:lstStyle/>
          <a:p>
            <a:pPr algn="r" rtl="1"/>
            <a:r>
              <a:rPr lang="ar-SA" sz="4400" b="1" dirty="0"/>
              <a:t/>
            </a:r>
            <a:br>
              <a:rPr lang="ar-SA" sz="4400" b="1" dirty="0"/>
            </a:br>
            <a:r>
              <a:rPr lang="ar-SA" sz="4400" b="1" dirty="0"/>
              <a:t>نظرة عامة</a:t>
            </a:r>
            <a:endParaRPr lang="en-US" sz="4400" b="1" dirty="0"/>
          </a:p>
        </p:txBody>
      </p:sp>
      <p:sp>
        <p:nvSpPr>
          <p:cNvPr id="3" name="Content Placeholder 2"/>
          <p:cNvSpPr>
            <a:spLocks noGrp="1"/>
          </p:cNvSpPr>
          <p:nvPr>
            <p:ph idx="1"/>
          </p:nvPr>
        </p:nvSpPr>
        <p:spPr>
          <a:xfrm>
            <a:off x="178230" y="805912"/>
            <a:ext cx="11693471" cy="5494150"/>
          </a:xfrm>
        </p:spPr>
        <p:txBody>
          <a:bodyPr>
            <a:noAutofit/>
          </a:bodyPr>
          <a:lstStyle/>
          <a:p>
            <a:pPr algn="just" rtl="1">
              <a:buFont typeface="Wingdings" panose="05000000000000000000" pitchFamily="2" charset="2"/>
              <a:buChar char="§"/>
            </a:pPr>
            <a:r>
              <a:rPr lang="ar-SA" sz="1800" dirty="0" smtClean="0"/>
              <a:t> قانون </a:t>
            </a:r>
            <a:r>
              <a:rPr lang="ar-SA" sz="1800" dirty="0"/>
              <a:t>اللاجئين الدولي الحديث، مثل القانون الدولي لحقوق الإنسان، </a:t>
            </a:r>
            <a:r>
              <a:rPr lang="ar-SA" sz="1800" dirty="0" smtClean="0"/>
              <a:t>ترجع </a:t>
            </a:r>
            <a:r>
              <a:rPr lang="ar-SA" sz="1800" dirty="0"/>
              <a:t>أصوله </a:t>
            </a:r>
            <a:r>
              <a:rPr lang="ar-SA" sz="1800" dirty="0" smtClean="0"/>
              <a:t>إلى الفترة التي تلت </a:t>
            </a:r>
            <a:r>
              <a:rPr lang="ar-SA" sz="1800" dirty="0"/>
              <a:t>الحرب العالمية الثانية وكذلك </a:t>
            </a:r>
            <a:r>
              <a:rPr lang="ar-SA" sz="1800" dirty="0" smtClean="0"/>
              <a:t>إلى سنوات أزمات </a:t>
            </a:r>
            <a:r>
              <a:rPr lang="ar-SA" sz="1800" dirty="0"/>
              <a:t>اللاجئين في </a:t>
            </a:r>
            <a:r>
              <a:rPr lang="ar-SA" sz="1800" dirty="0" smtClean="0"/>
              <a:t>ما </a:t>
            </a:r>
            <a:r>
              <a:rPr lang="ar-SA" sz="1800" dirty="0"/>
              <a:t>بين الحربين في أوروبا </a:t>
            </a:r>
            <a:r>
              <a:rPr lang="ar-SA" sz="1800" dirty="0" smtClean="0"/>
              <a:t>والتي سبقت الحرب العالمية الثانية.</a:t>
            </a:r>
            <a:endParaRPr lang="en-US" sz="1900" dirty="0" smtClean="0"/>
          </a:p>
          <a:p>
            <a:pPr algn="just" rtl="1">
              <a:buFont typeface="Wingdings" panose="05000000000000000000" pitchFamily="2" charset="2"/>
              <a:buChar char="§"/>
            </a:pPr>
            <a:r>
              <a:rPr lang="ar-SA" sz="1800" dirty="0" smtClean="0"/>
              <a:t> وتكفل المادة 14 (1) من </a:t>
            </a:r>
            <a:r>
              <a:rPr lang="ar-SA" sz="1800" dirty="0"/>
              <a:t>الإعلان العالمي لحقوق الإنسان لعام 1948 الحق في التماس اللجوء والتمتع به في </a:t>
            </a:r>
            <a:r>
              <a:rPr lang="ar-SA" sz="1800" dirty="0" smtClean="0"/>
              <a:t>البلدان </a:t>
            </a:r>
            <a:r>
              <a:rPr lang="ar-SA" sz="1800" dirty="0"/>
              <a:t>أخرى</a:t>
            </a:r>
            <a:r>
              <a:rPr lang="ar-SA" sz="1800" dirty="0" smtClean="0"/>
              <a:t>.</a:t>
            </a:r>
          </a:p>
          <a:p>
            <a:pPr algn="just" rtl="1">
              <a:buFont typeface="Wingdings" panose="05000000000000000000" pitchFamily="2" charset="2"/>
              <a:buChar char="§"/>
            </a:pPr>
            <a:r>
              <a:rPr lang="ar-SA" sz="1800" dirty="0" smtClean="0"/>
              <a:t> وقد فصلت المعاهدات الإقليمية اللاحقة لحقوق الإنسان بشأن </a:t>
            </a:r>
            <a:r>
              <a:rPr lang="ar-SA" sz="1800" dirty="0"/>
              <a:t>الحق، الذي يضمن </a:t>
            </a:r>
            <a:r>
              <a:rPr lang="ar-SA" sz="1800" dirty="0" smtClean="0"/>
              <a:t>"حق التماس </a:t>
            </a:r>
            <a:r>
              <a:rPr lang="ar-SA" sz="1800" dirty="0"/>
              <a:t>اللجوء والحصول عليه في إقليم أجنبي، وفقا لتشريعات الدولة والاتفاقيات الدولية". </a:t>
            </a:r>
            <a:r>
              <a:rPr lang="ar-SA" sz="1800" u="sng" dirty="0">
                <a:solidFill>
                  <a:srgbClr val="0070C0"/>
                </a:solidFill>
              </a:rPr>
              <a:t>الاتفاقية الأمريكية لحقوق الإنسان</a:t>
            </a:r>
            <a:r>
              <a:rPr lang="ar-SA" sz="1800" dirty="0"/>
              <a:t>، 22 (7)؛ </a:t>
            </a:r>
            <a:r>
              <a:rPr lang="ar-SA" sz="1800" u="sng" dirty="0">
                <a:solidFill>
                  <a:srgbClr val="0070C0"/>
                </a:solidFill>
              </a:rPr>
              <a:t>الميثاق الأفريقي لحقوق الإنسان والشعوب، </a:t>
            </a:r>
            <a:r>
              <a:rPr lang="ar-SA" sz="1800" dirty="0"/>
              <a:t>المادة. 12 (3</a:t>
            </a:r>
            <a:r>
              <a:rPr lang="ar-SA" sz="1800" dirty="0" smtClean="0"/>
              <a:t>).</a:t>
            </a:r>
          </a:p>
          <a:p>
            <a:pPr algn="just" rtl="1">
              <a:buFont typeface="Wingdings" panose="05000000000000000000" pitchFamily="2" charset="2"/>
              <a:buChar char="§"/>
            </a:pPr>
            <a:r>
              <a:rPr lang="ar-SA" sz="1900" dirty="0" smtClean="0"/>
              <a:t> </a:t>
            </a:r>
            <a:r>
              <a:rPr lang="ar-SA" sz="1800" dirty="0" smtClean="0"/>
              <a:t>الاتفاقية </a:t>
            </a:r>
            <a:r>
              <a:rPr lang="ar-SA" sz="1800" dirty="0"/>
              <a:t>الدولية الرئيسية المتعلقة بقانون اللاجئين هي </a:t>
            </a:r>
            <a:r>
              <a:rPr lang="ar-SA" sz="1800" u="sng" dirty="0">
                <a:solidFill>
                  <a:srgbClr val="0070C0"/>
                </a:solidFill>
              </a:rPr>
              <a:t>اتفاقية عام 1951 المتعلقة بوضع اللاجئين وبروتوكولها الاختياري لعام 1967 المتعلق بوضع اللاجئين.</a:t>
            </a:r>
          </a:p>
          <a:p>
            <a:pPr algn="just" rtl="1">
              <a:buFont typeface="Wingdings" panose="05000000000000000000" pitchFamily="2" charset="2"/>
              <a:buChar char="§"/>
            </a:pPr>
            <a:r>
              <a:rPr lang="ar-SA" sz="1800" dirty="0" smtClean="0"/>
              <a:t>وتعرف </a:t>
            </a:r>
            <a:r>
              <a:rPr lang="ar-SA" sz="1800" dirty="0"/>
              <a:t>اتفاقية عام 1951 مصطلح "اللاجئ"، ومبدأ عدم الإعادة القسرية، والحقوق الممنوحة </a:t>
            </a:r>
            <a:r>
              <a:rPr lang="ar-SA" sz="1800" dirty="0" smtClean="0"/>
              <a:t>لللاجئين</a:t>
            </a:r>
            <a:r>
              <a:rPr lang="ar-SA" sz="1800" dirty="0"/>
              <a:t>. ولا يزال </a:t>
            </a:r>
            <a:r>
              <a:rPr lang="ar-SA" sz="1800" dirty="0" smtClean="0"/>
              <a:t>ذلك التعريف </a:t>
            </a:r>
            <a:r>
              <a:rPr lang="ar-SA" sz="1800" dirty="0"/>
              <a:t>هو التعريف السائد مع </a:t>
            </a:r>
            <a:r>
              <a:rPr lang="ar-SA" sz="1800" dirty="0" smtClean="0"/>
              <a:t>اختلافات (طفيفة) في </a:t>
            </a:r>
            <a:r>
              <a:rPr lang="ar-SA" sz="1800" dirty="0"/>
              <a:t>المعاهدات الإقليمية لحقوق الإنسان </a:t>
            </a:r>
            <a:r>
              <a:rPr lang="ar-SA" sz="1800" dirty="0" smtClean="0"/>
              <a:t>استجابةً للحالات </a:t>
            </a:r>
            <a:r>
              <a:rPr lang="ar-SA" sz="1800" dirty="0"/>
              <a:t>التي لا تشملها اتفاقية عام 1951</a:t>
            </a:r>
            <a:r>
              <a:rPr lang="ar-SA" sz="1800" dirty="0" smtClean="0"/>
              <a:t>.</a:t>
            </a:r>
          </a:p>
          <a:p>
            <a:pPr algn="just" rtl="1">
              <a:buFont typeface="Wingdings" panose="05000000000000000000" pitchFamily="2" charset="2"/>
              <a:buChar char="§"/>
            </a:pPr>
            <a:r>
              <a:rPr lang="ar-SA" sz="1800" b="1" dirty="0" smtClean="0"/>
              <a:t> ولا </a:t>
            </a:r>
            <a:r>
              <a:rPr lang="ar-SA" sz="1800" b="1" dirty="0"/>
              <a:t>تحدد اتفاقية عام 1951 إجراءات تحديد من هو اللاجئ </a:t>
            </a:r>
            <a:r>
              <a:rPr lang="ar-SA" sz="1800" b="1" dirty="0" smtClean="0"/>
              <a:t>– تاركة </a:t>
            </a:r>
            <a:r>
              <a:rPr lang="ar-SA" sz="1800" b="1" dirty="0"/>
              <a:t>تطوير الإجراءات وتحديد </a:t>
            </a:r>
            <a:r>
              <a:rPr lang="ar-SA" sz="1800" b="1" dirty="0" smtClean="0"/>
              <a:t>وضع اللاجئين </a:t>
            </a:r>
            <a:r>
              <a:rPr lang="ar-SA" sz="1800" b="1" dirty="0"/>
              <a:t>لكل دولة </a:t>
            </a:r>
            <a:r>
              <a:rPr lang="ar-SA" sz="1800" b="1" dirty="0" smtClean="0"/>
              <a:t>على حدا. </a:t>
            </a:r>
            <a:r>
              <a:rPr lang="ar-SA" sz="1800" dirty="0"/>
              <a:t>ولذلك وضعت الحكومات قوانين </a:t>
            </a:r>
            <a:r>
              <a:rPr lang="ar-SA" sz="1800" dirty="0" smtClean="0"/>
              <a:t>اللجوء إشتناداً </a:t>
            </a:r>
            <a:r>
              <a:rPr lang="ar-SA" sz="1800" dirty="0"/>
              <a:t>إلى مواردها المختلفة وشواغلها الأمنية الوطنية وتاريخها مع حركات الهجرة القسرية</a:t>
            </a:r>
            <a:r>
              <a:rPr lang="ar-SA" sz="1800" dirty="0" smtClean="0"/>
              <a:t>.</a:t>
            </a:r>
          </a:p>
          <a:p>
            <a:pPr algn="just" rtl="1">
              <a:buFont typeface="Wingdings" panose="05000000000000000000" pitchFamily="2" charset="2"/>
              <a:buChar char="§"/>
            </a:pPr>
            <a:r>
              <a:rPr lang="ar-SA" sz="1800" dirty="0"/>
              <a:t> وعلى الرغم من الاختلافات على الصعيدين الوطني والإقليمي، </a:t>
            </a:r>
            <a:r>
              <a:rPr lang="ar-SA" sz="1800" b="1" dirty="0"/>
              <a:t>فإن الهدف الأسمى لقانون اللاجئين الحديث هو حماية الأفراد الذين أجبروا على الفرار من ديارهم لأن بلدانهم غير راغبة أو غير قادرة على حمايتهم</a:t>
            </a:r>
            <a:r>
              <a:rPr lang="ar-SA" sz="1800" b="1" dirty="0" smtClean="0"/>
              <a:t>.</a:t>
            </a:r>
            <a:endParaRPr lang="en-US" sz="1900" b="1" dirty="0" smtClean="0"/>
          </a:p>
        </p:txBody>
      </p:sp>
    </p:spTree>
    <p:extLst>
      <p:ext uri="{BB962C8B-B14F-4D97-AF65-F5344CB8AC3E}">
        <p14:creationId xmlns:p14="http://schemas.microsoft.com/office/powerpoint/2010/main" val="380875311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b="1" dirty="0"/>
              <a:t>الحقوق الأساسية للاجئين</a:t>
            </a:r>
            <a:endParaRPr lang="en-US" b="1" dirty="0"/>
          </a:p>
        </p:txBody>
      </p:sp>
      <p:sp>
        <p:nvSpPr>
          <p:cNvPr id="3" name="Content Placeholder 2"/>
          <p:cNvSpPr>
            <a:spLocks noGrp="1"/>
          </p:cNvSpPr>
          <p:nvPr>
            <p:ph idx="1"/>
          </p:nvPr>
        </p:nvSpPr>
        <p:spPr>
          <a:xfrm>
            <a:off x="1097280" y="1845733"/>
            <a:ext cx="10058400" cy="4393701"/>
          </a:xfrm>
        </p:spPr>
        <p:txBody>
          <a:bodyPr>
            <a:normAutofit/>
          </a:bodyPr>
          <a:lstStyle/>
          <a:p>
            <a:pPr marL="457200" indent="-457200" algn="just" rtl="1">
              <a:buFont typeface="+mj-lt"/>
              <a:buAutoNum type="arabicPeriod" startAt="13"/>
            </a:pPr>
            <a:r>
              <a:rPr lang="ar-SA" sz="2800" dirty="0" smtClean="0"/>
              <a:t> </a:t>
            </a:r>
            <a:r>
              <a:rPr lang="ar-SA" sz="2800" dirty="0"/>
              <a:t>اللجوء الآمن: أمن الحياة والشخص.</a:t>
            </a:r>
            <a:endParaRPr lang="en-US" sz="2800" dirty="0" smtClean="0"/>
          </a:p>
          <a:p>
            <a:pPr marL="457200" indent="-457200" algn="just" rtl="1">
              <a:buFont typeface="+mj-lt"/>
              <a:buAutoNum type="arabicPeriod" startAt="13"/>
            </a:pPr>
            <a:r>
              <a:rPr lang="ar-SA" sz="2800" dirty="0" smtClean="0"/>
              <a:t> </a:t>
            </a:r>
            <a:r>
              <a:rPr lang="ar-SA" sz="2800" dirty="0"/>
              <a:t>نفس </a:t>
            </a:r>
            <a:r>
              <a:rPr lang="ar-SA" sz="2800" dirty="0" smtClean="0"/>
              <a:t>حقوق أي </a:t>
            </a:r>
            <a:r>
              <a:rPr lang="ar-SA" sz="2800" dirty="0"/>
              <a:t>مقيم قانوني، </a:t>
            </a:r>
            <a:r>
              <a:rPr lang="ar-SA" sz="2800" dirty="0" smtClean="0"/>
              <a:t>مثلاً </a:t>
            </a:r>
            <a:r>
              <a:rPr lang="ar-SA" sz="2800" dirty="0"/>
              <a:t>الحقوق المدنية الأساسية والحقوق الاقتصادية </a:t>
            </a:r>
            <a:r>
              <a:rPr lang="ar-SA" sz="2800" dirty="0" smtClean="0"/>
              <a:t>والاجتماعية.</a:t>
            </a:r>
            <a:endParaRPr lang="en-US" sz="2800" dirty="0" smtClean="0"/>
          </a:p>
          <a:p>
            <a:pPr algn="just" rtl="1">
              <a:buFont typeface="Wingdings" panose="05000000000000000000" pitchFamily="2" charset="2"/>
              <a:buChar char="§"/>
            </a:pPr>
            <a:r>
              <a:rPr lang="ar-SA" sz="2800" dirty="0" smtClean="0"/>
              <a:t> </a:t>
            </a:r>
            <a:r>
              <a:rPr lang="ar-SA" sz="2800" dirty="0"/>
              <a:t>ويمكن للمجتمع الدولي أن يساعد في إعمال الحقوق الاقتصادية والاجتماعية حيثما يكون البلد المضيف عاجزا </a:t>
            </a:r>
            <a:r>
              <a:rPr lang="ar-SA" sz="2800" dirty="0" smtClean="0"/>
              <a:t>عن (الإيفاء بذلك).</a:t>
            </a:r>
            <a:endParaRPr lang="en-US" sz="2800" dirty="0" smtClean="0"/>
          </a:p>
          <a:p>
            <a:pPr algn="just" rtl="1">
              <a:buFont typeface="Wingdings" panose="05000000000000000000" pitchFamily="2" charset="2"/>
              <a:buChar char="§"/>
            </a:pPr>
            <a:r>
              <a:rPr lang="ar-SA" sz="2800" dirty="0" smtClean="0"/>
              <a:t> </a:t>
            </a:r>
            <a:r>
              <a:rPr lang="ar-SA" sz="2800" dirty="0"/>
              <a:t>ويمكن أن تكون المساعدة في شكل منح مالية؛ طعام؛ مثل أدوات المطبخ والأدوات والمرافق الصحية والمأوى؛ أو في برامج لإنشاء مدارس أو عيادات للاجئين الذين يعيشون في مخيم أو في تجمعات محلية أخرى.</a:t>
            </a:r>
            <a:endParaRPr lang="en-US" sz="2800" dirty="0" smtClean="0"/>
          </a:p>
          <a:p>
            <a:pPr algn="just"/>
            <a:endParaRPr lang="en-US" sz="2800" dirty="0" smtClean="0"/>
          </a:p>
          <a:p>
            <a:pPr algn="just"/>
            <a:endParaRPr lang="en-US" sz="2800" dirty="0"/>
          </a:p>
        </p:txBody>
      </p:sp>
    </p:spTree>
    <p:extLst>
      <p:ext uri="{BB962C8B-B14F-4D97-AF65-F5344CB8AC3E}">
        <p14:creationId xmlns:p14="http://schemas.microsoft.com/office/powerpoint/2010/main" val="35386553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1286825" y="207860"/>
            <a:ext cx="10058400" cy="591669"/>
          </a:xfrm>
        </p:spPr>
        <p:txBody>
          <a:bodyPr>
            <a:normAutofit fontScale="90000"/>
          </a:bodyPr>
          <a:lstStyle/>
          <a:p>
            <a:pPr algn="r" rtl="1"/>
            <a:r>
              <a:rPr lang="ar-SA" b="1" dirty="0"/>
              <a:t>نظام الحماية القانونية</a:t>
            </a:r>
            <a:endParaRPr lang="en-US" b="1" dirty="0"/>
          </a:p>
        </p:txBody>
      </p:sp>
      <p:sp>
        <p:nvSpPr>
          <p:cNvPr id="3" name="Content Placeholder 2"/>
          <p:cNvSpPr>
            <a:spLocks noGrp="1"/>
          </p:cNvSpPr>
          <p:nvPr>
            <p:ph idx="1"/>
          </p:nvPr>
        </p:nvSpPr>
        <p:spPr>
          <a:xfrm>
            <a:off x="272974" y="802256"/>
            <a:ext cx="11546237" cy="5943601"/>
          </a:xfrm>
        </p:spPr>
        <p:txBody>
          <a:bodyPr>
            <a:noAutofit/>
          </a:bodyPr>
          <a:lstStyle/>
          <a:p>
            <a:pPr marL="0" indent="0" algn="just" rtl="1">
              <a:buNone/>
            </a:pPr>
            <a:r>
              <a:rPr lang="ar-SA" sz="2400" dirty="0"/>
              <a:t>وتشمل </a:t>
            </a:r>
            <a:r>
              <a:rPr lang="ar-SA" sz="2400" dirty="0" smtClean="0"/>
              <a:t>الوثائق </a:t>
            </a:r>
            <a:r>
              <a:rPr lang="ar-SA" sz="2400" dirty="0"/>
              <a:t>الدولية والإقليمية المتعلقة باللاجئين ما يلي:</a:t>
            </a:r>
            <a:endParaRPr lang="en-US" sz="2200" dirty="0" smtClean="0"/>
          </a:p>
          <a:p>
            <a:pPr marL="342900" indent="-342900" algn="just" rtl="1">
              <a:buFont typeface="+mj-lt"/>
              <a:buAutoNum type="arabicPeriod"/>
            </a:pPr>
            <a:r>
              <a:rPr lang="ar-SA" sz="2400" dirty="0">
                <a:solidFill>
                  <a:srgbClr val="0070C0"/>
                </a:solidFill>
              </a:rPr>
              <a:t>الإعلان العالمي لحقوق الإنسان </a:t>
            </a:r>
            <a:r>
              <a:rPr lang="ar-SA" sz="2400" dirty="0">
                <a:solidFill>
                  <a:srgbClr val="FF0000"/>
                </a:solidFill>
              </a:rPr>
              <a:t>(المادة 14)</a:t>
            </a:r>
            <a:endParaRPr lang="en-US" sz="2200" dirty="0">
              <a:solidFill>
                <a:srgbClr val="FF0000"/>
              </a:solidFill>
            </a:endParaRPr>
          </a:p>
          <a:p>
            <a:pPr marL="342900" indent="-342900" algn="just" rtl="1">
              <a:buFont typeface="+mj-lt"/>
              <a:buAutoNum type="arabicPeriod"/>
            </a:pPr>
            <a:r>
              <a:rPr lang="ar-SA" sz="2400" dirty="0" smtClean="0">
                <a:solidFill>
                  <a:srgbClr val="FF0000"/>
                </a:solidFill>
              </a:rPr>
              <a:t>1951</a:t>
            </a:r>
            <a:r>
              <a:rPr lang="ar-SA" sz="2400" dirty="0">
                <a:solidFill>
                  <a:srgbClr val="0070C0"/>
                </a:solidFill>
              </a:rPr>
              <a:t>اتفاقية جنيف المتعلقة بوضع </a:t>
            </a:r>
            <a:r>
              <a:rPr lang="ar-SA" sz="2400" dirty="0" smtClean="0">
                <a:solidFill>
                  <a:srgbClr val="0070C0"/>
                </a:solidFill>
              </a:rPr>
              <a:t>اللاجئين الشرعي</a:t>
            </a:r>
            <a:endParaRPr lang="en-US" sz="2400" dirty="0">
              <a:solidFill>
                <a:srgbClr val="0070C0"/>
              </a:solidFill>
            </a:endParaRPr>
          </a:p>
          <a:p>
            <a:pPr marL="342900" indent="-342900" algn="just" rtl="1">
              <a:buFont typeface="+mj-lt"/>
              <a:buAutoNum type="arabicPeriod"/>
            </a:pPr>
            <a:r>
              <a:rPr lang="ar-SA" sz="2400" dirty="0" smtClean="0">
                <a:solidFill>
                  <a:srgbClr val="FF0000"/>
                </a:solidFill>
              </a:rPr>
              <a:t>1967</a:t>
            </a:r>
            <a:r>
              <a:rPr lang="ar-SA" sz="2400" dirty="0">
                <a:solidFill>
                  <a:srgbClr val="0070C0"/>
                </a:solidFill>
              </a:rPr>
              <a:t>البروتوكول الاختياري المتعلق بوضع </a:t>
            </a:r>
            <a:r>
              <a:rPr lang="ar-SA" sz="2400" dirty="0" smtClean="0">
                <a:solidFill>
                  <a:srgbClr val="0070C0"/>
                </a:solidFill>
              </a:rPr>
              <a:t>اللاجئين الشرعي</a:t>
            </a:r>
            <a:endParaRPr lang="ar-SA" sz="2400" dirty="0">
              <a:solidFill>
                <a:srgbClr val="0070C0"/>
              </a:solidFill>
            </a:endParaRPr>
          </a:p>
          <a:p>
            <a:pPr marL="342900" indent="-342900" algn="just" rtl="1">
              <a:buFont typeface="+mj-lt"/>
              <a:buAutoNum type="arabicPeriod"/>
            </a:pPr>
            <a:r>
              <a:rPr lang="ar-SA" sz="2400" dirty="0">
                <a:solidFill>
                  <a:srgbClr val="0070C0"/>
                </a:solidFill>
              </a:rPr>
              <a:t>اتفاقية مناهضة التعذيب وغيره من ضروب المعاملة أو العقوبة القاسية أو اللاإنسانية أو المهينة </a:t>
            </a:r>
            <a:r>
              <a:rPr lang="ar-SA" sz="2400" dirty="0">
                <a:solidFill>
                  <a:srgbClr val="FF0000"/>
                </a:solidFill>
              </a:rPr>
              <a:t>(المادة 3</a:t>
            </a:r>
            <a:r>
              <a:rPr lang="ar-SA" sz="2400" dirty="0" smtClean="0">
                <a:solidFill>
                  <a:srgbClr val="FF0000"/>
                </a:solidFill>
              </a:rPr>
              <a:t>)</a:t>
            </a:r>
          </a:p>
          <a:p>
            <a:pPr marL="342900" indent="-342900" algn="just" rtl="1">
              <a:buFont typeface="+mj-lt"/>
              <a:buAutoNum type="arabicPeriod"/>
            </a:pPr>
            <a:r>
              <a:rPr lang="ar-SA" sz="2400" dirty="0">
                <a:solidFill>
                  <a:srgbClr val="0070C0"/>
                </a:solidFill>
              </a:rPr>
              <a:t>اتفاقية حقوق الطفل </a:t>
            </a:r>
            <a:r>
              <a:rPr lang="ar-SA" sz="2400" dirty="0">
                <a:solidFill>
                  <a:srgbClr val="FF0000"/>
                </a:solidFill>
              </a:rPr>
              <a:t>(المادة 22</a:t>
            </a:r>
            <a:r>
              <a:rPr lang="ar-SA" sz="2400" dirty="0" smtClean="0">
                <a:solidFill>
                  <a:srgbClr val="FF0000"/>
                </a:solidFill>
              </a:rPr>
              <a:t>)</a:t>
            </a:r>
          </a:p>
          <a:p>
            <a:pPr marL="342900" indent="-342900" algn="just" rtl="1">
              <a:buFont typeface="+mj-lt"/>
              <a:buAutoNum type="arabicPeriod"/>
            </a:pPr>
            <a:r>
              <a:rPr lang="ar-SA" sz="2400" dirty="0">
                <a:solidFill>
                  <a:srgbClr val="0070C0"/>
                </a:solidFill>
              </a:rPr>
              <a:t>الميثاق الأفريقي لحقوق الإنسان والشعوب </a:t>
            </a:r>
            <a:r>
              <a:rPr lang="ar-SA" sz="2400" dirty="0" smtClean="0">
                <a:solidFill>
                  <a:srgbClr val="FF0000"/>
                </a:solidFill>
              </a:rPr>
              <a:t>(المادة 12)</a:t>
            </a:r>
          </a:p>
          <a:p>
            <a:pPr marL="342900" indent="-342900" algn="just" rtl="1">
              <a:buFont typeface="+mj-lt"/>
              <a:buAutoNum type="arabicPeriod"/>
            </a:pPr>
            <a:r>
              <a:rPr lang="ar-SA" sz="2400" dirty="0">
                <a:solidFill>
                  <a:srgbClr val="0070C0"/>
                </a:solidFill>
              </a:rPr>
              <a:t>اتفاقية منظمة الوحدة الأفريقية التي تنظم الجوانب الخاصة لمشكلة اللاجئين في </a:t>
            </a:r>
            <a:r>
              <a:rPr lang="ar-SA" sz="2400" dirty="0" smtClean="0">
                <a:solidFill>
                  <a:srgbClr val="0070C0"/>
                </a:solidFill>
              </a:rPr>
              <a:t>أفريقيا</a:t>
            </a:r>
          </a:p>
          <a:p>
            <a:pPr marL="342900" indent="-342900" algn="just" rtl="1">
              <a:buFont typeface="+mj-lt"/>
              <a:buAutoNum type="arabicPeriod"/>
            </a:pPr>
            <a:r>
              <a:rPr lang="ar-SA" sz="2400" dirty="0">
                <a:solidFill>
                  <a:srgbClr val="0070C0"/>
                </a:solidFill>
              </a:rPr>
              <a:t>اتفاقية الاتحاد الأفريقي لحماية ومساعدة المشردين </a:t>
            </a:r>
            <a:r>
              <a:rPr lang="ar-SA" sz="2400" dirty="0" smtClean="0">
                <a:solidFill>
                  <a:srgbClr val="0070C0"/>
                </a:solidFill>
              </a:rPr>
              <a:t>داخلياُ </a:t>
            </a:r>
            <a:r>
              <a:rPr lang="ar-SA" sz="2400" dirty="0">
                <a:solidFill>
                  <a:srgbClr val="0070C0"/>
                </a:solidFill>
              </a:rPr>
              <a:t>في </a:t>
            </a:r>
            <a:r>
              <a:rPr lang="ar-SA" sz="2400" dirty="0" smtClean="0">
                <a:solidFill>
                  <a:srgbClr val="0070C0"/>
                </a:solidFill>
              </a:rPr>
              <a:t>أفريقيا</a:t>
            </a:r>
          </a:p>
          <a:p>
            <a:pPr marL="342900" indent="-342900" algn="just" rtl="1">
              <a:buFont typeface="+mj-lt"/>
              <a:buAutoNum type="arabicPeriod"/>
            </a:pPr>
            <a:r>
              <a:rPr lang="ar-SA" sz="2400" dirty="0">
                <a:solidFill>
                  <a:srgbClr val="0070C0"/>
                </a:solidFill>
              </a:rPr>
              <a:t>الميثاق العربي لحقوق الإنسان </a:t>
            </a:r>
            <a:r>
              <a:rPr lang="ar-SA" sz="2400" dirty="0">
                <a:solidFill>
                  <a:srgbClr val="FF0000"/>
                </a:solidFill>
              </a:rPr>
              <a:t>(المادة 28)</a:t>
            </a:r>
            <a:endParaRPr lang="en-US" sz="2400" dirty="0">
              <a:solidFill>
                <a:srgbClr val="FF0000"/>
              </a:solidFill>
            </a:endParaRPr>
          </a:p>
          <a:p>
            <a:pPr marL="342900" indent="-342900" algn="just" rtl="1">
              <a:buFont typeface="+mj-lt"/>
              <a:buAutoNum type="arabicPeriod"/>
            </a:pPr>
            <a:r>
              <a:rPr lang="ar-SA" sz="2400" dirty="0">
                <a:solidFill>
                  <a:srgbClr val="0070C0"/>
                </a:solidFill>
              </a:rPr>
              <a:t>إعلان القاهرة بشأن حقوق الإنسان في الإسلام </a:t>
            </a:r>
            <a:r>
              <a:rPr lang="ar-SA" sz="2400" dirty="0">
                <a:solidFill>
                  <a:srgbClr val="FF0000"/>
                </a:solidFill>
              </a:rPr>
              <a:t>(المادة 12)</a:t>
            </a:r>
            <a:endParaRPr lang="en-US" sz="2400" dirty="0">
              <a:solidFill>
                <a:srgbClr val="FF0000"/>
              </a:solidFill>
            </a:endParaRPr>
          </a:p>
          <a:p>
            <a:pPr algn="just"/>
            <a:endParaRPr lang="en-US" sz="2200" dirty="0">
              <a:solidFill>
                <a:srgbClr val="0070C0"/>
              </a:solidFill>
            </a:endParaRPr>
          </a:p>
          <a:p>
            <a:pPr algn="just"/>
            <a:endParaRPr lang="en-US" sz="2200" dirty="0">
              <a:solidFill>
                <a:srgbClr val="0070C0"/>
              </a:solidFill>
            </a:endParaRPr>
          </a:p>
        </p:txBody>
      </p:sp>
    </p:spTree>
    <p:extLst>
      <p:ext uri="{BB962C8B-B14F-4D97-AF65-F5344CB8AC3E}">
        <p14:creationId xmlns:p14="http://schemas.microsoft.com/office/powerpoint/2010/main" val="297789528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147918"/>
            <a:ext cx="11134165" cy="941294"/>
          </a:xfrm>
        </p:spPr>
        <p:txBody>
          <a:bodyPr>
            <a:noAutofit/>
          </a:bodyPr>
          <a:lstStyle/>
          <a:p>
            <a:pPr algn="just" rtl="1"/>
            <a:r>
              <a:rPr lang="ar-SA" sz="3600" b="1" dirty="0" smtClean="0"/>
              <a:t>من هو اللاجئ ؟</a:t>
            </a:r>
            <a:endParaRPr lang="en-US" sz="3600" b="1" dirty="0"/>
          </a:p>
        </p:txBody>
      </p:sp>
      <p:sp>
        <p:nvSpPr>
          <p:cNvPr id="3" name="Content Placeholder 2"/>
          <p:cNvSpPr>
            <a:spLocks noGrp="1"/>
          </p:cNvSpPr>
          <p:nvPr>
            <p:ph idx="1"/>
          </p:nvPr>
        </p:nvSpPr>
        <p:spPr>
          <a:xfrm>
            <a:off x="353684" y="1253874"/>
            <a:ext cx="11611154" cy="4921624"/>
          </a:xfrm>
        </p:spPr>
        <p:txBody>
          <a:bodyPr>
            <a:normAutofit fontScale="92500"/>
          </a:bodyPr>
          <a:lstStyle/>
          <a:p>
            <a:pPr marL="1188720" indent="0" algn="r" rtl="1">
              <a:buNone/>
            </a:pPr>
            <a:r>
              <a:rPr lang="ar-SA" sz="2400" b="1" dirty="0"/>
              <a:t>اتفاقية الأمم المتحدة المتعلقة بوضع اللاجئين، 1951</a:t>
            </a:r>
            <a:endParaRPr lang="en-US" sz="2400" b="1" dirty="0" smtClean="0"/>
          </a:p>
          <a:p>
            <a:pPr algn="r" rtl="1">
              <a:buFont typeface="Wingdings" panose="05000000000000000000" pitchFamily="2" charset="2"/>
              <a:buChar char="§"/>
            </a:pPr>
            <a:r>
              <a:rPr lang="ar-SA" sz="2400" dirty="0"/>
              <a:t> هو القانون الدولي الأول لحماية اللاجئين ويستند إلى </a:t>
            </a:r>
            <a:r>
              <a:rPr lang="ar-SA" sz="2400" dirty="0" smtClean="0"/>
              <a:t>المادة، </a:t>
            </a:r>
            <a:r>
              <a:rPr lang="ar-SA" sz="2400" dirty="0"/>
              <a:t>14 </a:t>
            </a:r>
            <a:r>
              <a:rPr lang="ar-SA" sz="2400" dirty="0" smtClean="0"/>
              <a:t>من الإعلان </a:t>
            </a:r>
            <a:r>
              <a:rPr lang="ar-SA" sz="2400" dirty="0"/>
              <a:t>العالمي لحقوق الإنسان: </a:t>
            </a:r>
            <a:r>
              <a:rPr lang="ar-SA" sz="2400" dirty="0">
                <a:solidFill>
                  <a:srgbClr val="FF00FF"/>
                </a:solidFill>
              </a:rPr>
              <a:t>"لكل شخص الحق في </a:t>
            </a:r>
            <a:r>
              <a:rPr lang="ar-SA" sz="2400" dirty="0" smtClean="0">
                <a:solidFill>
                  <a:srgbClr val="FF00FF"/>
                </a:solidFill>
              </a:rPr>
              <a:t>التماس اللجوء </a:t>
            </a:r>
            <a:r>
              <a:rPr lang="ar-SA" sz="2400" dirty="0">
                <a:solidFill>
                  <a:srgbClr val="FF00FF"/>
                </a:solidFill>
              </a:rPr>
              <a:t>في بلدان أخرى والتمتع به </a:t>
            </a:r>
            <a:r>
              <a:rPr lang="ar-SA" sz="2400" dirty="0" smtClean="0">
                <a:solidFill>
                  <a:srgbClr val="FF00FF"/>
                </a:solidFill>
              </a:rPr>
              <a:t>خلاصاً من الاضطهاد".</a:t>
            </a:r>
          </a:p>
          <a:p>
            <a:pPr algn="r" rtl="1">
              <a:buFont typeface="Wingdings" panose="05000000000000000000" pitchFamily="2" charset="2"/>
              <a:buChar char="§"/>
            </a:pPr>
            <a:r>
              <a:rPr lang="ar-SA" sz="2400" i="1" dirty="0">
                <a:solidFill>
                  <a:srgbClr val="FF00FF"/>
                </a:solidFill>
              </a:rPr>
              <a:t> </a:t>
            </a:r>
            <a:r>
              <a:rPr lang="ar-SA" sz="2400" dirty="0"/>
              <a:t>وتعرف المادة (أ) (1) من الاتفاقية مصطلح "لاجئ": اللاجئ هو شخص لديه خوف من الاضطهاد </a:t>
            </a:r>
            <a:r>
              <a:rPr lang="ar-SA" sz="2400" dirty="0" smtClean="0"/>
              <a:t>له </a:t>
            </a:r>
            <a:r>
              <a:rPr lang="ar-SA" sz="2400" dirty="0"/>
              <a:t>ما يبرره </a:t>
            </a:r>
            <a:r>
              <a:rPr lang="ar-SA" sz="2400" dirty="0" smtClean="0"/>
              <a:t>بسبب </a:t>
            </a:r>
            <a:r>
              <a:rPr lang="ar-SA" sz="2400" dirty="0"/>
              <a:t>ما </a:t>
            </a:r>
            <a:r>
              <a:rPr lang="ar-SA" sz="2400" dirty="0" smtClean="0"/>
              <a:t>يلي:</a:t>
            </a:r>
            <a:endParaRPr lang="ar-SA" sz="2400" i="1" dirty="0"/>
          </a:p>
          <a:p>
            <a:pPr marL="548640" algn="r" rtl="1">
              <a:buFont typeface="Wingdings" panose="05000000000000000000" pitchFamily="2" charset="2"/>
              <a:buChar char="Ø"/>
            </a:pPr>
            <a:r>
              <a:rPr lang="ar-SA" sz="2400" i="1" dirty="0" smtClean="0"/>
              <a:t> العرق</a:t>
            </a:r>
          </a:p>
          <a:p>
            <a:pPr marL="548640" algn="r" rtl="1">
              <a:buFont typeface="Wingdings" panose="05000000000000000000" pitchFamily="2" charset="2"/>
              <a:buChar char="Ø"/>
            </a:pPr>
            <a:r>
              <a:rPr lang="ar-SA" sz="2400" i="1" dirty="0" smtClean="0"/>
              <a:t> الدين</a:t>
            </a:r>
          </a:p>
          <a:p>
            <a:pPr marL="548640" algn="r" rtl="1">
              <a:buFont typeface="Wingdings" panose="05000000000000000000" pitchFamily="2" charset="2"/>
              <a:buChar char="Ø"/>
            </a:pPr>
            <a:r>
              <a:rPr lang="ar-SA" sz="2400" i="1" dirty="0" smtClean="0"/>
              <a:t>الجنسية</a:t>
            </a:r>
          </a:p>
          <a:p>
            <a:pPr marL="548640" algn="r" rtl="1">
              <a:buFont typeface="Wingdings" panose="05000000000000000000" pitchFamily="2" charset="2"/>
              <a:buChar char="Ø"/>
            </a:pPr>
            <a:r>
              <a:rPr lang="ar-SA" sz="2400" i="1" dirty="0" smtClean="0"/>
              <a:t>الإنتماء لمجموعة إجتماعية معينة أو</a:t>
            </a:r>
          </a:p>
          <a:p>
            <a:pPr marL="548640" algn="r" rtl="1">
              <a:buFont typeface="Wingdings" panose="05000000000000000000" pitchFamily="2" charset="2"/>
              <a:buChar char="Ø"/>
            </a:pPr>
            <a:r>
              <a:rPr lang="ar-SA" sz="2400" i="1" dirty="0" smtClean="0"/>
              <a:t> رأي سياسي</a:t>
            </a:r>
          </a:p>
          <a:p>
            <a:pPr marL="548640" algn="r" rtl="1">
              <a:buFont typeface="Wingdings" panose="05000000000000000000" pitchFamily="2" charset="2"/>
              <a:buChar char="Ø"/>
            </a:pPr>
            <a:r>
              <a:rPr lang="ar-SA" sz="2400" i="1" dirty="0" smtClean="0"/>
              <a:t> </a:t>
            </a:r>
            <a:r>
              <a:rPr lang="ar-SA" sz="2400" i="1" dirty="0"/>
              <a:t>هو خارج بلده / بلدها الأصلي وغير قادر أو غير راغب في الاستفادة من حماية ذلك البلد، أو العودة هناك، خوفا من </a:t>
            </a:r>
            <a:r>
              <a:rPr lang="ar-SA" sz="2400" i="1" dirty="0" smtClean="0"/>
              <a:t>الاضطهاد</a:t>
            </a:r>
            <a:endParaRPr lang="en-US" sz="2400" i="1" dirty="0"/>
          </a:p>
        </p:txBody>
      </p:sp>
    </p:spTree>
    <p:extLst>
      <p:ext uri="{BB962C8B-B14F-4D97-AF65-F5344CB8AC3E}">
        <p14:creationId xmlns:p14="http://schemas.microsoft.com/office/powerpoint/2010/main" val="211873918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6859" y="228600"/>
            <a:ext cx="11564470" cy="672353"/>
          </a:xfrm>
        </p:spPr>
        <p:txBody>
          <a:bodyPr>
            <a:normAutofit fontScale="90000"/>
          </a:bodyPr>
          <a:lstStyle/>
          <a:p>
            <a:pPr algn="r" rtl="1"/>
            <a:r>
              <a:rPr lang="ar-SA" b="1" dirty="0" smtClean="0"/>
              <a:t>من هو اللاجئ ؟</a:t>
            </a:r>
            <a:endParaRPr lang="en-US" b="1" dirty="0"/>
          </a:p>
        </p:txBody>
      </p:sp>
      <p:sp>
        <p:nvSpPr>
          <p:cNvPr id="3" name="Content Placeholder 2"/>
          <p:cNvSpPr>
            <a:spLocks noGrp="1"/>
          </p:cNvSpPr>
          <p:nvPr>
            <p:ph idx="1"/>
          </p:nvPr>
        </p:nvSpPr>
        <p:spPr>
          <a:xfrm>
            <a:off x="147919" y="1062318"/>
            <a:ext cx="11833410" cy="5795682"/>
          </a:xfrm>
        </p:spPr>
        <p:txBody>
          <a:bodyPr>
            <a:noAutofit/>
          </a:bodyPr>
          <a:lstStyle/>
          <a:p>
            <a:pPr marL="1005840" indent="0" algn="just" rtl="1">
              <a:buNone/>
            </a:pPr>
            <a:r>
              <a:rPr lang="ar-SA" sz="2400" b="1" dirty="0"/>
              <a:t>اتفاقية منظمة الوحدة الأفريقية التي تحكم الجوانب المحددة لمشاكل اللاجئين في أفريقيا، 1969.</a:t>
            </a:r>
            <a:endParaRPr lang="en-US" sz="2400" b="1" dirty="0" smtClean="0"/>
          </a:p>
          <a:p>
            <a:pPr algn="just">
              <a:buFont typeface="Wingdings" panose="05000000000000000000" pitchFamily="2" charset="2"/>
              <a:buChar char="§"/>
            </a:pPr>
            <a:endParaRPr lang="ar-SA" sz="2400" dirty="0" smtClean="0"/>
          </a:p>
          <a:p>
            <a:pPr algn="just" rtl="1">
              <a:buFont typeface="Wingdings" panose="05000000000000000000" pitchFamily="2" charset="2"/>
              <a:buChar char="§"/>
            </a:pPr>
            <a:r>
              <a:rPr lang="ar-SA" sz="2400" dirty="0"/>
              <a:t> وسعت التعريف الوارد في اتفاقية عام 1951 ليشمل ما يلي:</a:t>
            </a:r>
            <a:endParaRPr lang="en-US" sz="2400" dirty="0" smtClean="0"/>
          </a:p>
          <a:p>
            <a:pPr marL="365760" algn="just" rtl="1">
              <a:buFont typeface="Wingdings" panose="05000000000000000000" pitchFamily="2" charset="2"/>
              <a:buChar char="Ø"/>
            </a:pPr>
            <a:r>
              <a:rPr lang="ar-SA" sz="2400" dirty="0"/>
              <a:t>أي شخص مجبر على مغادرة بلده بسبب </a:t>
            </a:r>
            <a:r>
              <a:rPr lang="ar-SA" sz="2400" i="1" u="sng" dirty="0">
                <a:solidFill>
                  <a:srgbClr val="7030A0"/>
                </a:solidFill>
              </a:rPr>
              <a:t>" </a:t>
            </a:r>
            <a:r>
              <a:rPr lang="ar-SA" sz="2400" i="1" u="sng" dirty="0" smtClean="0">
                <a:solidFill>
                  <a:srgbClr val="7030A0"/>
                </a:solidFill>
              </a:rPr>
              <a:t>عدوان </a:t>
            </a:r>
            <a:r>
              <a:rPr lang="ar-SA" sz="2400" i="1" u="sng" dirty="0">
                <a:solidFill>
                  <a:srgbClr val="7030A0"/>
                </a:solidFill>
              </a:rPr>
              <a:t>خارجي أو احتلال أو هيمنة أجنبية أو أحداث تزعج النظام العام بشكل خطير في بعض أجزاء أو كل بلده الأصلي أو </a:t>
            </a:r>
            <a:r>
              <a:rPr lang="ar-SA" sz="2400" i="1" u="sng" dirty="0" smtClean="0">
                <a:solidFill>
                  <a:srgbClr val="7030A0"/>
                </a:solidFill>
              </a:rPr>
              <a:t>جنسيته</a:t>
            </a:r>
            <a:r>
              <a:rPr lang="ar-SA" sz="2400" i="1" u="sng" dirty="0">
                <a:solidFill>
                  <a:srgbClr val="7030A0"/>
                </a:solidFill>
              </a:rPr>
              <a:t> "</a:t>
            </a:r>
            <a:r>
              <a:rPr lang="ar-SA" sz="2400" dirty="0" smtClean="0"/>
              <a:t>.</a:t>
            </a:r>
            <a:r>
              <a:rPr lang="en-US" sz="2400" dirty="0" smtClean="0"/>
              <a:t> </a:t>
            </a:r>
            <a:endParaRPr lang="ar-SA" sz="2400" dirty="0" smtClean="0"/>
          </a:p>
          <a:p>
            <a:pPr marL="0" indent="0" algn="just" rtl="1">
              <a:buNone/>
            </a:pPr>
            <a:r>
              <a:rPr lang="ar-SA" sz="2400" b="1" dirty="0"/>
              <a:t> إعلان </a:t>
            </a:r>
            <a:r>
              <a:rPr lang="ar-SA" sz="2400" b="1" dirty="0" smtClean="0"/>
              <a:t>كارتاهينا </a:t>
            </a:r>
            <a:r>
              <a:rPr lang="ar-SA" sz="2400" b="1" dirty="0"/>
              <a:t>من أمريكا اللاتينية، </a:t>
            </a:r>
            <a:r>
              <a:rPr lang="ar-SA" sz="2400" b="1" dirty="0" smtClean="0"/>
              <a:t>1984</a:t>
            </a:r>
            <a:endParaRPr lang="en-US" sz="2400" b="1" dirty="0" smtClean="0"/>
          </a:p>
          <a:p>
            <a:pPr algn="just" rtl="1">
              <a:buFont typeface="Wingdings" panose="05000000000000000000" pitchFamily="2" charset="2"/>
              <a:buChar char="§"/>
            </a:pPr>
            <a:r>
              <a:rPr lang="ar-SA" sz="2400" dirty="0"/>
              <a:t> </a:t>
            </a:r>
            <a:r>
              <a:rPr lang="ar-SA" sz="2400" dirty="0" smtClean="0"/>
              <a:t>مثل </a:t>
            </a:r>
            <a:r>
              <a:rPr lang="ar-SA" sz="2400" dirty="0"/>
              <a:t>اتفاقية منظمة الوحدة </a:t>
            </a:r>
            <a:r>
              <a:rPr lang="ar-SA" sz="2400" dirty="0" smtClean="0"/>
              <a:t>الأفريقية، يضيف هذا الإعلان مزيدا </a:t>
            </a:r>
            <a:r>
              <a:rPr lang="ar-SA" sz="2400" dirty="0"/>
              <a:t>من </a:t>
            </a:r>
            <a:r>
              <a:rPr lang="ar-SA" sz="2400" dirty="0" smtClean="0"/>
              <a:t>الإعتبارات الموضوعية لتعريف اللاجئ (الوارد في) اتفاقية </a:t>
            </a:r>
            <a:r>
              <a:rPr lang="ar-SA" sz="2400" dirty="0"/>
              <a:t>عام 1951 ليشمل ما يلي</a:t>
            </a:r>
            <a:r>
              <a:rPr lang="ar-SA" sz="2400" dirty="0" smtClean="0"/>
              <a:t>:</a:t>
            </a:r>
          </a:p>
          <a:p>
            <a:pPr marL="365760" algn="just" rtl="1">
              <a:buFont typeface="Wingdings" panose="05000000000000000000" pitchFamily="2" charset="2"/>
              <a:buChar char="Ø"/>
            </a:pPr>
            <a:r>
              <a:rPr lang="ar-SA" sz="2400" dirty="0"/>
              <a:t>الأشخاص الذين يفرون من بلدانهم </a:t>
            </a:r>
            <a:r>
              <a:rPr lang="ar-SA" sz="2400" i="1" u="sng" dirty="0" smtClean="0">
                <a:solidFill>
                  <a:srgbClr val="7030A0"/>
                </a:solidFill>
              </a:rPr>
              <a:t>" لأن </a:t>
            </a:r>
            <a:r>
              <a:rPr lang="ar-SA" sz="2400" i="1" u="sng" dirty="0">
                <a:solidFill>
                  <a:srgbClr val="7030A0"/>
                </a:solidFill>
              </a:rPr>
              <a:t>حياتهم أو سلامتهم أو حريتهم مهددة ب</a:t>
            </a:r>
            <a:r>
              <a:rPr lang="ar-SA" sz="2400" i="1" u="sng" dirty="0" smtClean="0">
                <a:solidFill>
                  <a:srgbClr val="7030A0"/>
                </a:solidFill>
              </a:rPr>
              <a:t>عنف عام </a:t>
            </a:r>
            <a:r>
              <a:rPr lang="ar-SA" sz="2400" i="1" u="sng" dirty="0">
                <a:solidFill>
                  <a:srgbClr val="7030A0"/>
                </a:solidFill>
              </a:rPr>
              <a:t>أو </a:t>
            </a:r>
            <a:r>
              <a:rPr lang="ar-SA" sz="2400" i="1" u="sng" dirty="0" smtClean="0">
                <a:solidFill>
                  <a:srgbClr val="7030A0"/>
                </a:solidFill>
              </a:rPr>
              <a:t>عدوان أجنبي </a:t>
            </a:r>
            <a:r>
              <a:rPr lang="ar-SA" sz="2400" i="1" u="sng" dirty="0">
                <a:solidFill>
                  <a:srgbClr val="7030A0"/>
                </a:solidFill>
              </a:rPr>
              <a:t>أو </a:t>
            </a:r>
            <a:r>
              <a:rPr lang="ar-SA" sz="2400" i="1" u="sng" dirty="0" smtClean="0">
                <a:solidFill>
                  <a:srgbClr val="7030A0"/>
                </a:solidFill>
              </a:rPr>
              <a:t>صراعات داخلية </a:t>
            </a:r>
            <a:r>
              <a:rPr lang="ar-SA" sz="2400" i="1" u="sng" dirty="0">
                <a:solidFill>
                  <a:srgbClr val="7030A0"/>
                </a:solidFill>
              </a:rPr>
              <a:t>أو </a:t>
            </a:r>
            <a:r>
              <a:rPr lang="ar-SA" sz="2400" i="1" u="sng" dirty="0" smtClean="0">
                <a:solidFill>
                  <a:srgbClr val="7030A0"/>
                </a:solidFill>
              </a:rPr>
              <a:t>انتهاكات جسيمة </a:t>
            </a:r>
            <a:r>
              <a:rPr lang="ar-SA" sz="2400" i="1" u="sng" dirty="0">
                <a:solidFill>
                  <a:srgbClr val="7030A0"/>
                </a:solidFill>
              </a:rPr>
              <a:t>لحقوق الإنسان أو غير ذلك من الظروف التي </a:t>
            </a:r>
            <a:r>
              <a:rPr lang="ar-SA" sz="2400" i="1" u="sng" dirty="0" smtClean="0">
                <a:solidFill>
                  <a:srgbClr val="7030A0"/>
                </a:solidFill>
              </a:rPr>
              <a:t>تخل </a:t>
            </a:r>
            <a:r>
              <a:rPr lang="ar-SA" sz="2400" i="1" u="sng" dirty="0">
                <a:solidFill>
                  <a:srgbClr val="7030A0"/>
                </a:solidFill>
              </a:rPr>
              <a:t>بالنظام </a:t>
            </a:r>
            <a:r>
              <a:rPr lang="ar-SA" sz="2400" i="1" u="sng" dirty="0" smtClean="0">
                <a:solidFill>
                  <a:srgbClr val="7030A0"/>
                </a:solidFill>
              </a:rPr>
              <a:t>العام بشكل </a:t>
            </a:r>
            <a:r>
              <a:rPr lang="ar-SA" sz="2400" i="1" u="sng" dirty="0">
                <a:solidFill>
                  <a:srgbClr val="7030A0"/>
                </a:solidFill>
              </a:rPr>
              <a:t>خطير </a:t>
            </a:r>
            <a:r>
              <a:rPr lang="ar-SA" sz="2400" i="1" u="sng" dirty="0" smtClean="0">
                <a:solidFill>
                  <a:srgbClr val="7030A0"/>
                </a:solidFill>
              </a:rPr>
              <a:t>".</a:t>
            </a:r>
            <a:endParaRPr lang="en-US" sz="2400" i="1" u="sng" dirty="0">
              <a:solidFill>
                <a:srgbClr val="7030A0"/>
              </a:solidFill>
            </a:endParaRPr>
          </a:p>
        </p:txBody>
      </p:sp>
    </p:spTree>
    <p:extLst>
      <p:ext uri="{BB962C8B-B14F-4D97-AF65-F5344CB8AC3E}">
        <p14:creationId xmlns:p14="http://schemas.microsoft.com/office/powerpoint/2010/main" val="156695331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93673" y="202361"/>
            <a:ext cx="10058400" cy="645459"/>
          </a:xfrm>
        </p:spPr>
        <p:txBody>
          <a:bodyPr>
            <a:normAutofit fontScale="90000"/>
          </a:bodyPr>
          <a:lstStyle/>
          <a:p>
            <a:pPr algn="r" rtl="1"/>
            <a:r>
              <a:rPr lang="ar-SA" b="1" dirty="0"/>
              <a:t>نطاق اتفاقية عام </a:t>
            </a:r>
            <a:r>
              <a:rPr lang="ar-SA" b="1" dirty="0" smtClean="0"/>
              <a:t>1951</a:t>
            </a:r>
            <a:endParaRPr lang="en-US" b="1" dirty="0"/>
          </a:p>
        </p:txBody>
      </p:sp>
      <p:sp>
        <p:nvSpPr>
          <p:cNvPr id="3" name="Content Placeholder 2"/>
          <p:cNvSpPr>
            <a:spLocks noGrp="1"/>
          </p:cNvSpPr>
          <p:nvPr>
            <p:ph idx="1"/>
          </p:nvPr>
        </p:nvSpPr>
        <p:spPr>
          <a:xfrm>
            <a:off x="176493" y="894229"/>
            <a:ext cx="11748807" cy="6078071"/>
          </a:xfrm>
        </p:spPr>
        <p:txBody>
          <a:bodyPr>
            <a:normAutofit/>
          </a:bodyPr>
          <a:lstStyle/>
          <a:p>
            <a:pPr algn="just" rtl="1">
              <a:buFont typeface="Wingdings" panose="05000000000000000000" pitchFamily="2" charset="2"/>
              <a:buChar char="§"/>
            </a:pPr>
            <a:r>
              <a:rPr lang="ar-SA" dirty="0"/>
              <a:t> </a:t>
            </a:r>
            <a:r>
              <a:rPr lang="ar-SA" dirty="0" smtClean="0"/>
              <a:t>يعزز </a:t>
            </a:r>
            <a:r>
              <a:rPr lang="ar-SA" dirty="0"/>
              <a:t>القانون الدولي السابق </a:t>
            </a:r>
            <a:r>
              <a:rPr lang="ar-SA" dirty="0" smtClean="0"/>
              <a:t>للاجئين ويجمع ويدون حقوق اللاجئين بشكل شامل على </a:t>
            </a:r>
            <a:r>
              <a:rPr lang="ar-SA" dirty="0"/>
              <a:t>الصعيد الدولي.</a:t>
            </a:r>
            <a:endParaRPr lang="en-US" dirty="0" smtClean="0"/>
          </a:p>
          <a:p>
            <a:pPr algn="just" rtl="1">
              <a:buFont typeface="Wingdings" panose="05000000000000000000" pitchFamily="2" charset="2"/>
              <a:buChar char="§"/>
            </a:pPr>
            <a:r>
              <a:rPr lang="ar-SA" dirty="0" smtClean="0"/>
              <a:t> </a:t>
            </a:r>
            <a:r>
              <a:rPr lang="ar-SA" dirty="0"/>
              <a:t>وخلافا </a:t>
            </a:r>
            <a:r>
              <a:rPr lang="ar-SA" dirty="0" smtClean="0"/>
              <a:t>للمعاهدات السابقة والتي كانت تسري </a:t>
            </a:r>
            <a:r>
              <a:rPr lang="ar-SA" dirty="0"/>
              <a:t>على فئات محددة من اللاجئين، أدخلت الاتفاقية تعريفا واحدا لمصطلح "اللاجئ" مع التركيز على حماية الأشخاص من الاضطهاد السياسي وغيره من أشكال الاضطهاد.</a:t>
            </a:r>
            <a:endParaRPr lang="en-US" dirty="0" smtClean="0"/>
          </a:p>
          <a:p>
            <a:pPr algn="just" rtl="1">
              <a:buFont typeface="Wingdings" panose="05000000000000000000" pitchFamily="2" charset="2"/>
              <a:buChar char="§"/>
            </a:pPr>
            <a:r>
              <a:rPr lang="ar-SA" dirty="0" smtClean="0"/>
              <a:t> الاتفاقية </a:t>
            </a:r>
            <a:r>
              <a:rPr lang="ar-SA" dirty="0"/>
              <a:t>هي </a:t>
            </a:r>
            <a:r>
              <a:rPr lang="ar-SA" dirty="0" smtClean="0"/>
              <a:t>معاهدة تستند على الوضع الشرعي </a:t>
            </a:r>
            <a:r>
              <a:rPr lang="ar-SA" dirty="0"/>
              <a:t>والحقوق:</a:t>
            </a:r>
            <a:endParaRPr lang="en-US" dirty="0" smtClean="0"/>
          </a:p>
          <a:p>
            <a:pPr marL="457200" algn="just" rtl="1">
              <a:buFont typeface="Wingdings" panose="05000000000000000000" pitchFamily="2" charset="2"/>
              <a:buChar char="Ø"/>
            </a:pPr>
            <a:r>
              <a:rPr lang="en-US" dirty="0" smtClean="0"/>
              <a:t> </a:t>
            </a:r>
            <a:r>
              <a:rPr lang="ar-SA" dirty="0" smtClean="0"/>
              <a:t> الإتفاقية إنتظمت وشملت </a:t>
            </a:r>
            <a:r>
              <a:rPr lang="ar-SA" dirty="0"/>
              <a:t>عددا من المبادئ الأساسية لحقوق الإنسان، مثل: </a:t>
            </a:r>
            <a:r>
              <a:rPr lang="ar-SA" dirty="0" smtClean="0"/>
              <a:t>عدم </a:t>
            </a:r>
            <a:r>
              <a:rPr lang="ar-SA" dirty="0"/>
              <a:t>التمييز في تطبيق </a:t>
            </a:r>
            <a:r>
              <a:rPr lang="ar-SA" dirty="0" smtClean="0"/>
              <a:t>أحكامها، </a:t>
            </a:r>
            <a:r>
              <a:rPr lang="ar-SA" dirty="0"/>
              <a:t>وعدم الإعادة القسرية.</a:t>
            </a:r>
            <a:endParaRPr lang="en-US" dirty="0" smtClean="0"/>
          </a:p>
          <a:p>
            <a:pPr marL="457200" algn="just" rtl="1">
              <a:buFont typeface="Wingdings" panose="05000000000000000000" pitchFamily="2" charset="2"/>
              <a:buChar char="Ø"/>
            </a:pPr>
            <a:r>
              <a:rPr lang="ar-SA" dirty="0" smtClean="0"/>
              <a:t> الإتفاقية </a:t>
            </a:r>
            <a:r>
              <a:rPr lang="ar-SA" dirty="0"/>
              <a:t>تضع المعايير الدنيا الأساسية لمعاملة اللاجئين.</a:t>
            </a:r>
            <a:endParaRPr lang="en-US" dirty="0" smtClean="0"/>
          </a:p>
          <a:p>
            <a:pPr algn="just" rtl="1">
              <a:buFont typeface="Wingdings" panose="05000000000000000000" pitchFamily="2" charset="2"/>
              <a:buChar char="§"/>
            </a:pPr>
            <a:r>
              <a:rPr lang="ar-SA" dirty="0" smtClean="0"/>
              <a:t> </a:t>
            </a:r>
            <a:r>
              <a:rPr lang="ar-SA" dirty="0"/>
              <a:t>ولا </a:t>
            </a:r>
            <a:r>
              <a:rPr lang="ar-SA" dirty="0" smtClean="0"/>
              <a:t>تسري الإتفاقية على </a:t>
            </a:r>
            <a:r>
              <a:rPr lang="ar-SA" dirty="0"/>
              <a:t>جميع الأشخاص الذين قد </a:t>
            </a:r>
            <a:r>
              <a:rPr lang="ar-SA" dirty="0" smtClean="0"/>
              <a:t>يستوفون </a:t>
            </a:r>
            <a:r>
              <a:rPr lang="ar-SA" dirty="0"/>
              <a:t>تعريف اللاجئ </a:t>
            </a:r>
            <a:r>
              <a:rPr lang="ar-SA" dirty="0" smtClean="0"/>
              <a:t>(الوارد) في </a:t>
            </a:r>
            <a:r>
              <a:rPr lang="ar-SA" dirty="0"/>
              <a:t>المادة. 1 - </a:t>
            </a:r>
            <a:r>
              <a:rPr lang="ar-SA" dirty="0" smtClean="0"/>
              <a:t>تستبعد الإتفاقية ما </a:t>
            </a:r>
            <a:r>
              <a:rPr lang="ar-SA" dirty="0"/>
              <a:t>يلي:</a:t>
            </a:r>
            <a:endParaRPr lang="en-US" dirty="0" smtClean="0"/>
          </a:p>
          <a:p>
            <a:pPr marL="457200" algn="just" rtl="1">
              <a:buFont typeface="Wingdings" panose="05000000000000000000" pitchFamily="2" charset="2"/>
              <a:buChar char="Ø"/>
            </a:pPr>
            <a:r>
              <a:rPr lang="ar-SA" dirty="0" smtClean="0"/>
              <a:t> </a:t>
            </a:r>
            <a:r>
              <a:rPr lang="ar-SA" dirty="0"/>
              <a:t>أولئك الذين </a:t>
            </a:r>
            <a:r>
              <a:rPr lang="ar-SA" dirty="0" smtClean="0"/>
              <a:t>إرتكبوا </a:t>
            </a:r>
            <a:r>
              <a:rPr lang="ar-SA" dirty="0"/>
              <a:t>جرائم </a:t>
            </a:r>
            <a:r>
              <a:rPr lang="ar-SA" dirty="0" smtClean="0"/>
              <a:t>حرب، جرائم </a:t>
            </a:r>
            <a:r>
              <a:rPr lang="ar-SA" dirty="0"/>
              <a:t>ضد </a:t>
            </a:r>
            <a:r>
              <a:rPr lang="ar-SA" dirty="0" smtClean="0"/>
              <a:t>الإنسانية، جرائم </a:t>
            </a:r>
            <a:r>
              <a:rPr lang="ar-SA" dirty="0"/>
              <a:t>خطيرة غير سياسية أو أفعال تتعارض مع مبادئ ومقاصد الأمم المتحدة.</a:t>
            </a:r>
            <a:endParaRPr lang="en-US" dirty="0" smtClean="0"/>
          </a:p>
          <a:p>
            <a:pPr marL="457200" algn="just" rtl="1">
              <a:buFont typeface="Wingdings" panose="05000000000000000000" pitchFamily="2" charset="2"/>
              <a:buChar char="Ø"/>
            </a:pPr>
            <a:r>
              <a:rPr lang="ar-SA" dirty="0" smtClean="0"/>
              <a:t> </a:t>
            </a:r>
            <a:r>
              <a:rPr lang="ar-SA" dirty="0"/>
              <a:t>اللاجئون تحت حماية أو مساعدة وكالة تابعة للأمم المتحدة بخلاف مفوضية الأمم المتحدة لشؤون اللاجئين واللاجئين من فلسطين </a:t>
            </a:r>
            <a:r>
              <a:rPr lang="ar-SA" dirty="0" smtClean="0"/>
              <a:t>تحت </a:t>
            </a:r>
            <a:r>
              <a:rPr lang="ar-SA" dirty="0"/>
              <a:t>إطار وكالة الأمم المتحدة لإغاثة وتشغيل اللاجئين الفلسطينيين في الشرق الأدنى.</a:t>
            </a:r>
            <a:endParaRPr lang="en-US" dirty="0" smtClean="0"/>
          </a:p>
          <a:p>
            <a:pPr marL="457200" algn="just" rtl="1">
              <a:buFont typeface="Wingdings" panose="05000000000000000000" pitchFamily="2" charset="2"/>
              <a:buChar char="Ø"/>
            </a:pPr>
            <a:r>
              <a:rPr lang="ar-SA" dirty="0" smtClean="0"/>
              <a:t> </a:t>
            </a:r>
            <a:r>
              <a:rPr lang="ar-SA" dirty="0"/>
              <a:t>اللاجئون الذين يتمتعون بمركز يعادل المواطنين في بلد اللجوء.</a:t>
            </a:r>
            <a:endParaRPr lang="en-US" dirty="0" smtClean="0"/>
          </a:p>
          <a:p>
            <a:pPr marL="457200" algn="just" rtl="1">
              <a:buFont typeface="Wingdings" panose="05000000000000000000" pitchFamily="2" charset="2"/>
              <a:buChar char="Ø"/>
            </a:pPr>
            <a:r>
              <a:rPr lang="ar-SA" dirty="0" smtClean="0"/>
              <a:t> </a:t>
            </a:r>
            <a:r>
              <a:rPr lang="ar-SA" dirty="0"/>
              <a:t>تنطبق الاتفاقية على الرغم من القوانين الإقليمية لحماية اللاجئين.</a:t>
            </a:r>
            <a:endParaRPr lang="en-US" dirty="0"/>
          </a:p>
        </p:txBody>
      </p:sp>
    </p:spTree>
    <p:extLst>
      <p:ext uri="{BB962C8B-B14F-4D97-AF65-F5344CB8AC3E}">
        <p14:creationId xmlns:p14="http://schemas.microsoft.com/office/powerpoint/2010/main" val="52992760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286604"/>
            <a:ext cx="10058400" cy="860710"/>
          </a:xfrm>
        </p:spPr>
        <p:txBody>
          <a:bodyPr>
            <a:normAutofit/>
          </a:bodyPr>
          <a:lstStyle/>
          <a:p>
            <a:pPr algn="ctr" rtl="1"/>
            <a:r>
              <a:rPr lang="ar-SA" sz="4000" b="1" dirty="0"/>
              <a:t>بروتوكول عام 1967 المتعلق بوضع </a:t>
            </a:r>
            <a:r>
              <a:rPr lang="ar-SA" sz="4000" b="1" dirty="0" smtClean="0"/>
              <a:t>اللاجئين الشرعي</a:t>
            </a:r>
            <a:endParaRPr lang="en-US" sz="4000" b="1" dirty="0"/>
          </a:p>
        </p:txBody>
      </p:sp>
      <p:sp>
        <p:nvSpPr>
          <p:cNvPr id="3" name="Content Placeholder 2"/>
          <p:cNvSpPr>
            <a:spLocks noGrp="1"/>
          </p:cNvSpPr>
          <p:nvPr>
            <p:ph idx="1"/>
          </p:nvPr>
        </p:nvSpPr>
        <p:spPr>
          <a:xfrm>
            <a:off x="443753" y="1737359"/>
            <a:ext cx="11348197" cy="4502075"/>
          </a:xfrm>
        </p:spPr>
        <p:txBody>
          <a:bodyPr>
            <a:noAutofit/>
          </a:bodyPr>
          <a:lstStyle/>
          <a:p>
            <a:pPr algn="just" rtl="1">
              <a:buFont typeface="Wingdings" panose="05000000000000000000" pitchFamily="2" charset="2"/>
              <a:buChar char="§"/>
            </a:pPr>
            <a:r>
              <a:rPr lang="ar-SA" sz="2400" dirty="0" smtClean="0"/>
              <a:t> بروتوكول </a:t>
            </a:r>
            <a:r>
              <a:rPr lang="ar-SA" sz="2400" dirty="0"/>
              <a:t>اللاجئين لعام 1967 مستقل ولكنه مرتبط بشكل متكامل باتفاقية عام 1951.</a:t>
            </a:r>
            <a:endParaRPr lang="en-US" sz="2400" dirty="0" smtClean="0"/>
          </a:p>
          <a:p>
            <a:pPr algn="just" rtl="1">
              <a:buFont typeface="Wingdings" panose="05000000000000000000" pitchFamily="2" charset="2"/>
              <a:buChar char="§"/>
            </a:pPr>
            <a:r>
              <a:rPr lang="ar-SA" sz="2400" dirty="0" smtClean="0"/>
              <a:t> </a:t>
            </a:r>
            <a:r>
              <a:rPr lang="ar-SA" sz="2400" dirty="0"/>
              <a:t>يزيل البروتوكول </a:t>
            </a:r>
            <a:r>
              <a:rPr lang="ar-SA" sz="2400" dirty="0" smtClean="0"/>
              <a:t>القيود الزمانية والجغرافية </a:t>
            </a:r>
            <a:r>
              <a:rPr lang="ar-SA" sz="2400" dirty="0"/>
              <a:t>الواردة في تعريف اللاجئ </a:t>
            </a:r>
            <a:r>
              <a:rPr lang="ar-SA" sz="2400" dirty="0" smtClean="0"/>
              <a:t>في اتفاقية (1951)- والذي قد </a:t>
            </a:r>
            <a:r>
              <a:rPr lang="ar-SA" sz="2400" dirty="0"/>
              <a:t>اقتصر على </a:t>
            </a:r>
            <a:r>
              <a:rPr lang="ar-SA" sz="2400" dirty="0" smtClean="0"/>
              <a:t>الأشخاص الفارين من </a:t>
            </a:r>
            <a:r>
              <a:rPr lang="ar-SA" sz="2400" dirty="0"/>
              <a:t>الأحداث في أوروبا قبل 1 يناير </a:t>
            </a:r>
            <a:r>
              <a:rPr lang="ar-SA" sz="2400" dirty="0" smtClean="0"/>
              <a:t>1951</a:t>
            </a:r>
            <a:endParaRPr lang="en-US" sz="2400" dirty="0"/>
          </a:p>
          <a:p>
            <a:pPr algn="just" rtl="1">
              <a:buFont typeface="Wingdings" panose="05000000000000000000" pitchFamily="2" charset="2"/>
              <a:buChar char="§"/>
            </a:pPr>
            <a:r>
              <a:rPr lang="ar-SA" sz="2400" dirty="0" smtClean="0"/>
              <a:t> اتفاقية </a:t>
            </a:r>
            <a:r>
              <a:rPr lang="ar-SA" sz="2400" dirty="0"/>
              <a:t>اللاجئين والبروتوكول </a:t>
            </a:r>
            <a:r>
              <a:rPr lang="ar-SA" sz="2400" dirty="0" smtClean="0"/>
              <a:t>يشملان معا </a:t>
            </a:r>
            <a:r>
              <a:rPr lang="ar-SA" sz="2400" dirty="0"/>
              <a:t>ثلاثة مواضيع رئيسية هي:</a:t>
            </a:r>
            <a:endParaRPr lang="en-US" sz="2400" dirty="0"/>
          </a:p>
          <a:p>
            <a:pPr marL="914400" indent="-457200" algn="just" rtl="1">
              <a:buFont typeface="+mj-lt"/>
              <a:buAutoNum type="alphaLcParenR"/>
            </a:pPr>
            <a:r>
              <a:rPr lang="ar-SA" sz="2400" dirty="0"/>
              <a:t> التعريف الأساسي للاجئين، وشروط </a:t>
            </a:r>
            <a:r>
              <a:rPr lang="ar-SA" sz="2400" dirty="0" smtClean="0"/>
              <a:t> إبطال وضع </a:t>
            </a:r>
            <a:r>
              <a:rPr lang="ar-SA" sz="2400" dirty="0"/>
              <a:t>اللاجئ، والإقصاء منه.</a:t>
            </a:r>
            <a:endParaRPr lang="en-US" sz="2400" dirty="0"/>
          </a:p>
          <a:p>
            <a:pPr marL="914400" indent="-457200" algn="just" rtl="1">
              <a:buFont typeface="+mj-lt"/>
              <a:buAutoNum type="alphaLcParenR"/>
            </a:pPr>
            <a:r>
              <a:rPr lang="ar-SA" sz="2400" dirty="0" smtClean="0"/>
              <a:t> </a:t>
            </a:r>
            <a:r>
              <a:rPr lang="ar-SA" sz="2400" dirty="0"/>
              <a:t>الوضع القانوني للاجئين في بلد اللجوء، وحقوقهم والتزاماتهم، بما في ذلك </a:t>
            </a:r>
            <a:r>
              <a:rPr lang="ar-SA" sz="2400" dirty="0" smtClean="0"/>
              <a:t>حق الحماية </a:t>
            </a:r>
            <a:r>
              <a:rPr lang="ar-SA" sz="2400" dirty="0"/>
              <a:t>من الإعادة </a:t>
            </a:r>
            <a:r>
              <a:rPr lang="ar-SA" sz="2400" dirty="0" smtClean="0"/>
              <a:t>القسرية </a:t>
            </a:r>
            <a:r>
              <a:rPr lang="ar-SA" sz="2400" dirty="0"/>
              <a:t>إلى إقليم تتعرض فيه حياتهم أو حريتهم للخطر.</a:t>
            </a:r>
            <a:endParaRPr lang="en-US" sz="2400" dirty="0"/>
          </a:p>
          <a:p>
            <a:pPr marL="914400" indent="-457200" algn="just" rtl="1">
              <a:buFont typeface="+mj-lt"/>
              <a:buAutoNum type="alphaLcParenR"/>
            </a:pPr>
            <a:r>
              <a:rPr lang="ar-SA" sz="2400" dirty="0" smtClean="0"/>
              <a:t> </a:t>
            </a:r>
            <a:r>
              <a:rPr lang="ar-SA" sz="2400" dirty="0"/>
              <a:t>التزامات الدول، بما في ذلك التعاون مع المفوضية </a:t>
            </a:r>
            <a:r>
              <a:rPr lang="ar-SA" sz="2400" dirty="0" smtClean="0"/>
              <a:t>السامية للأمم المتحدة لشؤون اللاجئين في </a:t>
            </a:r>
            <a:r>
              <a:rPr lang="ar-SA" sz="2400" dirty="0"/>
              <a:t>ممارسة مهامها وتيسير واجبها المتمثل في الإشراف على تطبيق الاتفاقية.</a:t>
            </a:r>
            <a:endParaRPr lang="en-US" sz="2400" dirty="0"/>
          </a:p>
        </p:txBody>
      </p:sp>
    </p:spTree>
    <p:extLst>
      <p:ext uri="{BB962C8B-B14F-4D97-AF65-F5344CB8AC3E}">
        <p14:creationId xmlns:p14="http://schemas.microsoft.com/office/powerpoint/2010/main" val="49471764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35354" y="629503"/>
            <a:ext cx="10304145" cy="1007359"/>
          </a:xfrm>
        </p:spPr>
        <p:txBody>
          <a:bodyPr>
            <a:noAutofit/>
          </a:bodyPr>
          <a:lstStyle/>
          <a:p>
            <a:pPr algn="ctr" rtl="1"/>
            <a:r>
              <a:rPr lang="ar-SA" sz="3600" dirty="0"/>
              <a:t/>
            </a:r>
            <a:br>
              <a:rPr lang="ar-SA" sz="3600" dirty="0"/>
            </a:br>
            <a:r>
              <a:rPr lang="ar-SA" sz="3600" b="1" dirty="0"/>
              <a:t>التزام الدول الأطراف بموجب اتفاقية عام 1951 وبروتوكول عام </a:t>
            </a:r>
            <a:r>
              <a:rPr lang="ar-SA" sz="3200" b="1" dirty="0"/>
              <a:t>1967</a:t>
            </a:r>
            <a:endParaRPr lang="ar-SA" sz="3600" b="1" dirty="0"/>
          </a:p>
        </p:txBody>
      </p:sp>
      <p:sp>
        <p:nvSpPr>
          <p:cNvPr id="3" name="Content Placeholder 2"/>
          <p:cNvSpPr>
            <a:spLocks noGrp="1"/>
          </p:cNvSpPr>
          <p:nvPr>
            <p:ph idx="1"/>
          </p:nvPr>
        </p:nvSpPr>
        <p:spPr>
          <a:xfrm>
            <a:off x="632012" y="1753160"/>
            <a:ext cx="10676964" cy="4961965"/>
          </a:xfrm>
        </p:spPr>
        <p:txBody>
          <a:bodyPr>
            <a:noAutofit/>
          </a:bodyPr>
          <a:lstStyle/>
          <a:p>
            <a:pPr algn="just" rtl="1">
              <a:buFont typeface="Wingdings" panose="05000000000000000000" pitchFamily="2" charset="2"/>
              <a:buChar char="§"/>
            </a:pPr>
            <a:r>
              <a:rPr lang="ar-SA" sz="2200" dirty="0" smtClean="0"/>
              <a:t> </a:t>
            </a:r>
            <a:r>
              <a:rPr lang="ar-SA" sz="2400" dirty="0" smtClean="0"/>
              <a:t>البلدان </a:t>
            </a:r>
            <a:r>
              <a:rPr lang="ar-SA" sz="2400" dirty="0"/>
              <a:t>التي </a:t>
            </a:r>
            <a:r>
              <a:rPr lang="ar-SA" sz="2400" dirty="0" smtClean="0"/>
              <a:t>أبرمت اتفاقية </a:t>
            </a:r>
            <a:r>
              <a:rPr lang="ar-SA" sz="2400" dirty="0"/>
              <a:t>اللاجئين والبروتوكول ملزمة بحماية اللاجئين على أراضيها امتثالا </a:t>
            </a:r>
            <a:r>
              <a:rPr lang="ar-SA" sz="2400" dirty="0" smtClean="0"/>
              <a:t>لشروط الإتفاقية.</a:t>
            </a:r>
            <a:endParaRPr lang="en-US" sz="2200" dirty="0"/>
          </a:p>
          <a:p>
            <a:pPr algn="just" rtl="1">
              <a:buFont typeface="Wingdings" panose="05000000000000000000" pitchFamily="2" charset="2"/>
              <a:buChar char="§"/>
            </a:pPr>
            <a:r>
              <a:rPr lang="ar-SA" sz="2200" dirty="0" smtClean="0"/>
              <a:t> </a:t>
            </a:r>
            <a:r>
              <a:rPr lang="ar-SA" sz="2400" dirty="0"/>
              <a:t>ومن بين الأحكام التي يتعين على الأطراف تطبيقها:</a:t>
            </a:r>
            <a:endParaRPr lang="en-US" sz="2200" dirty="0"/>
          </a:p>
          <a:p>
            <a:pPr marL="457200" algn="just" rtl="1">
              <a:buFont typeface="Wingdings" panose="05000000000000000000" pitchFamily="2" charset="2"/>
              <a:buChar char="Ø"/>
            </a:pPr>
            <a:r>
              <a:rPr lang="ar-SA" sz="2200" b="1" dirty="0" smtClean="0"/>
              <a:t> </a:t>
            </a:r>
            <a:r>
              <a:rPr lang="ar-SA" sz="2400" b="1" dirty="0" smtClean="0"/>
              <a:t>التعاون مع المفوضية السامية للأمم المتحدة لشؤون اللاجئين </a:t>
            </a:r>
            <a:r>
              <a:rPr lang="ar-SA" sz="2400" dirty="0" smtClean="0"/>
              <a:t>- تنص المادة 35 من الاتفاقية والمادة الثانية من بروتوكول عام 1967 على موافقة الدول الأطراف على التعاون مع المفوضية لممارسة مهامها، وعلى وجه الخصوص مساعدة المفوضية في الإشراف على تنفيذ المعاهدات.</a:t>
            </a:r>
            <a:endParaRPr lang="en-US" sz="2200" dirty="0" smtClean="0"/>
          </a:p>
          <a:p>
            <a:pPr marL="457200" algn="just" rtl="1">
              <a:buFont typeface="Wingdings" panose="05000000000000000000" pitchFamily="2" charset="2"/>
              <a:buChar char="Ø"/>
            </a:pPr>
            <a:r>
              <a:rPr lang="ar-SA" sz="2200" dirty="0" smtClean="0"/>
              <a:t> </a:t>
            </a:r>
            <a:r>
              <a:rPr lang="ar-SA" sz="2400" b="1" dirty="0"/>
              <a:t>معلومات عن التشريعات الوطنية </a:t>
            </a:r>
            <a:r>
              <a:rPr lang="ar-SA" sz="2400" dirty="0"/>
              <a:t>- الالتزام بإبلاغ الأمين العام للأمم المتحدة بالقوانين واللوائح المعتمدة لتطبيق الاتفاقية.</a:t>
            </a:r>
            <a:endParaRPr lang="en-US" sz="2200" dirty="0"/>
          </a:p>
          <a:p>
            <a:pPr marL="457200" algn="just" rtl="1">
              <a:buFont typeface="Wingdings" panose="05000000000000000000" pitchFamily="2" charset="2"/>
              <a:buChar char="Ø"/>
            </a:pPr>
            <a:r>
              <a:rPr lang="ar-SA" sz="2200" dirty="0" smtClean="0"/>
              <a:t> </a:t>
            </a:r>
            <a:r>
              <a:rPr lang="ar-SA" sz="2400" b="1" dirty="0"/>
              <a:t>الإعفاء من المعاملة بالمثل </a:t>
            </a:r>
            <a:r>
              <a:rPr lang="ar-SA" sz="2400" dirty="0"/>
              <a:t>- إن منح حقوق اللاجئين لن يخضع لقاعدة المعاملة بالمثل حتى عندما يكون الحق الممنوح للأجنبي خاضعا لمنح معاملة مماثلة من قبل </a:t>
            </a:r>
            <a:r>
              <a:rPr lang="ar-SA" sz="2400" dirty="0" smtClean="0"/>
              <a:t>بلد الأجنبي. </a:t>
            </a:r>
            <a:r>
              <a:rPr lang="ar-SA" sz="2400" dirty="0"/>
              <a:t>ولا تنطبق قاعدة المعاملة بالمثل على اللاجئين لأنهم لا يستطيعون التمتع </a:t>
            </a:r>
            <a:r>
              <a:rPr lang="ar-SA" sz="2400" dirty="0" smtClean="0"/>
              <a:t>بالحماية من قبل بلدهم </a:t>
            </a:r>
            <a:r>
              <a:rPr lang="ar-SA" sz="2400" dirty="0"/>
              <a:t>الأصلي.</a:t>
            </a:r>
            <a:endParaRPr lang="en-US" sz="2200" dirty="0"/>
          </a:p>
          <a:p>
            <a:pPr marL="0" indent="0">
              <a:buNone/>
            </a:pPr>
            <a:endParaRPr lang="en-US" sz="2200" dirty="0"/>
          </a:p>
        </p:txBody>
      </p:sp>
    </p:spTree>
    <p:extLst>
      <p:ext uri="{BB962C8B-B14F-4D97-AF65-F5344CB8AC3E}">
        <p14:creationId xmlns:p14="http://schemas.microsoft.com/office/powerpoint/2010/main" val="215434103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286604"/>
            <a:ext cx="10058400" cy="1145382"/>
          </a:xfrm>
        </p:spPr>
        <p:txBody>
          <a:bodyPr>
            <a:normAutofit/>
          </a:bodyPr>
          <a:lstStyle/>
          <a:p>
            <a:pPr algn="ctr" rtl="1"/>
            <a:r>
              <a:rPr lang="ar-SA" sz="4000" b="1" dirty="0"/>
              <a:t/>
            </a:r>
            <a:br>
              <a:rPr lang="ar-SA" sz="4000" b="1" dirty="0"/>
            </a:br>
            <a:r>
              <a:rPr lang="ar-SA" sz="4000" b="1" dirty="0"/>
              <a:t>إعلان الجمعية العامة بشأن اللجوء الإقليمي، 1967</a:t>
            </a:r>
          </a:p>
        </p:txBody>
      </p:sp>
      <p:sp>
        <p:nvSpPr>
          <p:cNvPr id="3" name="Content Placeholder 2"/>
          <p:cNvSpPr>
            <a:spLocks noGrp="1"/>
          </p:cNvSpPr>
          <p:nvPr>
            <p:ph idx="1"/>
          </p:nvPr>
        </p:nvSpPr>
        <p:spPr>
          <a:xfrm>
            <a:off x="1097280" y="2581834"/>
            <a:ext cx="10058400" cy="3287259"/>
          </a:xfrm>
        </p:spPr>
        <p:txBody>
          <a:bodyPr>
            <a:normAutofit/>
          </a:bodyPr>
          <a:lstStyle/>
          <a:p>
            <a:pPr algn="just" rtl="1">
              <a:buFont typeface="Wingdings" panose="05000000000000000000" pitchFamily="2" charset="2"/>
              <a:buChar char="§"/>
            </a:pPr>
            <a:r>
              <a:rPr lang="ar-SA" sz="3200" dirty="0" smtClean="0"/>
              <a:t> </a:t>
            </a:r>
            <a:r>
              <a:rPr lang="ar-SA" sz="3200" dirty="0"/>
              <a:t>ويؤكد الإعلان </a:t>
            </a:r>
            <a:r>
              <a:rPr lang="ar-SA" sz="3200" dirty="0" smtClean="0"/>
              <a:t>أن </a:t>
            </a:r>
            <a:r>
              <a:rPr lang="ar-SA" sz="3200" dirty="0"/>
              <a:t>منح اللجوء هو عمل سلمي وإنساني </a:t>
            </a:r>
            <a:r>
              <a:rPr lang="ar-SA" sz="3200" dirty="0" smtClean="0"/>
              <a:t>ولا </a:t>
            </a:r>
            <a:r>
              <a:rPr lang="ar-SA" sz="3200" dirty="0"/>
              <a:t>يمكن لأي دولة أخرى اعتباره غير ودي</a:t>
            </a:r>
            <a:r>
              <a:rPr lang="ar-SA" sz="3200" dirty="0" smtClean="0"/>
              <a:t>.</a:t>
            </a:r>
          </a:p>
          <a:p>
            <a:pPr marL="0" indent="0" algn="just" rtl="1">
              <a:buNone/>
            </a:pPr>
            <a:endParaRPr lang="en-US" sz="3200" dirty="0"/>
          </a:p>
          <a:p>
            <a:pPr algn="just" rtl="1">
              <a:buFont typeface="Wingdings" panose="05000000000000000000" pitchFamily="2" charset="2"/>
              <a:buChar char="§"/>
            </a:pPr>
            <a:r>
              <a:rPr lang="ar-SA" sz="3200" dirty="0" smtClean="0"/>
              <a:t> وبالإضافة إلى ذلك، يذكر الإعلان أن مسؤولية </a:t>
            </a:r>
            <a:r>
              <a:rPr lang="ar-SA" sz="3200" dirty="0"/>
              <a:t>بلد اللجوء تقييم طلب اللجوء.</a:t>
            </a:r>
            <a:endParaRPr lang="en-US" sz="3200" dirty="0"/>
          </a:p>
          <a:p>
            <a:pPr marL="0" indent="0">
              <a:buNone/>
            </a:pPr>
            <a:endParaRPr lang="en-US" sz="3200" dirty="0"/>
          </a:p>
        </p:txBody>
      </p:sp>
    </p:spTree>
    <p:extLst>
      <p:ext uri="{BB962C8B-B14F-4D97-AF65-F5344CB8AC3E}">
        <p14:creationId xmlns:p14="http://schemas.microsoft.com/office/powerpoint/2010/main" val="450144338"/>
      </p:ext>
    </p:extLst>
  </p:cSld>
  <p:clrMapOvr>
    <a:masterClrMapping/>
  </p:clrMapOvr>
  <p:timing>
    <p:tnLst>
      <p:par>
        <p:cTn id="1" dur="indefinite" restart="never" nodeType="tmRoot"/>
      </p:par>
    </p:tnLst>
  </p:timing>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1007</TotalTime>
  <Words>2402</Words>
  <Application>Microsoft Office PowerPoint</Application>
  <PresentationFormat>Custom</PresentationFormat>
  <Paragraphs>147</Paragraphs>
  <Slides>20</Slides>
  <Notes>0</Notes>
  <HiddenSlides>1</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Retrospect</vt:lpstr>
      <vt:lpstr>الإطار القانوني لحماية اللاجئين</vt:lpstr>
      <vt:lpstr> نظرة عامة</vt:lpstr>
      <vt:lpstr>نظام الحماية القانونية</vt:lpstr>
      <vt:lpstr>من هو اللاجئ ؟</vt:lpstr>
      <vt:lpstr>من هو اللاجئ ؟</vt:lpstr>
      <vt:lpstr>نطاق اتفاقية عام 1951</vt:lpstr>
      <vt:lpstr>بروتوكول عام 1967 المتعلق بوضع اللاجئين الشرعي</vt:lpstr>
      <vt:lpstr> التزام الدول الأطراف بموجب اتفاقية عام 1951 وبروتوكول عام 1967</vt:lpstr>
      <vt:lpstr> إعلان الجمعية العامة بشأن اللجوء الإقليمي، 1967</vt:lpstr>
      <vt:lpstr>استنتاجات اللجنة التنفيذية للمفوضية السامية للأمم المتحدة لشؤون اللاجئين</vt:lpstr>
      <vt:lpstr> القوانين والمعايير الإقليمية</vt:lpstr>
      <vt:lpstr>القوانين والمعايير الإقليمية</vt:lpstr>
      <vt:lpstr>إجراءات الأمم المتحدة الخاصة لحقوق الإنسان</vt:lpstr>
      <vt:lpstr>إجراءات الأمم المتحدة الخاصة لحقوق الإنسان</vt:lpstr>
      <vt:lpstr>القانون الدولي الإنساني</vt:lpstr>
      <vt:lpstr>قبول اللاجئين</vt:lpstr>
      <vt:lpstr>قبول اللاجئين ...</vt:lpstr>
      <vt:lpstr>حماية اللاجئين من الإعادة القسرية بموجب القانون الدولي والإقليمي لحقوق الإنسان</vt:lpstr>
      <vt:lpstr>الحقوق الأساسية للاجئين</vt:lpstr>
      <vt:lpstr>الحقوق الأساسية للاجئين</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HUMAN RIGHTS STANDARDS FOR THE PROTECTION OF REFUGEES.</dc:title>
  <dc:creator>PV</dc:creator>
  <cp:lastModifiedBy>Ahmed Hassan</cp:lastModifiedBy>
  <cp:revision>175</cp:revision>
  <dcterms:created xsi:type="dcterms:W3CDTF">2018-02-21T07:22:50Z</dcterms:created>
  <dcterms:modified xsi:type="dcterms:W3CDTF">2018-03-05T07:19:01Z</dcterms:modified>
</cp:coreProperties>
</file>