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9" r:id="rId3"/>
    <p:sldId id="279" r:id="rId4"/>
    <p:sldId id="280" r:id="rId5"/>
    <p:sldId id="277" r:id="rId6"/>
    <p:sldId id="261" r:id="rId7"/>
    <p:sldId id="281" r:id="rId8"/>
    <p:sldId id="282" r:id="rId9"/>
    <p:sldId id="263" r:id="rId10"/>
    <p:sldId id="264" r:id="rId11"/>
    <p:sldId id="283" r:id="rId12"/>
    <p:sldId id="266" r:id="rId13"/>
    <p:sldId id="284" r:id="rId14"/>
    <p:sldId id="285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53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2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2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84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4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0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6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8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800" b="1" dirty="0" smtClean="0"/>
              <a:t>حمـــايـــة المشـرديـــن داخـليــــا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568662"/>
          </a:xfrm>
        </p:spPr>
        <p:txBody>
          <a:bodyPr/>
          <a:lstStyle/>
          <a:p>
            <a:pPr rtl="1"/>
            <a:r>
              <a:rPr lang="ar-SA" dirty="0" smtClean="0"/>
              <a:t>ي</a:t>
            </a:r>
            <a:endParaRPr lang="ar-SA" dirty="0"/>
          </a:p>
          <a:p>
            <a:pPr algn="ctr" rtl="1"/>
            <a:r>
              <a:rPr lang="ar-SA" dirty="0"/>
              <a:t>نظرة عامة على </a:t>
            </a:r>
            <a:r>
              <a:rPr lang="ar-SA" dirty="0" smtClean="0"/>
              <a:t>الوثائق </a:t>
            </a:r>
            <a:r>
              <a:rPr lang="ar-SA" dirty="0"/>
              <a:t>والحقوق والمعايير لحماية المشردين داخليا.</a:t>
            </a:r>
          </a:p>
          <a:p>
            <a:pPr algn="ctr" rtl="1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629016"/>
          </a:xfrm>
        </p:spPr>
        <p:txBody>
          <a:bodyPr>
            <a:normAutofit lnSpcReduction="10000"/>
          </a:bodyPr>
          <a:lstStyle/>
          <a:p>
            <a:pPr marL="457200" indent="-457200" algn="just" rtl="1">
              <a:buFont typeface="+mj-lt"/>
              <a:buAutoNum type="arabicPeriod" startAt="3"/>
              <a:tabLst>
                <a:tab pos="457200" algn="l"/>
              </a:tabLst>
            </a:pPr>
            <a:r>
              <a:rPr lang="ar-SA" sz="2800" b="1" dirty="0"/>
              <a:t>حماية </a:t>
            </a:r>
            <a:r>
              <a:rPr lang="ar-SA" sz="2800" b="1" dirty="0" smtClean="0"/>
              <a:t>المشردين داخليا </a:t>
            </a:r>
            <a:r>
              <a:rPr lang="ar-SA" sz="2800" b="1" dirty="0"/>
              <a:t>كجزء من السكان المدنيين عموما.</a:t>
            </a:r>
            <a:endParaRPr lang="en-US" sz="2600" b="1" dirty="0" smtClean="0"/>
          </a:p>
          <a:p>
            <a:pPr algn="just" rtl="1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ar-SA" sz="2600" dirty="0" smtClean="0"/>
              <a:t> </a:t>
            </a:r>
            <a:r>
              <a:rPr lang="ar-SA" sz="2800" dirty="0"/>
              <a:t>ويشكل </a:t>
            </a:r>
            <a:r>
              <a:rPr lang="ar-SA" sz="2800" dirty="0" smtClean="0"/>
              <a:t>المشردون داخليا </a:t>
            </a:r>
            <a:r>
              <a:rPr lang="ar-SA" sz="2800" dirty="0"/>
              <a:t>جزءا من عامة السكان.</a:t>
            </a:r>
            <a:endParaRPr lang="en-US" sz="2600" dirty="0" smtClean="0"/>
          </a:p>
          <a:p>
            <a:pPr marL="365760" algn="just" rt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ar-SA" sz="2600" dirty="0" smtClean="0"/>
              <a:t> </a:t>
            </a:r>
            <a:r>
              <a:rPr lang="ar-SA" sz="2800" dirty="0"/>
              <a:t>ويحق لهم الحصول على الحماية الممنوحة لجميع </a:t>
            </a:r>
            <a:r>
              <a:rPr lang="ar-SA" sz="2800" dirty="0" smtClean="0"/>
              <a:t>الأشخاص </a:t>
            </a:r>
            <a:r>
              <a:rPr lang="ar-SA" sz="2800" dirty="0"/>
              <a:t>الذين </a:t>
            </a:r>
            <a:r>
              <a:rPr lang="ar-SA" sz="2800" dirty="0" smtClean="0"/>
              <a:t>لا يشاركون </a:t>
            </a:r>
            <a:r>
              <a:rPr lang="ar-SA" sz="2800" dirty="0"/>
              <a:t>أو لم يعودوا يشاركون مباشرة في </a:t>
            </a:r>
            <a:r>
              <a:rPr lang="ar-SA" sz="2800" dirty="0" smtClean="0"/>
              <a:t>الأعمال </a:t>
            </a:r>
            <a:r>
              <a:rPr lang="ar-SA" sz="2800" dirty="0"/>
              <a:t>العدائية - انظر المادة الرابعة والمادة 27 من اتفاقية جنيف الرابعة. المادتان 51 و 57 من البروتوكول الإضافي الأول؛ </a:t>
            </a:r>
            <a:r>
              <a:rPr lang="ar-SA" sz="2800" dirty="0" smtClean="0"/>
              <a:t>والمادتان 4 و </a:t>
            </a:r>
            <a:r>
              <a:rPr lang="ar-SA" sz="2800" dirty="0"/>
              <a:t>5؛ </a:t>
            </a:r>
            <a:r>
              <a:rPr lang="ar-SA" sz="2800" dirty="0" smtClean="0"/>
              <a:t>من البرتوكول اللإضافي الثاني والقانون العرفي الدولي الإنساني </a:t>
            </a:r>
            <a:r>
              <a:rPr lang="ar-SA" sz="2800" dirty="0"/>
              <a:t>87 و 88</a:t>
            </a:r>
            <a:r>
              <a:rPr lang="ar-SA" sz="2800" dirty="0" smtClean="0"/>
              <a:t>.</a:t>
            </a:r>
          </a:p>
          <a:p>
            <a:pPr marL="365760" algn="just" rt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ar-SA" sz="2800" dirty="0" smtClean="0"/>
              <a:t> وينبغي </a:t>
            </a:r>
            <a:r>
              <a:rPr lang="ar-SA" sz="2800" dirty="0"/>
              <a:t>ألا يكونوا هدفا لهجمات مباشرة ما لم يشاركوا في أعمال قتالية مباشرة.</a:t>
            </a:r>
            <a:endParaRPr lang="en-US" sz="2600" dirty="0" smtClean="0"/>
          </a:p>
          <a:p>
            <a:pPr algn="just" rtl="1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ar-SA" sz="2600" dirty="0" smtClean="0"/>
              <a:t> </a:t>
            </a:r>
            <a:r>
              <a:rPr lang="ar-SA" sz="2800" dirty="0"/>
              <a:t>يجب حماية مخيمات المشردين داخليا من الهجمات: البروتوكول </a:t>
            </a:r>
            <a:r>
              <a:rPr lang="ar-SA" sz="2800" dirty="0" smtClean="0"/>
              <a:t>الإضافي </a:t>
            </a:r>
            <a:r>
              <a:rPr lang="ar-SA" sz="2800" dirty="0"/>
              <a:t>الأول المادة 51؛ </a:t>
            </a:r>
            <a:r>
              <a:rPr lang="ar-SA" sz="2800" dirty="0" smtClean="0"/>
              <a:t>البروتوكول الإضافي الثاني </a:t>
            </a:r>
            <a:r>
              <a:rPr lang="ar-SA" sz="2800" dirty="0"/>
              <a:t>المادة 13؛ </a:t>
            </a:r>
            <a:r>
              <a:rPr lang="ar-SA" sz="2800" dirty="0" smtClean="0"/>
              <a:t>القانون العرفي الدولي الإنساني 1 </a:t>
            </a:r>
            <a:r>
              <a:rPr lang="ar-SA" sz="2800" dirty="0"/>
              <a:t>و 7 و 14 و 15 و 22.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370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 rtl="1">
              <a:buFont typeface="+mj-lt"/>
              <a:buAutoNum type="arabicPeriod" startAt="4"/>
            </a:pPr>
            <a:r>
              <a:rPr lang="ar-SA" b="1" dirty="0"/>
              <a:t> احترام الحياة والكرامة والتحرر من المعاملة اللاإنسانية.</a:t>
            </a:r>
            <a:endParaRPr lang="en-US" b="1" dirty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</a:t>
            </a:r>
            <a:r>
              <a:rPr lang="ar-SA" u="sng" dirty="0"/>
              <a:t>يجب حماية حقوق المشردين داخليا في الحياة والكرامة والحرية من المعاملة غير الإنسانية</a:t>
            </a:r>
            <a:r>
              <a:rPr lang="ar-SA" dirty="0"/>
              <a:t> ويجب حمياتهم ومعاملتهم معاملة إنسانية- المواد 3 و 27 و  من إتفاقية جنيف الرابعة والمادة 32 من البروتوكول الاضافي الأول والمادة 75 من البروتوكول الإضافي الثاني والقاعدتان 78 و 89 من القانون العرفي الدولي الإنساني</a:t>
            </a:r>
            <a:endParaRPr lang="en-US" dirty="0"/>
          </a:p>
          <a:p>
            <a:pPr marL="365760" algn="just" rtl="1">
              <a:buFont typeface="Wingdings" panose="05000000000000000000" pitchFamily="2" charset="2"/>
              <a:buChar char="ü"/>
            </a:pPr>
            <a:r>
              <a:rPr lang="ar-SA" dirty="0"/>
              <a:t> لا توجد عقوبات جماعية - اتفاقية جنيف الرابعة الرابعة المادة 33؛ البروتوكول الإضافي الأول المادة 75 (2) (د)؛ البروتوكول الإضافي الثاني المادة 4 (2) (ب)؛ القاعدة 103 من القانون الدولي لحقوق الإنسان</a:t>
            </a:r>
          </a:p>
          <a:p>
            <a:pPr marL="365760" algn="just" rtl="1">
              <a:buFont typeface="Wingdings" panose="05000000000000000000" pitchFamily="2" charset="2"/>
              <a:buChar char="ü"/>
            </a:pPr>
            <a:r>
              <a:rPr lang="ar-SA" dirty="0"/>
              <a:t> لا يستخدمون كدروع بشرية – إتفاقية جنيف الرابعة المادة 28، البروتوکول الأول الإضافي المادة 51 7 ()؛ البروتوكول الإضافي الثاني المادة 13 (1)، القاعدة 97 من القانون الدولي لحقوق الإنسان.</a:t>
            </a:r>
          </a:p>
          <a:p>
            <a:pPr marL="365760" algn="just" rtl="1">
              <a:buFont typeface="Wingdings" panose="05000000000000000000" pitchFamily="2" charset="2"/>
              <a:buChar char="ü"/>
            </a:pPr>
            <a:r>
              <a:rPr lang="ar-SA" dirty="0"/>
              <a:t> لا يجوز اتخاذهم أو استخدامه كرهائن – إتفاقية جنيف الرابعة المواد 3 و 34 و 147؛ البروتوكول الإضافي الأول المادة 75 (2) (ج)؛ البروتوكول الإضافي الثاني المادة 4 (2) (ج)؛ القانون الدولي لحقوق الإنسان قاعدة 96.</a:t>
            </a:r>
          </a:p>
          <a:p>
            <a:pPr marL="365760" algn="just" rtl="1">
              <a:buFont typeface="Wingdings" panose="05000000000000000000" pitchFamily="2" charset="2"/>
              <a:buChar char="ü"/>
            </a:pPr>
            <a:r>
              <a:rPr lang="ar-SA" dirty="0"/>
              <a:t>عدم التعرض للاغتصاب وغيره من أشكال العنف الجنسي - المادتان 3 و 27 (2) من اتفاقية جنيف الرابعة. البروتوكول الإضافي الأول المادة 75 (2) (أ)؛ البروتوكول الإضافي الثاني المادة 4 (2) (أ) و (ج)؛ قواعد القانون الدولي لحقوق الإنسان 90-93.</a:t>
            </a:r>
          </a:p>
          <a:p>
            <a:pPr marL="365760" algn="just" rtl="1">
              <a:buFont typeface="Wingdings" panose="05000000000000000000" pitchFamily="2" charset="2"/>
              <a:buChar char="ü"/>
            </a:pPr>
            <a:r>
              <a:rPr lang="ar-SA" dirty="0"/>
              <a:t> عدم التعرض للإيذاء البدني والعقلي - ينبغي حماية سلامتهم البدنية والعقلية: البروتوكول الإضافي الأول المادة 75 (2) (أ)؛ البروتوكول الإضافي الثاني المادة 4 (2) (أ) و (ج)؛ القاعدتان 90-93 من القانون الدولي لحقوق الإنسان .</a:t>
            </a:r>
          </a:p>
          <a:p>
            <a:pPr algn="just" rtl="1">
              <a:buFont typeface="Wingdings" panose="05000000000000000000" pitchFamily="2" charset="2"/>
              <a:buChar char="ü"/>
            </a:pP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0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 rtl="1">
              <a:buFont typeface="+mj-lt"/>
              <a:buAutoNum type="arabicPeriod" startAt="5"/>
            </a:pPr>
            <a:r>
              <a:rPr lang="ar-SA" sz="3200" b="1" dirty="0" smtClean="0"/>
              <a:t> </a:t>
            </a:r>
            <a:r>
              <a:rPr lang="ar-SA" sz="3200" dirty="0"/>
              <a:t>حرية التنقل والحق في اختيار الإقامة</a:t>
            </a:r>
            <a:endParaRPr lang="en-US" sz="3200" b="1" dirty="0" smtClean="0"/>
          </a:p>
          <a:p>
            <a:pPr algn="just" rtl="1"/>
            <a:r>
              <a:rPr lang="ar-SA" sz="3200" dirty="0" smtClean="0"/>
              <a:t> </a:t>
            </a:r>
            <a:r>
              <a:rPr lang="ar-SA" sz="3200" dirty="0"/>
              <a:t>ويحق للمشردين داخليا اختيار مكان إقامتهم، وينبغي أن يكون لهم حرية التنقل داخل وخارج المخيمات أو المستوطنات</a:t>
            </a:r>
            <a:r>
              <a:rPr lang="ar-SA" sz="3200" dirty="0" smtClean="0"/>
              <a:t>.</a:t>
            </a:r>
          </a:p>
          <a:p>
            <a:pPr algn="just" rtl="1"/>
            <a:endParaRPr lang="ar-SA" sz="3200" dirty="0"/>
          </a:p>
          <a:p>
            <a:pPr algn="just" rtl="1"/>
            <a:r>
              <a:rPr lang="ar-SA" sz="3200" dirty="0"/>
              <a:t>ویمکن </a:t>
            </a:r>
            <a:r>
              <a:rPr lang="ar-SA" sz="3200" dirty="0" smtClean="0"/>
              <a:t>قصرھم </a:t>
            </a:r>
            <a:r>
              <a:rPr lang="ar-SA" sz="3200" dirty="0"/>
              <a:t>أو تخصیص أماکن </a:t>
            </a:r>
            <a:r>
              <a:rPr lang="ar-SA" sz="3200" dirty="0" smtClean="0"/>
              <a:t>(محددة) لإقامتهم </a:t>
            </a:r>
            <a:r>
              <a:rPr lang="ar-SA" sz="3200" dirty="0"/>
              <a:t>فقط إذا </a:t>
            </a:r>
            <a:r>
              <a:rPr lang="ar-SA" sz="3200" dirty="0" smtClean="0"/>
              <a:t>کان أمنھم يقتضي ذلك بصورة ضرورية للدرجة القصوى </a:t>
            </a:r>
            <a:r>
              <a:rPr lang="ar-SA" sz="3200" dirty="0"/>
              <a:t>أو إذا کانت </a:t>
            </a:r>
            <a:r>
              <a:rPr lang="ar-SA" sz="3200" dirty="0" smtClean="0"/>
              <a:t>هناك أسباب  أمنية في غاية الأهمية </a:t>
            </a:r>
            <a:r>
              <a:rPr lang="ar-SA" sz="3200" dirty="0"/>
              <a:t>- المادة الرابعة من اتفاقیة جنیف الرابعة المادتان 42 و 78؛ القانون الدولي لحقوق الإنسان</a:t>
            </a:r>
            <a:r>
              <a:rPr lang="ar-SA" sz="3200" dirty="0" smtClean="0"/>
              <a:t> </a:t>
            </a:r>
            <a:r>
              <a:rPr lang="ar-SA" sz="3200" dirty="0"/>
              <a:t>القاعدة 99.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4185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 algn="just" rtl="1">
              <a:buFont typeface="+mj-lt"/>
              <a:buAutoNum type="arabicPeriod" startAt="6"/>
            </a:pPr>
            <a:r>
              <a:rPr lang="ar-SA" b="1" dirty="0"/>
              <a:t>الحق في مستوى معيشي لائق والمساعدة الإنسانية والبقاء على قيد الحياة.</a:t>
            </a:r>
            <a:endParaRPr lang="en-US" b="1" dirty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ويحق للمشردون داخليا الحصول على ظروف مرضية للمأوى والنظافة والصحة والغذاء والتغذية والماء والفراش - المادة الرابعة) 4 (من اتفاقية جنيف الرابعة. البروتوكول الإضافي الثاني المادة 17 (1)؛ القانون الدولي لحقوق الإنسان 131؛ المادة 12 من العهد الدولي الخاص بالحقوق الاقتصادية والاجتماعية والثقافية.</a:t>
            </a:r>
            <a:endParaRPr lang="en-US" dirty="0"/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dirty="0"/>
              <a:t> ويقع على عاتق كل طرف في النزاع المسلح واجب أساسي يتمثل في تلبية الاحتياجات الأساسية للسكان الخاضعين لسيطرته، </a:t>
            </a:r>
            <a:r>
              <a:rPr lang="ar-SA" dirty="0" smtClean="0"/>
              <a:t>إتفاقية جنيف الراابعة </a:t>
            </a:r>
            <a:r>
              <a:rPr lang="ar-SA" dirty="0"/>
              <a:t>المادة 55، البروتوکول </a:t>
            </a:r>
            <a:r>
              <a:rPr lang="ar-SA" dirty="0" smtClean="0"/>
              <a:t>الإضافي الأول المادة </a:t>
            </a:r>
            <a:r>
              <a:rPr lang="ar-SA" dirty="0"/>
              <a:t>69.</a:t>
            </a:r>
            <a:endParaRPr lang="en-US" dirty="0"/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dirty="0"/>
              <a:t> المنظمات المحايدة </a:t>
            </a:r>
            <a:r>
              <a:rPr lang="ar-SA" dirty="0" smtClean="0"/>
              <a:t>لها حق الوصول </a:t>
            </a:r>
            <a:r>
              <a:rPr lang="ar-SA" dirty="0"/>
              <a:t>إلى تقديم المساعدة الإنسانية رهنا بموافقة الأطراف </a:t>
            </a:r>
            <a:r>
              <a:rPr lang="ar-SA" dirty="0" smtClean="0"/>
              <a:t>– إتفاقية جنيف </a:t>
            </a:r>
            <a:r>
              <a:rPr lang="ar-SA" dirty="0"/>
              <a:t>المادة 3 والمادة 9/9/9/10؛ </a:t>
            </a:r>
            <a:r>
              <a:rPr lang="ar-SA" dirty="0" smtClean="0"/>
              <a:t>من البروتوكول الإضافي الثاني المادة </a:t>
            </a:r>
            <a:r>
              <a:rPr lang="ar-SA" dirty="0"/>
              <a:t>18؛ اتفاقية جنيف الرابعة المادة 59 - لا يمكن رفض </a:t>
            </a:r>
            <a:r>
              <a:rPr lang="ar-SA" dirty="0" smtClean="0"/>
              <a:t>الموافقة (بحق الوصول وتقديم المساعدة) </a:t>
            </a:r>
            <a:r>
              <a:rPr lang="ar-SA" dirty="0"/>
              <a:t>بصورة غير مشروعة: البروتوكول الإضافي الأول المادة 70؛ </a:t>
            </a:r>
            <a:r>
              <a:rPr lang="ar-SA" dirty="0" smtClean="0"/>
              <a:t>القانون العرفي الدولي الإنساني </a:t>
            </a:r>
            <a:r>
              <a:rPr lang="ar-SA" dirty="0"/>
              <a:t>القاعدة 55.</a:t>
            </a:r>
            <a:endParaRPr lang="en-US" dirty="0"/>
          </a:p>
          <a:p>
            <a:pPr algn="just" rtl="1"/>
            <a:r>
              <a:rPr lang="ar-SA" b="1" dirty="0"/>
              <a:t> يحظر على أطراف النزاع المسلح:</a:t>
            </a:r>
            <a:endParaRPr lang="en-US" b="1" dirty="0" smtClean="0"/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dirty="0"/>
              <a:t> مهاجمة أو تدمير أو إزالة الأشياء الضرورية لبقاء المدنيين على سبيل المثال. المواد الغذائية، المحاصيل، الثروة الحيوانية، إمدادات مياه الشرب- البروتوكول الإضافي الأول </a:t>
            </a:r>
            <a:r>
              <a:rPr lang="ar-SA" dirty="0" smtClean="0"/>
              <a:t> </a:t>
            </a:r>
            <a:r>
              <a:rPr lang="ar-SA" dirty="0"/>
              <a:t>المادة 54 (2)؛ البروتوكول الإضافي </a:t>
            </a:r>
            <a:r>
              <a:rPr lang="ar-SA" dirty="0" smtClean="0"/>
              <a:t>الثاني المادة </a:t>
            </a:r>
            <a:r>
              <a:rPr lang="ar-SA" dirty="0"/>
              <a:t>14؛ القانون العرفي الدولي الإنساني</a:t>
            </a:r>
            <a:r>
              <a:rPr lang="ar-SA" dirty="0" smtClean="0"/>
              <a:t> </a:t>
            </a:r>
            <a:r>
              <a:rPr lang="ar-SA" dirty="0"/>
              <a:t>القاعدة 54.</a:t>
            </a:r>
            <a:endParaRPr lang="en-US" dirty="0" smtClean="0"/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dirty="0"/>
              <a:t> تجويع السكان المدنيين كوسيلة من وسائل الحرب - البروتوكول </a:t>
            </a:r>
            <a:r>
              <a:rPr lang="ar-SA" dirty="0" smtClean="0"/>
              <a:t>الإضافي الأول المادة </a:t>
            </a:r>
            <a:r>
              <a:rPr lang="ar-SA" dirty="0"/>
              <a:t>54 (1)؛ البروتوكول الإضافي الثاني </a:t>
            </a:r>
            <a:r>
              <a:rPr lang="ar-SA" dirty="0" smtClean="0"/>
              <a:t>المادة </a:t>
            </a:r>
            <a:r>
              <a:rPr lang="ar-SA" dirty="0"/>
              <a:t>14؛ النظام الأساسي للمحكمة الجنائية الدولية 8 (2) (ب) (د - 25)؛ القانون العرفي الدولي الإنساني </a:t>
            </a:r>
            <a:r>
              <a:rPr lang="ar-SA" dirty="0" smtClean="0"/>
              <a:t>53.</a:t>
            </a:r>
            <a:endParaRPr lang="ar-SA" dirty="0"/>
          </a:p>
          <a:p>
            <a:pPr algn="r" rtl="1"/>
            <a:r>
              <a:rPr lang="ar-SA" b="1" dirty="0"/>
              <a:t>على أطراف النزاع المسلح أن توفر وتضمن حصول النازحين داخليا على الخدمات الطبية األساسية دون تمييز:</a:t>
            </a:r>
            <a:endParaRPr lang="en-US" b="1" dirty="0"/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dirty="0"/>
              <a:t> وينبغي أن يحصل الجرحى والمرضى على الرعاية الطبية والاهتمام إلى أقصى حد ممكن. يجب احترام الموظفين الطبيين والمرافق ووسائل النقل وعدم االعتداء عليهم. </a:t>
            </a:r>
            <a:r>
              <a:rPr lang="ar-SA" dirty="0" smtClean="0"/>
              <a:t>إتفاقية جنيف العامة </a:t>
            </a:r>
            <a:r>
              <a:rPr lang="ar-SA" dirty="0"/>
              <a:t>المواد 16 و 17 و 18 و 20 و 21 و 23 و 55 و البروتوکول الإضافي الأول</a:t>
            </a:r>
            <a:r>
              <a:rPr lang="ar-SA" dirty="0" smtClean="0"/>
              <a:t> </a:t>
            </a:r>
            <a:r>
              <a:rPr lang="ar-SA" dirty="0"/>
              <a:t>المواد 10-21؛ البروتوکول الإضافي </a:t>
            </a:r>
            <a:r>
              <a:rPr lang="ar-SA" dirty="0" smtClean="0"/>
              <a:t>الثاني </a:t>
            </a:r>
            <a:r>
              <a:rPr lang="ar-SA" dirty="0"/>
              <a:t>المواد 7 (2)، 8، 9، 10، 11؛ القانون العرفي الدولي الإنساني </a:t>
            </a:r>
            <a:r>
              <a:rPr lang="ar-SA" dirty="0" smtClean="0"/>
              <a:t>25-29 </a:t>
            </a:r>
            <a:r>
              <a:rPr lang="ar-SA" dirty="0"/>
              <a:t>و 109-110.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18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 rtl="1">
              <a:buFont typeface="+mj-lt"/>
              <a:buAutoNum type="arabicPeriod" startAt="7"/>
            </a:pPr>
            <a:r>
              <a:rPr lang="ar-SA" b="1" dirty="0"/>
              <a:t>حق الأسرة</a:t>
            </a:r>
            <a:endParaRPr lang="en-US" b="1" dirty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ويجب على أطراف النزاع احترام الحياة الأسرية قدر الإمكان، وحماية وحدة الأسر - اتفاقية جنيف الرابعة. 27 القانون العرفي الدولي الإنساني القاعدة 105:</a:t>
            </a:r>
            <a:endParaRPr lang="en-US" dirty="0"/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dirty="0"/>
              <a:t> وفي حالة المخيمات أو الإحتجاز، يجب استيعاب أفراد الأسرة معا) المادة 82 (2) و 3 من اتفاقية جنيف الرابعة؛ المادة 75 (5) من البروتوکول الإضافي الأول؛ المادة 5 (2) (أ) من البروتوکول الإضافي الثاني.</a:t>
            </a:r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i="1" dirty="0"/>
              <a:t> </a:t>
            </a:r>
            <a:r>
              <a:rPr lang="ar-SA" dirty="0"/>
              <a:t>ويجب اتخاذ تدابير لضمان عدم فصل هؤلاء المشردين عن أفراد أسرهم (المادة 49 (3) من اتفاقية جنيف الرابعة والقاعدة 131 من القانون الجنائي الدولي).</a:t>
            </a:r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i="1" dirty="0"/>
              <a:t> </a:t>
            </a:r>
            <a:r>
              <a:rPr lang="ar-SA" dirty="0"/>
              <a:t>إذا انفصل أفراد الأسرة بسبب النزوح يجب إتخاذ خطوات لإعادة توحيدهم – إتفاقية جنيف الرابعة. 26؛ البروتوکول الإضافي الأول المادة. 74. البروتوکول الإضافي الثاني المادة. 4 (3) (ب)؛ القانون العرفي الدولي الإنساني 105.</a:t>
            </a:r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i="1" dirty="0"/>
              <a:t> </a:t>
            </a:r>
            <a:r>
              <a:rPr lang="ar-SA" dirty="0"/>
              <a:t>وفي حالة فقدان أفراد الأسرة، يجب على أطراف النزاع اتخاذ خطوات لحساب المفقودين، ويجب تقديم أي معلومات لديهم بشأن ما حدث لأفراد الأسرة. المادة 122من إتفاقية جنيف الثالثة، المادتان 136 و 26 من إتفاقية جنيف الرابعة و المادتان 32 و 33 من البروتوكول الإضافي الأول ؛  القاعدة  من القانون العرفي الدولي الإنساني 117.</a:t>
            </a:r>
            <a:endParaRPr lang="en-US" i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31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 rtl="1">
              <a:buFont typeface="+mj-lt"/>
              <a:buAutoNum type="arabicPeriod" startAt="8"/>
            </a:pPr>
            <a:r>
              <a:rPr lang="ar-SA" sz="2800" b="1" dirty="0" smtClean="0"/>
              <a:t>الحق في الوثائق</a:t>
            </a:r>
            <a:endParaRPr lang="en-US" sz="2800" dirty="0"/>
          </a:p>
          <a:p>
            <a:pPr marL="274320" algn="just" rtl="1">
              <a:buFont typeface="Wingdings" panose="05000000000000000000" pitchFamily="2" charset="2"/>
              <a:buChar char="§"/>
            </a:pPr>
            <a:r>
              <a:rPr lang="ar-SA" sz="2800" dirty="0" smtClean="0"/>
              <a:t> </a:t>
            </a:r>
            <a:r>
              <a:rPr lang="ar-SA" sz="2800" dirty="0"/>
              <a:t>وينبغي </a:t>
            </a:r>
            <a:r>
              <a:rPr lang="ar-SA" sz="2800" dirty="0" smtClean="0"/>
              <a:t>تحديد هوية </a:t>
            </a:r>
            <a:r>
              <a:rPr lang="ar-SA" sz="2800" dirty="0"/>
              <a:t>جميع الأطفال في الأراضي المحتلة وتسجيلهم؛ </a:t>
            </a:r>
            <a:r>
              <a:rPr lang="ar-SA" sz="2800" dirty="0" smtClean="0"/>
              <a:t>وينبغي على السلطة المحتلة إتخاذ جميع </a:t>
            </a:r>
            <a:r>
              <a:rPr lang="ar-SA" sz="2800" dirty="0"/>
              <a:t>الخطوات اللازمة لتيسير </a:t>
            </a:r>
            <a:r>
              <a:rPr lang="ar-SA" sz="2800" dirty="0" smtClean="0"/>
              <a:t>ذلك إتفاقية جنيف الرابعة المادة 50.</a:t>
            </a:r>
          </a:p>
          <a:p>
            <a:pPr marL="274320" algn="just" rtl="1">
              <a:buFont typeface="Wingdings" panose="05000000000000000000" pitchFamily="2" charset="2"/>
              <a:buChar char="§"/>
            </a:pPr>
            <a:r>
              <a:rPr lang="ar-SA" sz="2800" dirty="0"/>
              <a:t> يجب أن يتم تسجيل الأطفال الذين تم إجلاؤهم مؤقتا في النزاعات المسلحة الدولية من قبل السلطات. 78 (3</a:t>
            </a:r>
            <a:r>
              <a:rPr lang="ar-SA" sz="2800" dirty="0" smtClean="0"/>
              <a:t>) من البروتوكول الإضافي الأول).</a:t>
            </a:r>
          </a:p>
          <a:p>
            <a:pPr marL="274320" algn="just" rtl="1">
              <a:buFont typeface="Wingdings" panose="05000000000000000000" pitchFamily="2" charset="2"/>
              <a:buChar char="§"/>
            </a:pPr>
            <a:r>
              <a:rPr lang="ar-SA" sz="2800" dirty="0"/>
              <a:t> ويتعين على الدول تزويد المدنيين المحتجزين بوثائق أساسية، إذا لم </a:t>
            </a:r>
            <a:r>
              <a:rPr lang="ar-SA" sz="2800" dirty="0" smtClean="0"/>
              <a:t>تكن لديهم. </a:t>
            </a:r>
            <a:r>
              <a:rPr lang="ar-SA" sz="2800" dirty="0"/>
              <a:t>اتفاقية جنيف </a:t>
            </a:r>
            <a:r>
              <a:rPr lang="ar-SA" sz="2800" dirty="0" smtClean="0"/>
              <a:t>الرابعة المادة </a:t>
            </a:r>
            <a:r>
              <a:rPr lang="ar-SA" sz="2800" dirty="0"/>
              <a:t>97 (6).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721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88674"/>
          </a:xfrm>
        </p:spPr>
        <p:txBody>
          <a:bodyPr>
            <a:normAutofit/>
          </a:bodyPr>
          <a:lstStyle/>
          <a:p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5" y="1707776"/>
            <a:ext cx="10650071" cy="5150224"/>
          </a:xfrm>
        </p:spPr>
        <p:txBody>
          <a:bodyPr>
            <a:noAutofit/>
          </a:bodyPr>
          <a:lstStyle/>
          <a:p>
            <a:pPr marL="457200" indent="-457200" algn="just" rtl="1">
              <a:buFont typeface="+mj-lt"/>
              <a:buAutoNum type="arabicPeriod" startAt="9"/>
            </a:pPr>
            <a:r>
              <a:rPr lang="ar-SA" b="1" dirty="0"/>
              <a:t>حماية الحق في الملكية</a:t>
            </a:r>
            <a:endParaRPr lang="en-US" b="1" dirty="0" smtClean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وفي حالات النزاع المسلح، يحظر نهب الممتلكات المدنية - إتفاقية جنيف الرابعة </a:t>
            </a:r>
            <a:r>
              <a:rPr lang="ar-SA" dirty="0" smtClean="0"/>
              <a:t>33 </a:t>
            </a:r>
            <a:r>
              <a:rPr lang="ar-SA" dirty="0"/>
              <a:t>(2)، البروتوکول الإضافي </a:t>
            </a:r>
            <a:r>
              <a:rPr lang="ar-SA" dirty="0" smtClean="0"/>
              <a:t>الثاني 4 </a:t>
            </a:r>
            <a:r>
              <a:rPr lang="ar-SA" dirty="0"/>
              <a:t>(2) (ز)؛ القاعدة 52 من القانون الدولي الخاص بالحقوق المدنية </a:t>
            </a:r>
            <a:r>
              <a:rPr lang="ar-SA" dirty="0" smtClean="0"/>
              <a:t>والسياسية وتحظر </a:t>
            </a:r>
            <a:r>
              <a:rPr lang="ar-SA" dirty="0"/>
              <a:t>الأعمال الانتقامية في النزاعات الدولية </a:t>
            </a:r>
            <a:r>
              <a:rPr lang="ar-SA" dirty="0" smtClean="0"/>
              <a:t>-</a:t>
            </a:r>
            <a:r>
              <a:rPr lang="ar-SA" dirty="0"/>
              <a:t> إتفاقية جنيف الرابعة</a:t>
            </a:r>
            <a:r>
              <a:rPr lang="ar-SA" dirty="0" smtClean="0"/>
              <a:t> 33 </a:t>
            </a:r>
            <a:r>
              <a:rPr lang="ar-SA" dirty="0"/>
              <a:t>(3)، البروتوکول </a:t>
            </a:r>
            <a:r>
              <a:rPr lang="ar-SA" dirty="0" smtClean="0"/>
              <a:t>الإضافي الأول 52 (1) </a:t>
            </a:r>
            <a:r>
              <a:rPr lang="ar-SA" dirty="0"/>
              <a:t>و </a:t>
            </a:r>
            <a:r>
              <a:rPr lang="ar-SA" dirty="0" smtClean="0"/>
              <a:t>القانون العرفي الدولي الإنساني </a:t>
            </a:r>
            <a:r>
              <a:rPr lang="ar-SA" dirty="0"/>
              <a:t>القاعدة 147).</a:t>
            </a:r>
            <a:endParaRPr lang="en-US" dirty="0" smtClean="0"/>
          </a:p>
          <a:p>
            <a:pPr marL="274320" algn="just" rtl="1">
              <a:buFont typeface="Wingdings" panose="05000000000000000000" pitchFamily="2" charset="2"/>
              <a:buChar char="Ø"/>
            </a:pPr>
            <a:r>
              <a:rPr lang="ar-SA" dirty="0" smtClean="0"/>
              <a:t> </a:t>
            </a:r>
            <a:r>
              <a:rPr lang="ar-SA" dirty="0"/>
              <a:t>لا يجوز أن تكون الأعيان المدنية هدفا لهجمات مباشرة أو أعمال انتقامية أو هجمات عشوائية - البروتوکول الإضافي الأول </a:t>
            </a:r>
            <a:r>
              <a:rPr lang="ar-SA" dirty="0" smtClean="0"/>
              <a:t>، </a:t>
            </a:r>
            <a:r>
              <a:rPr lang="ar-SA" dirty="0"/>
              <a:t>المواد 48 و 51 (4) و 52 (1) و 85؛ القانون العرفي الدولي الإنساني </a:t>
            </a:r>
            <a:r>
              <a:rPr lang="ar-SA" dirty="0" smtClean="0"/>
              <a:t>7 </a:t>
            </a:r>
            <a:r>
              <a:rPr lang="ar-SA" dirty="0"/>
              <a:t>و 11</a:t>
            </a:r>
            <a:r>
              <a:rPr lang="ar-SA" dirty="0" smtClean="0"/>
              <a:t>.</a:t>
            </a:r>
          </a:p>
          <a:p>
            <a:pPr marL="274320" algn="just" rtl="1">
              <a:buFont typeface="Wingdings" panose="05000000000000000000" pitchFamily="2" charset="2"/>
              <a:buChar char="Ø"/>
            </a:pPr>
            <a:r>
              <a:rPr lang="ar-SA" dirty="0"/>
              <a:t>ويجب احترام حقوق الملكية الخاصة </a:t>
            </a:r>
            <a:r>
              <a:rPr lang="ar-SA" dirty="0" smtClean="0"/>
              <a:t>بالمشردين </a:t>
            </a:r>
            <a:r>
              <a:rPr lang="ar-SA" dirty="0"/>
              <a:t>- القاعدة 13 من القانون الإنساني الدولي. إن حق المشردين داخليا في العودة الطوعية ب</a:t>
            </a:r>
            <a:r>
              <a:rPr lang="ar-SA" dirty="0" smtClean="0"/>
              <a:t>أمان </a:t>
            </a:r>
            <a:r>
              <a:rPr lang="ar-SA" dirty="0"/>
              <a:t>إلى ديارهم أو أماكن إقامتهم المعتادة يرتبط أيضا باحترام حقوقهم في الملكية</a:t>
            </a:r>
            <a:r>
              <a:rPr lang="ar-SA" dirty="0" smtClean="0"/>
              <a:t>.</a:t>
            </a:r>
            <a:endParaRPr lang="ar-SA" dirty="0"/>
          </a:p>
          <a:p>
            <a:pPr marL="274320" algn="just" rtl="1">
              <a:buFont typeface="Wingdings" panose="05000000000000000000" pitchFamily="2" charset="2"/>
              <a:buChar char="Ø"/>
            </a:pPr>
            <a:r>
              <a:rPr lang="ar-SA" dirty="0"/>
              <a:t> يحظر تدمير أو حجز ممتلكات المدنيين أو الخصم، ما لم تقتضيه الضرورة العسكرية الحتمية - إتفاقية جنيف الرابعة </a:t>
            </a:r>
            <a:r>
              <a:rPr lang="ar-SA" dirty="0" smtClean="0"/>
              <a:t>. </a:t>
            </a:r>
            <a:r>
              <a:rPr lang="ar-SA" dirty="0"/>
              <a:t>147 والقاعدة 50 من القانون الدولي الخاص بالحقوق المدنية والسياسية. </a:t>
            </a:r>
            <a:r>
              <a:rPr lang="ar-SA" dirty="0" smtClean="0"/>
              <a:t>والقيام </a:t>
            </a:r>
            <a:r>
              <a:rPr lang="ar-SA" dirty="0"/>
              <a:t>بذلك، </a:t>
            </a:r>
            <a:r>
              <a:rPr lang="ar-SA" dirty="0" smtClean="0"/>
              <a:t>يعتبر </a:t>
            </a:r>
            <a:r>
              <a:rPr lang="ar-SA" dirty="0"/>
              <a:t>جريمة حرب بموجب المادة 8 (2) (ب) '13' و 8 (2) (ه) '12' من النظام الأساسي للمحكمة الجنائية الدولية.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4043"/>
          </a:xfrm>
        </p:spPr>
        <p:txBody>
          <a:bodyPr>
            <a:normAutofit lnSpcReduction="10000"/>
          </a:bodyPr>
          <a:lstStyle/>
          <a:p>
            <a:pPr marL="457200" indent="-457200" algn="just" rtl="1">
              <a:buFont typeface="+mj-lt"/>
              <a:buAutoNum type="arabicPeriod" startAt="10"/>
            </a:pPr>
            <a:r>
              <a:rPr lang="ar-SA" sz="2600" b="1" dirty="0" smtClean="0"/>
              <a:t> </a:t>
            </a:r>
            <a:r>
              <a:rPr lang="ar-SA" sz="2800" b="1" dirty="0"/>
              <a:t>الحق في العمل والحماية الاجتماعية</a:t>
            </a:r>
            <a:endParaRPr lang="en-US" sz="2600" b="1" dirty="0" smtClean="0"/>
          </a:p>
          <a:p>
            <a:pPr marL="274320" algn="just" rtl="1">
              <a:buFont typeface="Wingdings" panose="05000000000000000000" pitchFamily="2" charset="2"/>
              <a:buChar char="§"/>
            </a:pPr>
            <a:r>
              <a:rPr lang="ar-SA" sz="2600" dirty="0" smtClean="0"/>
              <a:t> </a:t>
            </a:r>
            <a:r>
              <a:rPr lang="ar-SA" sz="2800" dirty="0"/>
              <a:t>وللنازحين الحق في الحصول على عمل وحماية الضمان الاجتماعي دون تمييز.</a:t>
            </a:r>
            <a:endParaRPr lang="en-US" sz="2600" dirty="0" smtClean="0"/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600" dirty="0" smtClean="0"/>
              <a:t> </a:t>
            </a:r>
            <a:r>
              <a:rPr lang="ar-SA" sz="2800" dirty="0"/>
              <a:t>وينبغي على الأشخاص الذين </a:t>
            </a:r>
            <a:r>
              <a:rPr lang="ar-SA" sz="2800" dirty="0" smtClean="0"/>
              <a:t>يمارسون </a:t>
            </a:r>
            <a:r>
              <a:rPr lang="ar-SA" sz="2800" dirty="0"/>
              <a:t>العمل في حالات النزاع المسلح أن يفعلوا ذلك في ظروف من السلامة والصحة</a:t>
            </a:r>
            <a:r>
              <a:rPr lang="ar-SA" sz="2800" dirty="0" smtClean="0"/>
              <a:t>. إتفاقية جنيف الرابعة المادة 40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800" dirty="0"/>
              <a:t>يحظر العمل القسري </a:t>
            </a:r>
            <a:r>
              <a:rPr lang="ar-SA" sz="2800" dirty="0" smtClean="0"/>
              <a:t>أو غير مدفوع الأجر أو </a:t>
            </a:r>
            <a:r>
              <a:rPr lang="ar-SA" sz="2800" dirty="0"/>
              <a:t>المسيء - إتفاقية جنيف الرابعة المادة </a:t>
            </a:r>
            <a:r>
              <a:rPr lang="ar-SA" sz="2800" dirty="0" smtClean="0"/>
              <a:t>51</a:t>
            </a:r>
            <a:endParaRPr lang="ar-SA" sz="2800" dirty="0"/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800" dirty="0" smtClean="0"/>
              <a:t> </a:t>
            </a:r>
            <a:r>
              <a:rPr lang="ar-SA" sz="2800" dirty="0"/>
              <a:t>و 95؛ البروتوکول الإضافي </a:t>
            </a:r>
            <a:r>
              <a:rPr lang="ar-SA" sz="2800" dirty="0" smtClean="0"/>
              <a:t>الثاني </a:t>
            </a:r>
            <a:r>
              <a:rPr lang="ar-SA" sz="2800" dirty="0"/>
              <a:t>5 (1)؛ و القانون العرفي الدولي الإنساني</a:t>
            </a:r>
            <a:r>
              <a:rPr lang="ar-SA" sz="2800" dirty="0" smtClean="0"/>
              <a:t> </a:t>
            </a:r>
            <a:r>
              <a:rPr lang="ar-SA" sz="2800" dirty="0"/>
              <a:t>القاعدة 95</a:t>
            </a:r>
            <a:r>
              <a:rPr lang="ar-SA" sz="2800" dirty="0" smtClean="0"/>
              <a:t>).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800" dirty="0" smtClean="0"/>
              <a:t> ويحظر </a:t>
            </a:r>
            <a:r>
              <a:rPr lang="ar-SA" sz="2800" dirty="0"/>
              <a:t>الرق وتجارة الرقيق بجميع أشكالهما - البروتوکول الإضافي الثاني</a:t>
            </a:r>
            <a:r>
              <a:rPr lang="ar-SA" sz="2800" dirty="0" smtClean="0"/>
              <a:t> </a:t>
            </a:r>
            <a:r>
              <a:rPr lang="ar-SA" sz="2800" dirty="0"/>
              <a:t>4 (2) و القانون العرفي الدولي الإنساني</a:t>
            </a:r>
            <a:r>
              <a:rPr lang="ar-SA" sz="2800" dirty="0" smtClean="0"/>
              <a:t> </a:t>
            </a:r>
            <a:r>
              <a:rPr lang="ar-SA" sz="2800" dirty="0"/>
              <a:t>القاعدة 94.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1500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81097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حماية المشردين داخليا بموجب القانون الدولي الإنساني.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" y="1734671"/>
            <a:ext cx="12097871" cy="4598894"/>
          </a:xfrm>
        </p:spPr>
        <p:txBody>
          <a:bodyPr>
            <a:noAutofit/>
          </a:bodyPr>
          <a:lstStyle/>
          <a:p>
            <a:pPr marL="457200" indent="-457200" algn="just" rtl="1">
              <a:buFont typeface="+mj-lt"/>
              <a:buAutoNum type="arabicPeriod" startAt="11"/>
            </a:pPr>
            <a:r>
              <a:rPr lang="ar-SA" sz="2200" b="1" dirty="0"/>
              <a:t> </a:t>
            </a:r>
            <a:r>
              <a:rPr lang="ar-SA" sz="2400" b="1" dirty="0"/>
              <a:t>الحق في التعليم</a:t>
            </a:r>
            <a:endParaRPr lang="en-US" sz="2200" b="1" dirty="0" smtClean="0"/>
          </a:p>
          <a:p>
            <a:pPr marL="274320" algn="just" rtl="1">
              <a:buFont typeface="Wingdings" panose="05000000000000000000" pitchFamily="2" charset="2"/>
              <a:buChar char="§"/>
            </a:pPr>
            <a:r>
              <a:rPr lang="ar-SA" sz="2200" dirty="0" smtClean="0"/>
              <a:t> </a:t>
            </a:r>
            <a:r>
              <a:rPr lang="ar-SA" sz="2400" dirty="0"/>
              <a:t>وأثناء النزاعات المسلحة، يحق للأطفال احترام واحترام خاصين، بما في ذلك الحصول على التعليم (القاعدة 135 من القانون الدولي الخاص بالحقوق المدنية والسياسية).</a:t>
            </a:r>
            <a:endParaRPr lang="en-US" sz="2200" dirty="0" smtClean="0"/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200" dirty="0" smtClean="0"/>
              <a:t> </a:t>
            </a:r>
            <a:r>
              <a:rPr lang="ar-SA" sz="2400" dirty="0"/>
              <a:t>يجب على الأطراف في النزاعات المسلحة الدولية أن تتخذ التدابير اللازمة لضمان عدم ترك الأطفال </a:t>
            </a:r>
            <a:r>
              <a:rPr lang="ar-SA" sz="2400" dirty="0" smtClean="0"/>
              <a:t>الأيتام دون </a:t>
            </a:r>
            <a:r>
              <a:rPr lang="ar-SA" sz="2400" dirty="0"/>
              <a:t>سن الخامسة عشرة </a:t>
            </a:r>
            <a:r>
              <a:rPr lang="ar-SA" sz="2400" dirty="0" smtClean="0"/>
              <a:t>أو الأطفال الذين انفصلوا </a:t>
            </a:r>
            <a:r>
              <a:rPr lang="ar-SA" sz="2400" dirty="0"/>
              <a:t>عن أسرهم نتيجة للنزاع المسلح لمواردهم الخاصة، </a:t>
            </a:r>
            <a:r>
              <a:rPr lang="ar-SA" sz="2400" dirty="0" smtClean="0"/>
              <a:t>وتسهيل تعليمهم في </a:t>
            </a:r>
            <a:r>
              <a:rPr lang="ar-SA" sz="2400" dirty="0"/>
              <a:t>جميع الظروف </a:t>
            </a:r>
            <a:r>
              <a:rPr lang="ar-SA" sz="2400" dirty="0" smtClean="0"/>
              <a:t>– إتفاقية جنيف  الرابعة 24 </a:t>
            </a:r>
            <a:r>
              <a:rPr lang="ar-SA" sz="2400" dirty="0"/>
              <a:t>(1</a:t>
            </a:r>
            <a:r>
              <a:rPr lang="ar-SA" sz="2400" dirty="0" smtClean="0"/>
              <a:t>).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400" dirty="0"/>
              <a:t> كما يجب على سلطات </a:t>
            </a:r>
            <a:r>
              <a:rPr lang="ar-SA" sz="2400" dirty="0" smtClean="0"/>
              <a:t>الإحتلال </a:t>
            </a:r>
            <a:r>
              <a:rPr lang="ar-SA" sz="2400" dirty="0"/>
              <a:t>تسهيل عمل المرافق التعليمية في </a:t>
            </a:r>
            <a:r>
              <a:rPr lang="ar-SA" sz="2400" dirty="0" smtClean="0"/>
              <a:t>الأراضي </a:t>
            </a:r>
            <a:r>
              <a:rPr lang="ar-SA" sz="2400" dirty="0"/>
              <a:t>المحتلة</a:t>
            </a:r>
            <a:r>
              <a:rPr lang="ar-SA" sz="2400" dirty="0" smtClean="0"/>
              <a:t>. </a:t>
            </a:r>
            <a:r>
              <a:rPr lang="ar-SA" sz="2400" dirty="0"/>
              <a:t>إتفاقية جنيف  الرابعة</a:t>
            </a:r>
            <a:r>
              <a:rPr lang="ar-SA" sz="2400" dirty="0" smtClean="0"/>
              <a:t> 50 </a:t>
            </a:r>
            <a:r>
              <a:rPr lang="ar-SA" sz="2400" dirty="0"/>
              <a:t>(1</a:t>
            </a:r>
            <a:r>
              <a:rPr lang="ar-SA" sz="2400" dirty="0" smtClean="0"/>
              <a:t>).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400" dirty="0"/>
              <a:t>وفي حالة الإجلاء المبرر، يجب توفير التعليم - بما في ذلك التعليم الديني والأخلاقي - للطفل أثناء وجوده بعيدا</a:t>
            </a:r>
            <a:r>
              <a:rPr lang="ar-SA" sz="2400" dirty="0" smtClean="0"/>
              <a:t>. </a:t>
            </a:r>
            <a:r>
              <a:rPr lang="ar-SA" sz="2400" dirty="0"/>
              <a:t>البروتوکول </a:t>
            </a:r>
            <a:r>
              <a:rPr lang="ar-SA" sz="2400" dirty="0" smtClean="0"/>
              <a:t>الإضافي الأول </a:t>
            </a:r>
            <a:r>
              <a:rPr lang="ar-SA" sz="2400" dirty="0"/>
              <a:t>78 (2</a:t>
            </a:r>
            <a:r>
              <a:rPr lang="ar-SA" sz="2400" dirty="0" smtClean="0"/>
              <a:t>)).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400" dirty="0"/>
              <a:t>وفي النزاعات المسلحة غير الدولية، يجب أن يحصل الأطفال على التعليم، بما في ذلك التعليم الديني والأخلاقي </a:t>
            </a:r>
            <a:r>
              <a:rPr lang="ar-SA" sz="2400" dirty="0" smtClean="0"/>
              <a:t>- </a:t>
            </a:r>
            <a:r>
              <a:rPr lang="ar-SA" sz="2400" dirty="0"/>
              <a:t>البروتوکول الإضافي الأول</a:t>
            </a:r>
            <a:r>
              <a:rPr lang="ar-SA" sz="2400" dirty="0" smtClean="0"/>
              <a:t> </a:t>
            </a:r>
            <a:r>
              <a:rPr lang="ar-SA" sz="2400" dirty="0"/>
              <a:t>4 (3) (أ)).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114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1845734"/>
            <a:ext cx="10838329" cy="4023360"/>
          </a:xfrm>
        </p:spPr>
        <p:txBody>
          <a:bodyPr>
            <a:normAutofit/>
          </a:bodyPr>
          <a:lstStyle/>
          <a:p>
            <a:pPr marL="457200" indent="-457200" algn="just" rtl="1">
              <a:buFont typeface="+mj-lt"/>
              <a:buAutoNum type="arabicPeriod" startAt="12"/>
            </a:pPr>
            <a:r>
              <a:rPr lang="ar-SA" sz="2600" b="1" dirty="0" smtClean="0"/>
              <a:t> </a:t>
            </a:r>
            <a:r>
              <a:rPr lang="ar-SA" sz="2800" b="1" dirty="0"/>
              <a:t>حماية الأطفال من التجنيد في القوات المسلحة.</a:t>
            </a:r>
            <a:endParaRPr lang="en-US" sz="2600" b="1" dirty="0" smtClean="0"/>
          </a:p>
          <a:p>
            <a:pPr marL="274320" algn="just" rtl="1">
              <a:buFont typeface="Wingdings" panose="05000000000000000000" pitchFamily="2" charset="2"/>
              <a:buChar char="§"/>
            </a:pPr>
            <a:r>
              <a:rPr lang="ar-SA" sz="2600" dirty="0" smtClean="0"/>
              <a:t> </a:t>
            </a:r>
            <a:r>
              <a:rPr lang="ar-SA" sz="2800" dirty="0"/>
              <a:t>وبموجب القانون الدولي الإنساني، لا </a:t>
            </a:r>
            <a:r>
              <a:rPr lang="ar-SA" sz="2800" dirty="0" smtClean="0"/>
              <a:t>يجوز </a:t>
            </a:r>
            <a:r>
              <a:rPr lang="ar-SA" sz="2800" dirty="0"/>
              <a:t>تجنيد الأطفال في القوات المسلحة أو الجماعات المسلحة، ويجب ألا يسمح لهم بالمشاركة في الأعمال القتالية</a:t>
            </a:r>
            <a:r>
              <a:rPr lang="ar-SA" sz="2800" dirty="0" smtClean="0"/>
              <a:t>. </a:t>
            </a:r>
            <a:r>
              <a:rPr lang="ar-SA" sz="2800" dirty="0"/>
              <a:t>البروتوکول الإضافي الأول</a:t>
            </a:r>
            <a:r>
              <a:rPr lang="ar-SA" sz="2800" dirty="0" smtClean="0"/>
              <a:t> </a:t>
            </a:r>
            <a:r>
              <a:rPr lang="ar-SA" sz="2800" dirty="0"/>
              <a:t>77 (2)؛ البروتوکول الإضافي </a:t>
            </a:r>
            <a:r>
              <a:rPr lang="ar-SA" sz="2800" dirty="0" smtClean="0"/>
              <a:t>الثاني. </a:t>
            </a:r>
            <a:r>
              <a:rPr lang="ar-SA" sz="2800" dirty="0"/>
              <a:t>4 (3)؛ </a:t>
            </a:r>
            <a:r>
              <a:rPr lang="ar-SA" sz="2800" dirty="0" smtClean="0"/>
              <a:t>القانون العرفي الدولي الإنساني 136 </a:t>
            </a:r>
            <a:r>
              <a:rPr lang="ar-SA" sz="2800" dirty="0"/>
              <a:t>و 137).</a:t>
            </a:r>
            <a:endParaRPr lang="en-US" sz="2600" dirty="0" smtClean="0"/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600" dirty="0" smtClean="0"/>
              <a:t> </a:t>
            </a:r>
            <a:r>
              <a:rPr lang="ar-SA" sz="2800" dirty="0"/>
              <a:t>ومن جرائم الحرب استخدام الأطفال الذين تقل أعمارهم عن 15 عاما في الأعمال العدائية - النظام الأساسي للمحكمة الجنائية الدولية، المادة 8 (2) (ب) '26' و 8 (2) (ه) '7').</a:t>
            </a:r>
            <a:endParaRPr lang="en-US" sz="2600" dirty="0" smtClean="0"/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600" dirty="0" smtClean="0"/>
              <a:t> </a:t>
            </a:r>
            <a:r>
              <a:rPr lang="ar-SA" sz="2800" dirty="0" smtClean="0"/>
              <a:t>البروتوكول </a:t>
            </a:r>
            <a:r>
              <a:rPr lang="ar-SA" sz="2800" dirty="0"/>
              <a:t>الاختياري للأمم المتحدة لاتفاقية حقوق الطفل، الذي اعتمد في عام </a:t>
            </a:r>
            <a:r>
              <a:rPr lang="ar-SA" sz="2800" dirty="0" smtClean="0"/>
              <a:t>2000 يحظر إشراك </a:t>
            </a:r>
            <a:r>
              <a:rPr lang="ar-SA" sz="2800" dirty="0"/>
              <a:t>الأطفال في الصراعات المسلحة.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860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تعريف </a:t>
            </a:r>
            <a:r>
              <a:rPr lang="ar-SA" sz="4400" b="1" dirty="0" smtClean="0"/>
              <a:t>الشخص المشرد داخليا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05318"/>
            <a:ext cx="10058400" cy="3926540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SA" sz="3200" dirty="0" smtClean="0"/>
              <a:t> </a:t>
            </a:r>
            <a:r>
              <a:rPr lang="ar-SA" sz="3200" dirty="0"/>
              <a:t>المبادئ التوجيهية للأمم المتحدة بشأن النازحين هي التعريف المقبول:</a:t>
            </a:r>
            <a:endParaRPr lang="en-US" sz="3200" dirty="0" smtClean="0"/>
          </a:p>
          <a:p>
            <a:pPr marL="274320" algn="just" rtl="1">
              <a:buFont typeface="Wingdings" panose="05000000000000000000" pitchFamily="2" charset="2"/>
              <a:buChar char="Ø"/>
            </a:pPr>
            <a:r>
              <a:rPr lang="ar-SA" sz="3200" dirty="0" smtClean="0"/>
              <a:t> </a:t>
            </a:r>
            <a:r>
              <a:rPr lang="ar-SA" sz="3200" dirty="0"/>
              <a:t>الأشخاص المشردون داخليا هم </a:t>
            </a:r>
            <a:r>
              <a:rPr lang="ar-SA" sz="3200" i="1" dirty="0" smtClean="0">
                <a:solidFill>
                  <a:srgbClr val="7030A0"/>
                </a:solidFill>
              </a:rPr>
              <a:t>" أشخاص </a:t>
            </a:r>
            <a:r>
              <a:rPr lang="ar-SA" sz="3200" i="1" dirty="0">
                <a:solidFill>
                  <a:srgbClr val="7030A0"/>
                </a:solidFill>
              </a:rPr>
              <a:t>أو مجموعات من الأشخاص الذين أجبروا أو </a:t>
            </a:r>
            <a:r>
              <a:rPr lang="ar-SA" sz="3200" i="1" dirty="0" smtClean="0">
                <a:solidFill>
                  <a:srgbClr val="7030A0"/>
                </a:solidFill>
              </a:rPr>
              <a:t>أكرهوا </a:t>
            </a:r>
            <a:r>
              <a:rPr lang="ar-SA" sz="3200" i="1" dirty="0">
                <a:solidFill>
                  <a:srgbClr val="7030A0"/>
                </a:solidFill>
              </a:rPr>
              <a:t>على </a:t>
            </a:r>
            <a:r>
              <a:rPr lang="ar-SA" sz="3200" i="1" dirty="0" smtClean="0">
                <a:solidFill>
                  <a:srgbClr val="7030A0"/>
                </a:solidFill>
              </a:rPr>
              <a:t>الفرار </a:t>
            </a:r>
            <a:r>
              <a:rPr lang="ar-SA" sz="3200" i="1" dirty="0">
                <a:solidFill>
                  <a:srgbClr val="7030A0"/>
                </a:solidFill>
              </a:rPr>
              <a:t>أو مغادرة منازلهم أو أماكن إقامتهم المعتادة، ولا سيما نتيجة لتلافي </a:t>
            </a:r>
            <a:r>
              <a:rPr lang="ar-SA" sz="3200" i="1" dirty="0" smtClean="0">
                <a:solidFill>
                  <a:srgbClr val="7030A0"/>
                </a:solidFill>
              </a:rPr>
              <a:t>آثار نزاع مسلح </a:t>
            </a:r>
            <a:r>
              <a:rPr lang="ar-SA" sz="3200" i="1" dirty="0">
                <a:solidFill>
                  <a:srgbClr val="7030A0"/>
                </a:solidFill>
              </a:rPr>
              <a:t>أو حالات </a:t>
            </a:r>
            <a:r>
              <a:rPr lang="ar-SA" sz="3200" i="1" dirty="0" smtClean="0">
                <a:solidFill>
                  <a:srgbClr val="7030A0"/>
                </a:solidFill>
              </a:rPr>
              <a:t>عنف معمم </a:t>
            </a:r>
            <a:r>
              <a:rPr lang="ar-SA" sz="3200" i="1" dirty="0">
                <a:solidFill>
                  <a:srgbClr val="7030A0"/>
                </a:solidFill>
              </a:rPr>
              <a:t>أو </a:t>
            </a:r>
            <a:r>
              <a:rPr lang="ar-SA" sz="3200" i="1" dirty="0" smtClean="0">
                <a:solidFill>
                  <a:srgbClr val="7030A0"/>
                </a:solidFill>
              </a:rPr>
              <a:t>إنتهاكات لحقوق </a:t>
            </a:r>
            <a:r>
              <a:rPr lang="ar-SA" sz="3200" i="1" dirty="0">
                <a:solidFill>
                  <a:srgbClr val="7030A0"/>
                </a:solidFill>
              </a:rPr>
              <a:t>الإنسان أو </a:t>
            </a:r>
            <a:r>
              <a:rPr lang="ar-SA" sz="3200" i="1" dirty="0" smtClean="0">
                <a:solidFill>
                  <a:srgbClr val="7030A0"/>
                </a:solidFill>
              </a:rPr>
              <a:t>كوارث طبيعية أو كوراث (من صنع) البشر، </a:t>
            </a:r>
            <a:r>
              <a:rPr lang="ar-SA" sz="3200" i="1" dirty="0">
                <a:solidFill>
                  <a:srgbClr val="7030A0"/>
                </a:solidFill>
              </a:rPr>
              <a:t>والذين لم يعبروا حدود دولة معترف بها دوليا ".</a:t>
            </a:r>
            <a:endParaRPr lang="en-US" sz="32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60"/>
            <a:ext cx="12062012" cy="4623099"/>
          </a:xfrm>
        </p:spPr>
        <p:txBody>
          <a:bodyPr>
            <a:noAutofit/>
          </a:bodyPr>
          <a:lstStyle/>
          <a:p>
            <a:pPr marL="457200" indent="-457200" algn="just" rtl="1">
              <a:buFont typeface="+mj-lt"/>
              <a:buAutoNum type="arabicPeriod" startAt="13"/>
            </a:pPr>
            <a:r>
              <a:rPr lang="ar-SA" sz="2300" b="1" dirty="0" smtClean="0"/>
              <a:t> </a:t>
            </a:r>
            <a:r>
              <a:rPr lang="ar-SA" sz="2400" b="1" dirty="0" smtClean="0"/>
              <a:t>مسؤولية </a:t>
            </a:r>
            <a:r>
              <a:rPr lang="ar-SA" sz="2400" b="1" dirty="0"/>
              <a:t>احترام وإنفاذ وحماية الحقوق بموجب القانون الدولي الإنساني.</a:t>
            </a:r>
            <a:endParaRPr lang="en-US" sz="2300" b="1" dirty="0" smtClean="0"/>
          </a:p>
          <a:p>
            <a:pPr marL="274320" algn="just" rtl="1">
              <a:buFont typeface="Wingdings" panose="05000000000000000000" pitchFamily="2" charset="2"/>
              <a:buChar char="§"/>
            </a:pPr>
            <a:r>
              <a:rPr lang="ar-SA" sz="2300" dirty="0" smtClean="0"/>
              <a:t> </a:t>
            </a:r>
            <a:r>
              <a:rPr lang="ar-SA" sz="2400" dirty="0"/>
              <a:t>يجب على الدول الأطراف في اتفاقيات جنيف لعام 1949 و البروتوكول الأول الإضافي لعام 1977 وأطراف النزاعات المسلحة أن تحترم وتكفل احترام </a:t>
            </a:r>
            <a:r>
              <a:rPr lang="ar-SA" sz="2400" dirty="0" smtClean="0"/>
              <a:t>القانون </a:t>
            </a:r>
            <a:r>
              <a:rPr lang="ar-SA" sz="2400" dirty="0"/>
              <a:t>الدولي الإنساني والقانون </a:t>
            </a:r>
            <a:r>
              <a:rPr lang="ar-SA" sz="2400" dirty="0" smtClean="0"/>
              <a:t>وإتفاقية جنيف العامة.المادة </a:t>
            </a:r>
            <a:r>
              <a:rPr lang="ar-SA" sz="2400" dirty="0"/>
              <a:t>1؛ </a:t>
            </a:r>
            <a:r>
              <a:rPr lang="ar-SA" sz="2400" dirty="0" smtClean="0"/>
              <a:t>والبروتوكول الإضافي الأول المادة </a:t>
            </a:r>
            <a:r>
              <a:rPr lang="ar-SA" sz="2400" dirty="0"/>
              <a:t>1 (1)؛ </a:t>
            </a:r>
            <a:r>
              <a:rPr lang="ar-SA" sz="2400" dirty="0" smtClean="0"/>
              <a:t>والقانون العرفي الدولي الإنساني </a:t>
            </a:r>
            <a:r>
              <a:rPr lang="ar-SA" sz="2400" dirty="0"/>
              <a:t>القاعدة 139).</a:t>
            </a:r>
            <a:endParaRPr lang="en-US" sz="2300" i="1" dirty="0" smtClean="0"/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300" dirty="0" smtClean="0"/>
              <a:t> </a:t>
            </a:r>
            <a:r>
              <a:rPr lang="ar-SA" sz="2400" dirty="0"/>
              <a:t>ويجب على الدول الأطراف فرض عقوبات جزائية فعالة على </a:t>
            </a:r>
            <a:r>
              <a:rPr lang="ar-SA" sz="2400" dirty="0" smtClean="0"/>
              <a:t>«الإنتهاكات الجسيمة</a:t>
            </a:r>
            <a:r>
              <a:rPr lang="ar-SA" sz="2400" dirty="0"/>
              <a:t>" في النزاعات المسلحة الدولية </a:t>
            </a:r>
            <a:r>
              <a:rPr lang="en-US" sz="2400" dirty="0" smtClean="0"/>
              <a:t>G</a:t>
            </a:r>
            <a:r>
              <a:rPr lang="ar-SA" sz="2400" dirty="0" smtClean="0"/>
              <a:t>إتفاقة جميف الأولى 49 </a:t>
            </a:r>
            <a:r>
              <a:rPr lang="ar-SA" sz="2400" dirty="0"/>
              <a:t>و 50؛ </a:t>
            </a:r>
            <a:r>
              <a:rPr lang="ar-SA" sz="2400" dirty="0" smtClean="0"/>
              <a:t>إتفاقية جنيف الثانية 50 </a:t>
            </a:r>
            <a:r>
              <a:rPr lang="ar-SA" sz="2400" dirty="0"/>
              <a:t>و 51؛ </a:t>
            </a:r>
            <a:r>
              <a:rPr lang="ar-SA" sz="2400" dirty="0" smtClean="0"/>
              <a:t>إتفاقية جنيف الثالثة 129 </a:t>
            </a:r>
            <a:r>
              <a:rPr lang="ar-SA" sz="2400" dirty="0"/>
              <a:t>و 130؛ </a:t>
            </a:r>
            <a:r>
              <a:rPr lang="ar-SA" sz="2400" dirty="0" smtClean="0"/>
              <a:t>إتفاقية جنيف الرابعة 146 </a:t>
            </a:r>
            <a:r>
              <a:rPr lang="ar-SA" sz="2400" dirty="0"/>
              <a:t>و 147؛ </a:t>
            </a:r>
            <a:r>
              <a:rPr lang="ar-SA" sz="2400" dirty="0" smtClean="0"/>
              <a:t>البروتوكول الإضافي الأول 85</a:t>
            </a:r>
            <a:r>
              <a:rPr lang="ar-SA" sz="2400" dirty="0"/>
              <a:t>. والمادة 158 من القانون الدولي لحقوق الإنسان</a:t>
            </a:r>
            <a:r>
              <a:rPr lang="ar-SA" sz="2400" dirty="0" smtClean="0"/>
              <a:t>.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400" dirty="0"/>
              <a:t>ويجب على الدول الأطراف أن تتخذ التدابير اللازمة لقمع جميع الأعمال المناهضة للاتفاقيات والبروتوكولات الإضافية</a:t>
            </a:r>
            <a:r>
              <a:rPr lang="ar-SA" sz="2400" dirty="0" smtClean="0"/>
              <a:t>.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sz="2400" dirty="0"/>
              <a:t> يفرض القانون الدولي </a:t>
            </a:r>
            <a:r>
              <a:rPr lang="ar-SA" sz="2400" dirty="0" smtClean="0"/>
              <a:t>الإنساني </a:t>
            </a:r>
            <a:r>
              <a:rPr lang="ar-SA" sz="2400" dirty="0"/>
              <a:t>العرفي </a:t>
            </a:r>
            <a:r>
              <a:rPr lang="ar-SA" sz="2400" dirty="0" smtClean="0"/>
              <a:t>مسؤوليات التحقيق </a:t>
            </a:r>
            <a:r>
              <a:rPr lang="ar-SA" sz="2400" dirty="0"/>
              <a:t>في جميع جرائم الحرب التي يرتكبها </a:t>
            </a:r>
            <a:r>
              <a:rPr lang="ar-SA" sz="2400" dirty="0" smtClean="0"/>
              <a:t>رعايا الدولة </a:t>
            </a:r>
            <a:r>
              <a:rPr lang="ar-SA" sz="2400" dirty="0"/>
              <a:t>أو قواتها المسلحة أو </a:t>
            </a:r>
            <a:r>
              <a:rPr lang="ar-SA" sz="2400" dirty="0" smtClean="0"/>
              <a:t>(التي تقع) على </a:t>
            </a:r>
            <a:r>
              <a:rPr lang="ar-SA" sz="2400" dirty="0"/>
              <a:t>أراضيها ومقاضاة مرتكبيها. وعليهم أيضا التحقيق في جرائم الحرب الأخرى التي تقع ضمن اختصاصهم وملاحقتهم قضائيا، والمادة 158 من القانون الإنساني الدولي.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10921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3"/>
            <a:ext cx="10058400" cy="88696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حماية المشردين داخليا بموجب القانون الدولي الإنساني.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71" y="1721224"/>
            <a:ext cx="11685494" cy="4625788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SA" sz="2400" b="1" dirty="0"/>
              <a:t>التنفيذ الوطني للقانون الدولي الإنساني.</a:t>
            </a:r>
            <a:endParaRPr lang="en-US" sz="2200" b="1" dirty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sz="2200" dirty="0" smtClean="0"/>
              <a:t> </a:t>
            </a:r>
            <a:r>
              <a:rPr lang="ar-SA" sz="2400" dirty="0"/>
              <a:t>ويجب على الدول أن تضع وتنفذ آليات لتنفيذ القانون الدولي الإنساني على المستوى الوطني بما في ذلك </a:t>
            </a:r>
            <a:r>
              <a:rPr lang="ar-SA" sz="2400" dirty="0" smtClean="0"/>
              <a:t>ما </a:t>
            </a:r>
            <a:r>
              <a:rPr lang="ar-SA" sz="2400" dirty="0"/>
              <a:t>يتعلق بالنازحين داخليا.</a:t>
            </a:r>
            <a:endParaRPr lang="en-US" sz="2200" dirty="0" smtClean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sz="2200" dirty="0" smtClean="0"/>
              <a:t> </a:t>
            </a:r>
            <a:r>
              <a:rPr lang="ar-SA" sz="2400" dirty="0"/>
              <a:t>ويجب اتخاذ هذه التدابير في زمن الحرب وفي وقت السلم على السواء، ويمكن أن تشمل تدابير:</a:t>
            </a:r>
            <a:endParaRPr lang="en-US" sz="2200" dirty="0" smtClean="0"/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sz="2200" dirty="0" smtClean="0"/>
              <a:t> </a:t>
            </a:r>
            <a:r>
              <a:rPr lang="ar-SA" sz="2400" dirty="0" smtClean="0"/>
              <a:t>معاقبة </a:t>
            </a:r>
            <a:r>
              <a:rPr lang="ar-SA" sz="2400" dirty="0"/>
              <a:t>انتهاكات التزامات القانون </a:t>
            </a:r>
            <a:r>
              <a:rPr lang="ar-SA" sz="2400" dirty="0" smtClean="0"/>
              <a:t>الدولي الإنساني.</a:t>
            </a:r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sz="2400" dirty="0"/>
              <a:t>ضمان تمتع الأشخاص المحميين بالحقوق والحريات الأساسية التي يكفلها القانون الدولي لحقوق الإنسان والقانون الدولي الإنساني أثناء النزاع المسلح</a:t>
            </a:r>
            <a:r>
              <a:rPr lang="ar-SA" sz="2400" dirty="0" smtClean="0"/>
              <a:t>.</a:t>
            </a:r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sz="2400" dirty="0"/>
              <a:t>إدخال تشريعات أو لوائح جديدة</a:t>
            </a:r>
            <a:r>
              <a:rPr lang="ar-SA" sz="2400" dirty="0" smtClean="0"/>
              <a:t>.</a:t>
            </a:r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sz="2400" dirty="0"/>
              <a:t>خلق الوعي والبرامج التعليمية ذات الصلة بشأن القانون الدولي </a:t>
            </a:r>
            <a:r>
              <a:rPr lang="ar-SA" sz="2400" dirty="0" smtClean="0"/>
              <a:t>الإنساني</a:t>
            </a:r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sz="2400" dirty="0"/>
              <a:t>لتعيين أو تدريب الموظفين.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909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29" y="484632"/>
            <a:ext cx="12097871" cy="1223144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/>
              <a:t>حماية المشردين داخليا بموجب اتفاقية كمبالا للاتحاد الأفريقي بشأن المشردين داخليا، 2009.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9" y="1815353"/>
            <a:ext cx="11927542" cy="4558553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SA" sz="2600" i="1" dirty="0" smtClean="0"/>
              <a:t> </a:t>
            </a:r>
            <a:r>
              <a:rPr lang="ar-SA" sz="2800" dirty="0"/>
              <a:t>والاتفاقية الأفريقية لحماية ومساعدة المشردين داخليا في أفريقيا، الاتحاد الأفريقي، 2009 - تعتمد اتفاقية كمبالا بشكل كبير على المبادئ التوجيهية للأمم المتحدة.</a:t>
            </a:r>
            <a:endParaRPr lang="en-US" sz="2600" dirty="0" smtClean="0"/>
          </a:p>
          <a:p>
            <a:pPr marL="274320" algn="just" rtl="1">
              <a:buFont typeface="Wingdings" panose="05000000000000000000" pitchFamily="2" charset="2"/>
              <a:buChar char="Ø"/>
            </a:pPr>
            <a:r>
              <a:rPr lang="ar-SA" sz="2600" dirty="0" smtClean="0"/>
              <a:t> </a:t>
            </a:r>
            <a:r>
              <a:rPr lang="ar-SA" sz="2800" dirty="0" smtClean="0"/>
              <a:t>وهي ملزمة قانونيا.</a:t>
            </a:r>
          </a:p>
          <a:p>
            <a:pPr marL="274320" algn="just" rtl="1">
              <a:buFont typeface="Wingdings" panose="05000000000000000000" pitchFamily="2" charset="2"/>
              <a:buChar char="Ø"/>
            </a:pPr>
            <a:r>
              <a:rPr lang="ar-SA" sz="2800" dirty="0" smtClean="0"/>
              <a:t>تحدد الإتفاقية التزامات </a:t>
            </a:r>
            <a:r>
              <a:rPr lang="ar-SA" sz="2800" dirty="0"/>
              <a:t>الدول الأعضاء والجماعات المسلحة غير الحكومية والمنظمات الدولية في منع التشرد وحماية المشردين داخليا ومساعدتهم</a:t>
            </a:r>
            <a:r>
              <a:rPr lang="ar-SA" sz="2800" dirty="0" smtClean="0"/>
              <a:t>.</a:t>
            </a:r>
          </a:p>
          <a:p>
            <a:pPr marL="274320" algn="just" rtl="1">
              <a:buFont typeface="Wingdings" panose="05000000000000000000" pitchFamily="2" charset="2"/>
              <a:buChar char="Ø"/>
            </a:pPr>
            <a:r>
              <a:rPr lang="ar-SA" sz="2800" dirty="0"/>
              <a:t> </a:t>
            </a:r>
            <a:r>
              <a:rPr lang="ar-SA" sz="2800" dirty="0" smtClean="0"/>
              <a:t>شاملة جدا لتغطية </a:t>
            </a:r>
            <a:r>
              <a:rPr lang="ar-SA" sz="2800" dirty="0"/>
              <a:t>القضايا المتعلقة بالنازحين داخليا، </a:t>
            </a:r>
            <a:r>
              <a:rPr lang="ar-SA" sz="2800" dirty="0" smtClean="0"/>
              <a:t>وهي </a:t>
            </a:r>
            <a:r>
              <a:rPr lang="ar-SA" sz="2800" dirty="0"/>
              <a:t>دليل جيد جدا للدول الراغبة في تطوير السياسات </a:t>
            </a:r>
            <a:r>
              <a:rPr lang="ar-SA" sz="2800" dirty="0" smtClean="0"/>
              <a:t>والقوانين </a:t>
            </a:r>
            <a:r>
              <a:rPr lang="ar-SA" sz="2800" dirty="0"/>
              <a:t>بشأن النازحين داخليا</a:t>
            </a:r>
            <a:r>
              <a:rPr lang="ar-SA" sz="2800" dirty="0" smtClean="0"/>
              <a:t>.</a:t>
            </a:r>
          </a:p>
          <a:p>
            <a:pPr marL="274320" algn="just" rtl="1">
              <a:buFont typeface="Wingdings" panose="05000000000000000000" pitchFamily="2" charset="2"/>
              <a:buChar char="Ø"/>
            </a:pPr>
            <a:r>
              <a:rPr lang="ar-SA" sz="2800" dirty="0"/>
              <a:t>وفي بعض النواحي، توفر معايير أعلى مما هو منصوص عليه في القانون الدولي الإنساني: على العودة الآمنة والطوعية؛ والحصول على التعويضات وغيرها من أشكال </a:t>
            </a:r>
            <a:r>
              <a:rPr lang="ar-SA" sz="2800" dirty="0" smtClean="0"/>
              <a:t>التعويضات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014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أسباب النزوح </a:t>
            </a:r>
            <a:r>
              <a:rPr lang="ar-SA" b="1" dirty="0" smtClean="0"/>
              <a:t>ومحنة </a:t>
            </a:r>
            <a:r>
              <a:rPr lang="ar-SA" b="1" dirty="0"/>
              <a:t>المشردين داخليا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وينشأ التهجير الداخلي عموما بسبب النزاعات المسلحة التي تنتهك قانون حقوق الإنسان والقانون الدولي الإنساني:</a:t>
            </a:r>
            <a:endParaRPr lang="en-US" dirty="0"/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dirty="0"/>
              <a:t> الهجمات المباشرة على المدنيين أو ممتلكاتهم،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dirty="0"/>
              <a:t> وجميع أشكال إساءة معاملة المدنيين،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dirty="0"/>
              <a:t> العنف الجنسي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dirty="0"/>
              <a:t> التقييد أو عدم القدرة على الوصول إلى الخدمات الأساسية،</a:t>
            </a:r>
          </a:p>
          <a:p>
            <a:pPr marL="457200" algn="just" rtl="1">
              <a:buFont typeface="Wingdings" panose="05000000000000000000" pitchFamily="2" charset="2"/>
              <a:buChar char="Ø"/>
            </a:pPr>
            <a:r>
              <a:rPr lang="ar-SA" dirty="0"/>
              <a:t>والتجنيد القسري في الجماعات المسلحة وما إلى ذلك.</a:t>
            </a:r>
            <a:endParaRPr lang="en-US" dirty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نقص الاحتياجات الأساسية: الغذاء والماء والمأوى وما إلى ذلك،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وانعدام الأمن، والقتل، والتهديد، والتخويف من قبل الجماعات المسلحة،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الصراع مع المجتمعات المضيفة،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وعدم إمكانية الحصول على الخدمات الاجتماعية: الصحة والتعليم وما إلى ذلك،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8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حماية النازحين بموجب القانون الدولي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لا توجد إتفاقية دولية واحدة بشأن حماية النازحين داخليا.</a:t>
            </a:r>
            <a:endParaRPr lang="en-US" dirty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ومع ذلك، يمكن حماية النازحين داخليا من خلال الإتفاقيات الدولية لحقوق الإنسان والقانون الدولي الإنساني.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تطبق الحقوق المنصوص عليها في الصكوك الدولية لحقوق الإنسان على المشردين داخليا.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u="sng" dirty="0"/>
              <a:t>المبادئ التوجيهية بشأن التشرد الداخلي:</a:t>
            </a:r>
            <a:endParaRPr lang="en-US" dirty="0"/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dirty="0"/>
              <a:t> وفي عام 1998، أشارت لجنة الأمم المتحدة لحقوق الإنسان إلى أهمية المبادئ التوجيهية للأمم المتحدة بشأن التشرد الداخلي، وهي غير ملزمة في حد ذاتها.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dirty="0"/>
              <a:t> المبادئ التوجيهية معترف بها على نطاق واسع ومدعومة دوليا وهناك دولا كثيرة أضفت الطابع المحلي على المبادئ التوجيهية.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dirty="0"/>
              <a:t>المبدأ التوجيهي: تقع على عاتق الدول المسؤولية الرئيسية لمنع النزوح وحماية ومساعدة النازحين داخليا وإيجاد حلول دائمة لمحنتهم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b="1" dirty="0"/>
              <a:t> </a:t>
            </a:r>
            <a:r>
              <a:rPr lang="ar-SA" dirty="0"/>
              <a:t>المبادئ التوجيهية: ينبغي للدول أن تضع وتنفذ سياسة للمشردين داخليا، و أن تضع وتنفذ قانوناً، وهياكل مؤسسية وعمليات قادرة على الاستجابة لاحتياجات النازحين داخليا وأوجه ضعفهم.</a:t>
            </a:r>
            <a:endParaRPr lang="en-US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9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حماية النازحين بموجب القانون الدولي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737361"/>
            <a:ext cx="11308977" cy="459620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dirty="0" smtClean="0"/>
              <a:t> </a:t>
            </a:r>
            <a:r>
              <a:rPr lang="ar-SA" b="1" dirty="0"/>
              <a:t>تعريف القانون الدولي الإنساني</a:t>
            </a:r>
            <a:endParaRPr lang="en-US" b="1" dirty="0" smtClean="0"/>
          </a:p>
          <a:p>
            <a:pPr lvl="0" algn="just" rtl="1">
              <a:buClr>
                <a:srgbClr val="D34817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ar-SA" sz="2400" dirty="0" smtClean="0">
                <a:solidFill>
                  <a:prstClr val="black"/>
                </a:solidFill>
              </a:rPr>
              <a:t> </a:t>
            </a:r>
            <a:r>
              <a:rPr lang="ar-SA" sz="2400" dirty="0"/>
              <a:t>القانون الدولي الإنساني: المعروف أيضا باسم قوانين الحرب أو قوانين النزاع </a:t>
            </a:r>
            <a:r>
              <a:rPr lang="ar-SA" sz="2400" dirty="0" smtClean="0"/>
              <a:t>المسلح، هو </a:t>
            </a:r>
            <a:r>
              <a:rPr lang="ar-SA" sz="2400" dirty="0"/>
              <a:t>مجموعة من القواعد والمبادئ التي تهدف، </a:t>
            </a:r>
            <a:r>
              <a:rPr lang="ar-SA" sz="2400" dirty="0" smtClean="0"/>
              <a:t>لغايات </a:t>
            </a:r>
            <a:r>
              <a:rPr lang="ar-SA" sz="2400" dirty="0"/>
              <a:t>إنسانية، للحد من الآثار السلبية للحرب</a:t>
            </a:r>
            <a:r>
              <a:rPr lang="ar-SA" sz="2400" dirty="0" smtClean="0"/>
              <a:t>.</a:t>
            </a:r>
          </a:p>
          <a:p>
            <a:pPr lvl="0" algn="just" rtl="1">
              <a:buClr>
                <a:srgbClr val="D34817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ar-SA" sz="2400" dirty="0"/>
              <a:t>وهي تحمي الأشخاص الذين لا يشاركون أو </a:t>
            </a:r>
            <a:r>
              <a:rPr lang="ar-SA" sz="2400" dirty="0" smtClean="0"/>
              <a:t>لم يعد يشاركون </a:t>
            </a:r>
            <a:r>
              <a:rPr lang="ar-SA" sz="2400" dirty="0"/>
              <a:t>في الأعمال القتالية</a:t>
            </a:r>
            <a:r>
              <a:rPr lang="ar-SA" sz="2400" dirty="0" smtClean="0"/>
              <a:t>.</a:t>
            </a:r>
          </a:p>
          <a:p>
            <a:pPr lvl="0" algn="just" rtl="1">
              <a:buClr>
                <a:srgbClr val="D34817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ar-SA" sz="2400" dirty="0"/>
              <a:t>كما أنها تنظم وسائل وأساليب الحرب بتقييد الوسائل والأساليب الواجب تطبيقها</a:t>
            </a:r>
            <a:r>
              <a:rPr lang="ar-SA" sz="2400" dirty="0" smtClean="0"/>
              <a:t>.</a:t>
            </a:r>
          </a:p>
          <a:p>
            <a:pPr lvl="0" algn="just" rtl="1">
              <a:buClr>
                <a:srgbClr val="D34817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ar-SA" sz="2400" dirty="0"/>
              <a:t>ولذلك فإن القانون الدولي الإنساني يضع معايير دنيا للسلوك تنطبق في حالات النزاع المسلح والاحتلال</a:t>
            </a:r>
            <a:r>
              <a:rPr lang="ar-SA" sz="2400" dirty="0" smtClean="0"/>
              <a:t>.</a:t>
            </a:r>
          </a:p>
          <a:p>
            <a:pPr lvl="0" algn="just" rtl="1">
              <a:buClr>
                <a:srgbClr val="D34817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ar-SA" sz="2400" b="1" dirty="0"/>
              <a:t>الهدف: </a:t>
            </a:r>
            <a:r>
              <a:rPr lang="ar-SA" sz="2400" dirty="0"/>
              <a:t>حماية السكان المدنيين وممتلكاتهم</a:t>
            </a:r>
            <a:r>
              <a:rPr lang="ar-SA" sz="2400" dirty="0" smtClean="0"/>
              <a:t>.</a:t>
            </a:r>
          </a:p>
          <a:p>
            <a:pPr lvl="0" algn="just" rtl="1">
              <a:buClr>
                <a:srgbClr val="D34817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ar-SA" sz="2400" dirty="0"/>
              <a:t>یحتوي القانون الدولي الإنساني علی قواعد ومعايير لمنع التشرد وما یترتب علی ذلك من معاناة </a:t>
            </a:r>
            <a:r>
              <a:rPr lang="ar-SA" sz="2400" dirty="0" smtClean="0"/>
              <a:t>ولتقدیم </a:t>
            </a:r>
            <a:r>
              <a:rPr lang="ar-SA" sz="2400" dirty="0"/>
              <a:t>المساعدة للنازحین في جمیع مراحل نزوحھم: الھروب، والتسویة، والعودة.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8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حماية النازحين بموجب القانون الدولي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94545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SA" sz="2800" dirty="0" smtClean="0"/>
              <a:t> </a:t>
            </a:r>
            <a:r>
              <a:rPr lang="ar-SA" sz="2800" dirty="0"/>
              <a:t>ويتضمن القانون الدولي الإنساني الوارد في </a:t>
            </a:r>
            <a:r>
              <a:rPr lang="ar-SA" sz="2800" dirty="0" smtClean="0"/>
              <a:t>إتفاقيات </a:t>
            </a:r>
            <a:r>
              <a:rPr lang="ar-SA" sz="2800" dirty="0"/>
              <a:t>جنيف الأربعة لعام 1949، ولا سيما اتفاقية جنيف </a:t>
            </a:r>
            <a:r>
              <a:rPr lang="ar-SA" sz="2800" dirty="0" smtClean="0"/>
              <a:t>الرابعة (4) </a:t>
            </a:r>
            <a:r>
              <a:rPr lang="ar-SA" sz="2800" dirty="0"/>
              <a:t>والبروتوكول الإضافي الأول والثاني لعام 1977 (البروتوكولان الأول والثاني)، وفي القانون الإنساني الدولي العرفي أحكاما يمكن تطبيقها لحماية النازحين داخليا </a:t>
            </a:r>
            <a:r>
              <a:rPr lang="ar-SA" sz="2800" dirty="0" smtClean="0"/>
              <a:t>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sz="2800" dirty="0" smtClean="0"/>
              <a:t> يقع </a:t>
            </a:r>
            <a:r>
              <a:rPr lang="ar-SA" sz="2800" dirty="0"/>
              <a:t>على عاتق الدول </a:t>
            </a:r>
            <a:r>
              <a:rPr lang="ar-SA" sz="2800" dirty="0" smtClean="0"/>
              <a:t>الإلتزام </a:t>
            </a:r>
            <a:r>
              <a:rPr lang="ar-SA" sz="2800" dirty="0"/>
              <a:t>بإضفاء الطابع المحلي على القانون الدولي الإنساني والقانون الدولي </a:t>
            </a:r>
            <a:r>
              <a:rPr lang="ar-SA" sz="2800" dirty="0" smtClean="0"/>
              <a:t>العرفي لحقوق </a:t>
            </a:r>
            <a:r>
              <a:rPr lang="ar-SA" sz="2800" dirty="0"/>
              <a:t>الإنسان وتطبيقهما، ولا سيما المواد التي تحظر التشرد وعدم التمييز وتتطلب حماية المدنيين واحترام مختلف حقوق الإنسان وما إلى ذلك.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96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أدوات القانون الدولي الإنساني الرئيسية.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rtl="1">
              <a:buFont typeface="+mj-lt"/>
              <a:buAutoNum type="arabicPeriod"/>
            </a:pPr>
            <a:r>
              <a:rPr lang="ar-SA" dirty="0"/>
              <a:t>قواعد لاهاي - الاتفاقية الرابعة التي تحترم قوانين وأعراف الحرب البرية، 1907.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SA" dirty="0"/>
              <a:t>الاتفاقية الأولى لتحسين ظروف الجرحى والمرضى والغرقى من أفراد القوات المسلحة في البحر، جنيف، 1949.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SA" dirty="0"/>
              <a:t>الاتفاقية الثالثة المتعلقة بمعاملة أسرى الحرب، جنيف، 1949.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SA" dirty="0"/>
              <a:t>الاتفاقية الرابعة المتعلقة بحماية المدنيين وقت الحرب، جنيف، 1949.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SA" dirty="0"/>
              <a:t>البروتوكول الإضافي لاتفاقية جنيف المؤرخ 12 آب / أغسطس 1949 والمتعلق بحماية ضحايا المنازعات المسلحة الدولية (البروتوكول الأول)، 8 حزيران / يونيو 1977.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SA" dirty="0"/>
              <a:t>البروتوكول الإضافي لاتفاقيات جنيف المؤرخ 12 آب / أغسطس 1949 والمتعلق بحماية ضحايا المنازعات المسلحة غير الدولية (البروتوكول الثاني)، 8 حزيران / يونيه 1977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SA" dirty="0"/>
              <a:t>البروتوكول الإضافي لاتفاقيات جنيف المؤرخة 12 آب / أغسطس 1949 والمتعلق باعتماد شعار مميز إضافي (البروتوكول الثالث)، 8 كانون الأول / ديسمبر 2005.</a:t>
            </a:r>
            <a:endParaRPr lang="en-US" dirty="0"/>
          </a:p>
          <a:p>
            <a:pPr algn="just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8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rtl="1">
              <a:buFont typeface="+mj-lt"/>
              <a:buAutoNum type="arabicPeriod"/>
            </a:pPr>
            <a:r>
              <a:rPr lang="ar-SA" b="1" dirty="0"/>
              <a:t>حظر التشرد القسري والحق في العودة بأمان:</a:t>
            </a:r>
            <a:endParaRPr lang="en-US" b="1" dirty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القانون الدولي الإنساني: يحظر على أطراف النزاعات المسلحة الدولية أو الوطنية تشريد المدنيين قسرا إلا إذا إضروا لذلك (بسبب) انعدام أمن المدنيين أو لأسباب عسكرية حتمية - راجع: المادتان 49 و 147 من اتفاقية جنيف 4؛ البروتوكول الإضافي الأول المادة 85 (4) (أ)؛ البروتوكول الإضافي الثاني المادة 17؛ والقانون الدولي العرفي 29؛ والمادة 51 (7) و 78 (1)  من البروتوكول الإضافي الأول  (أ) من المادة 1 من البروتوكول الإضافي الأول والمادة 78 (1) والفقرة 4 (3) (ه) من البروتوكول الإضافي الثاني.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ويشمل الحظر التشريد الثانوي أو خطر التهجير الثانوي.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ويحق للمشردين داخليا العودة الطوعية إلى ديارهم حالما تتوقف أسباب نزوحهم - انظر المادة الرابعة من إتفاقية جنيف الرابعة والمادة 132 من القانون العرفي الدولي الإنساني.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dirty="0"/>
              <a:t> وهي جريمة حرب بموجب النظام الأساسي للمحكمة الجنائية الدولية، المادة 8) 2 (أ) والمادة 8 (2) (ه) (تهجير المدنيين قسرا).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4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400" b="1" dirty="0"/>
              <a:t>حماية المشردين داخليا بموجب القانون الدولي الإنساني.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435" y="1737360"/>
            <a:ext cx="11295530" cy="4636546"/>
          </a:xfrm>
        </p:spPr>
        <p:txBody>
          <a:bodyPr>
            <a:normAutofit/>
          </a:bodyPr>
          <a:lstStyle/>
          <a:p>
            <a:pPr marL="457200" indent="-457200" algn="just" rtl="1">
              <a:buFont typeface="+mj-lt"/>
              <a:buAutoNum type="arabicPeriod" startAt="2"/>
            </a:pPr>
            <a:r>
              <a:rPr lang="ar-SA" sz="2800" b="1" dirty="0"/>
              <a:t>الحق في عدم </a:t>
            </a:r>
            <a:r>
              <a:rPr lang="ar-SA" sz="2800" b="1" dirty="0" smtClean="0"/>
              <a:t>التمييز</a:t>
            </a:r>
            <a:endParaRPr lang="en-US" sz="2600" b="1" dirty="0" smtClean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sz="2600" dirty="0" smtClean="0"/>
              <a:t> </a:t>
            </a:r>
            <a:r>
              <a:rPr lang="ar-SA" sz="2800" dirty="0"/>
              <a:t>ويعامل المدنيون المتضررون من النزاعات المسلحة دون تمييز ضار: انظر المواد 3 و </a:t>
            </a:r>
            <a:r>
              <a:rPr lang="ar-SA" sz="2800" dirty="0" smtClean="0"/>
              <a:t>13 و </a:t>
            </a:r>
            <a:r>
              <a:rPr lang="ar-SA" sz="2800" dirty="0"/>
              <a:t>27 </a:t>
            </a:r>
            <a:r>
              <a:rPr lang="ar-SA" sz="2800" dirty="0" smtClean="0"/>
              <a:t>من اتفاقية جنيف الرابعة. والبروتوكول الإضافي الأول المادة </a:t>
            </a:r>
            <a:r>
              <a:rPr lang="ar-SA" sz="2800" dirty="0"/>
              <a:t>75؛ المادتان 2 (1) و 4 (1) من البروتوكول الإضافي الثاني؛ قواعد </a:t>
            </a:r>
            <a:r>
              <a:rPr lang="ar-SA" sz="2800" dirty="0" smtClean="0"/>
              <a:t>القانون العرفي الدولي الإنساني </a:t>
            </a:r>
            <a:r>
              <a:rPr lang="ar-SA" sz="2800" dirty="0"/>
              <a:t>87 و 88.</a:t>
            </a:r>
            <a:endParaRPr lang="en-US" sz="2600" dirty="0"/>
          </a:p>
          <a:p>
            <a:pPr marL="365760" algn="just" rtl="1">
              <a:buFont typeface="Wingdings" panose="05000000000000000000" pitchFamily="2" charset="2"/>
              <a:buChar char="ü"/>
            </a:pPr>
            <a:r>
              <a:rPr lang="ar-SA" sz="2600" dirty="0" smtClean="0"/>
              <a:t> </a:t>
            </a:r>
            <a:r>
              <a:rPr lang="ar-SA" sz="2800" dirty="0" smtClean="0"/>
              <a:t>النازحون داخليا لهم </a:t>
            </a:r>
            <a:r>
              <a:rPr lang="ar-SA" sz="2800" dirty="0"/>
              <a:t>احتياجات ونقاط ضعف يتعين على الدولة أن تستجيب لها على وجه التحديد</a:t>
            </a:r>
            <a:r>
              <a:rPr lang="ar-SA" sz="2800" dirty="0" smtClean="0"/>
              <a:t>.</a:t>
            </a:r>
          </a:p>
          <a:p>
            <a:pPr marL="365760" algn="just" rtl="1">
              <a:buFont typeface="Wingdings" panose="05000000000000000000" pitchFamily="2" charset="2"/>
              <a:buChar char="ü"/>
            </a:pPr>
            <a:r>
              <a:rPr lang="ar-SA" sz="2800" dirty="0"/>
              <a:t> يجب معاملة النازحين داخليا معاملة إنسانية نظرا لظروفهم.</a:t>
            </a:r>
            <a:endParaRPr lang="en-US" sz="2600" dirty="0" smtClean="0"/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sz="2600" dirty="0" smtClean="0"/>
              <a:t> </a:t>
            </a:r>
            <a:r>
              <a:rPr lang="ar-SA" sz="2800" dirty="0"/>
              <a:t>وينص القانون على عدم إخضاع </a:t>
            </a:r>
            <a:r>
              <a:rPr lang="ar-SA" sz="2800" dirty="0" smtClean="0"/>
              <a:t>المشردين داخليا </a:t>
            </a:r>
            <a:r>
              <a:rPr lang="ar-SA" sz="2800" dirty="0"/>
              <a:t>للتمييز:</a:t>
            </a:r>
            <a:endParaRPr lang="en-US" sz="2600" dirty="0" smtClean="0"/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sz="2600" dirty="0" smtClean="0"/>
              <a:t> </a:t>
            </a:r>
            <a:r>
              <a:rPr lang="ar-SA" sz="2800" dirty="0"/>
              <a:t>على أساس </a:t>
            </a:r>
            <a:r>
              <a:rPr lang="ar-SA" sz="2800" dirty="0" smtClean="0"/>
              <a:t>نزوحهم </a:t>
            </a:r>
            <a:r>
              <a:rPr lang="ar-SA" sz="2800" dirty="0"/>
              <a:t>أو </a:t>
            </a:r>
            <a:r>
              <a:rPr lang="ar-SA" sz="2800" dirty="0" smtClean="0"/>
              <a:t>على أي أساس  آخر محظور؛</a:t>
            </a:r>
          </a:p>
          <a:p>
            <a:pPr marL="365760" algn="just" rtl="1">
              <a:buFont typeface="Wingdings" panose="05000000000000000000" pitchFamily="2" charset="2"/>
              <a:buChar char="Ø"/>
            </a:pPr>
            <a:r>
              <a:rPr lang="ar-SA" sz="2800" dirty="0"/>
              <a:t>ولا ينبغي معاملتهم معاملة أقل إيجابية من عامة السكان.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434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1317</TotalTime>
  <Words>3210</Words>
  <Application>Microsoft Office PowerPoint</Application>
  <PresentationFormat>Custom</PresentationFormat>
  <Paragraphs>148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Retrospect</vt:lpstr>
      <vt:lpstr>حمـــايـــة المشـرديـــن داخـليــــا</vt:lpstr>
      <vt:lpstr>تعريف الشخص المشرد داخليا</vt:lpstr>
      <vt:lpstr>أسباب النزوح ومحنة المشردين داخليا</vt:lpstr>
      <vt:lpstr>حماية النازحين بموجب القانون الدولي</vt:lpstr>
      <vt:lpstr>حماية النازحين بموجب القانون الدولي</vt:lpstr>
      <vt:lpstr>حماية النازحين بموجب القانون الدولي</vt:lpstr>
      <vt:lpstr>أدوات القانون الدولي الإنساني الرئيسية.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القانون الدولي الإنساني.</vt:lpstr>
      <vt:lpstr>حماية المشردين داخليا بموجب اتفاقية كمبالا للاتحاد الأفريقي بشأن المشردين داخليا، 2009.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of Internally displaced persons (IDPS) under international humanitarian law (ihl)</dc:title>
  <dc:creator>PV</dc:creator>
  <cp:lastModifiedBy>Ahmed Hassan</cp:lastModifiedBy>
  <cp:revision>297</cp:revision>
  <dcterms:created xsi:type="dcterms:W3CDTF">2018-02-19T14:24:50Z</dcterms:created>
  <dcterms:modified xsi:type="dcterms:W3CDTF">2018-03-05T07:23:39Z</dcterms:modified>
</cp:coreProperties>
</file>