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8" r:id="rId1"/>
  </p:sldMasterIdLst>
  <p:sldIdLst>
    <p:sldId id="256" r:id="rId2"/>
    <p:sldId id="257" r:id="rId3"/>
    <p:sldId id="265" r:id="rId4"/>
    <p:sldId id="271" r:id="rId5"/>
    <p:sldId id="268" r:id="rId6"/>
    <p:sldId id="267" r:id="rId7"/>
    <p:sldId id="270" r:id="rId8"/>
    <p:sldId id="269" r:id="rId9"/>
    <p:sldId id="272" r:id="rId10"/>
    <p:sldId id="273" r:id="rId11"/>
    <p:sldId id="274" r:id="rId12"/>
    <p:sldId id="262" r:id="rId13"/>
    <p:sldId id="275" r:id="rId14"/>
    <p:sldId id="27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90" autoAdjust="0"/>
    <p:restoredTop sz="94660"/>
  </p:normalViewPr>
  <p:slideViewPr>
    <p:cSldViewPr snapToGrid="0" showGuides="1">
      <p:cViewPr>
        <p:scale>
          <a:sx n="123" d="100"/>
          <a:sy n="123" d="100"/>
        </p:scale>
        <p:origin x="-126" y="1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HD-PanelTitle-GrommetsCombine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2692398" y="1871131"/>
            <a:ext cx="6815669" cy="1515533"/>
          </a:xfrm>
        </p:spPr>
        <p:txBody>
          <a:bodyPr anchor="b">
            <a:noAutofit/>
          </a:bodyPr>
          <a:lstStyle>
            <a:lvl1pPr algn="ct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692398" y="3657597"/>
            <a:ext cx="6815669" cy="1320802"/>
          </a:xfrm>
        </p:spPr>
        <p:txBody>
          <a:bodyPr anchor="t">
            <a:normAutofit/>
          </a:bodyPr>
          <a:lstStyle>
            <a:lvl1pPr marL="0" indent="0" algn="ct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83232" y="5037663"/>
            <a:ext cx="897467" cy="279400"/>
          </a:xfrm>
        </p:spPr>
        <p:txBody>
          <a:bodyPr/>
          <a:lstStyle/>
          <a:p>
            <a:fld id="{87DE6118-2437-4B30-8E3C-4D2BE6020583}" type="datetimeFigureOut">
              <a:rPr lang="en-US" smtClean="0"/>
              <a:pPr/>
              <a:t>3/5/2018</a:t>
            </a:fld>
            <a:endParaRPr lang="en-US" dirty="0"/>
          </a:p>
        </p:txBody>
      </p:sp>
      <p:sp>
        <p:nvSpPr>
          <p:cNvPr id="5" name="Footer Placeholder 4"/>
          <p:cNvSpPr>
            <a:spLocks noGrp="1"/>
          </p:cNvSpPr>
          <p:nvPr>
            <p:ph type="ftr" sz="quarter" idx="11"/>
          </p:nvPr>
        </p:nvSpPr>
        <p:spPr>
          <a:xfrm>
            <a:off x="2692397" y="5037663"/>
            <a:ext cx="5214635" cy="279400"/>
          </a:xfrm>
        </p:spPr>
        <p:txBody>
          <a:bodyPr/>
          <a:lstStyle/>
          <a:p>
            <a:endParaRPr lang="en-US" dirty="0"/>
          </a:p>
        </p:txBody>
      </p:sp>
      <p:sp>
        <p:nvSpPr>
          <p:cNvPr id="6" name="Slide Number Placeholder 5"/>
          <p:cNvSpPr>
            <a:spLocks noGrp="1"/>
          </p:cNvSpPr>
          <p:nvPr>
            <p:ph type="sldNum" sz="quarter" idx="12"/>
          </p:nvPr>
        </p:nvSpPr>
        <p:spPr>
          <a:xfrm>
            <a:off x="8956900" y="5037663"/>
            <a:ext cx="551167" cy="279400"/>
          </a:xfrm>
        </p:spPr>
        <p:txBody>
          <a:bodyPr/>
          <a:lstStyle/>
          <a:p>
            <a:fld id="{69E57DC2-970A-4B3E-BB1C-7A09969E49DF}" type="slidenum">
              <a:rPr lang="en-US" smtClean="0"/>
              <a:pPr/>
              <a:t>‹#›</a:t>
            </a:fld>
            <a:endParaRPr lang="en-US" dirty="0"/>
          </a:p>
        </p:txBody>
      </p:sp>
      <p:cxnSp>
        <p:nvCxnSpPr>
          <p:cNvPr id="15" name="Straight Connector 14"/>
          <p:cNvCxnSpPr/>
          <p:nvPr/>
        </p:nvCxnSpPr>
        <p:spPr>
          <a:xfrm>
            <a:off x="2692399" y="3522131"/>
            <a:ext cx="6815668"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66310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1" y="4815415"/>
            <a:ext cx="9609666"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41427" y="1041399"/>
            <a:ext cx="10105972" cy="3335869"/>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295401" y="5382153"/>
            <a:ext cx="9609666"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3/5/2018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415969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303868" y="982132"/>
            <a:ext cx="9592732" cy="2954868"/>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03868" y="4343399"/>
            <a:ext cx="9592732"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cxnSp>
        <p:nvCxnSpPr>
          <p:cNvPr id="15" name="Straight Connector 14"/>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053644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74812" y="3352800"/>
            <a:ext cx="8839202" cy="584200"/>
          </a:xfrm>
        </p:spPr>
        <p:txBody>
          <a:bodyPr anchor="ctr">
            <a:normAutofit/>
          </a:bodyPr>
          <a:lstStyle>
            <a:lvl1pPr marL="0" indent="0" algn="r">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295401" y="4343399"/>
            <a:ext cx="9609666"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
        <p:nvSpPr>
          <p:cNvPr id="14" name="TextBox 13"/>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600267" y="2827870"/>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19" name="Straight Connector 18"/>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965896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295402" y="3308581"/>
            <a:ext cx="960966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95401" y="4777381"/>
            <a:ext cx="9609668"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4642094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4" name="Text Placeholder 2"/>
          <p:cNvSpPr>
            <a:spLocks noGrp="1"/>
          </p:cNvSpPr>
          <p:nvPr>
            <p:ph type="body" idx="13"/>
          </p:nvPr>
        </p:nvSpPr>
        <p:spPr>
          <a:xfrm>
            <a:off x="1295401" y="3639312"/>
            <a:ext cx="9609668" cy="886968"/>
          </a:xfrm>
        </p:spPr>
        <p:txBody>
          <a:bodyPr anchor="b">
            <a:normAutofit/>
          </a:bodyPr>
          <a:lstStyle>
            <a:lvl1pPr marL="0" indent="0" algn="l">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295401" y="4529667"/>
            <a:ext cx="9609668" cy="13462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
        <p:nvSpPr>
          <p:cNvPr id="12" name="TextBox 11"/>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10600267" y="259926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064845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295401" y="982132"/>
            <a:ext cx="9609666" cy="2243668"/>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1" name="Text Placeholder 2"/>
          <p:cNvSpPr>
            <a:spLocks noGrp="1"/>
          </p:cNvSpPr>
          <p:nvPr>
            <p:ph type="body" idx="13"/>
          </p:nvPr>
        </p:nvSpPr>
        <p:spPr>
          <a:xfrm>
            <a:off x="1295401" y="3630168"/>
            <a:ext cx="9609668" cy="841248"/>
          </a:xfrm>
        </p:spPr>
        <p:txBody>
          <a:bodyPr anchor="b">
            <a:normAutofit/>
          </a:bodyPr>
          <a:lstStyle>
            <a:lvl1pPr marL="0" indent="0" algn="l">
              <a:spcBef>
                <a:spcPts val="0"/>
              </a:spcBef>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295400" y="4470399"/>
            <a:ext cx="9609670" cy="14054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cxnSp>
        <p:nvCxnSpPr>
          <p:cNvPr id="15" name="Straight Connector 14"/>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19867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204532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9356" y="982131"/>
            <a:ext cx="1890895" cy="489373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398" y="982132"/>
            <a:ext cx="7433025" cy="4893734"/>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cxnSp>
        <p:nvCxnSpPr>
          <p:cNvPr id="14" name="Straight Connector 13"/>
          <p:cNvCxnSpPr/>
          <p:nvPr/>
        </p:nvCxnSpPr>
        <p:spPr>
          <a:xfrm>
            <a:off x="8863890" y="990600"/>
            <a:ext cx="0" cy="487680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70837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396169" y="2421466"/>
            <a:ext cx="9407298"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083679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15069" y="1752606"/>
            <a:ext cx="8158688" cy="1822514"/>
          </a:xfrm>
        </p:spPr>
        <p:txBody>
          <a:bodyPr anchor="b">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015067" y="3846051"/>
            <a:ext cx="8158690" cy="954547"/>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cxnSp>
        <p:nvCxnSpPr>
          <p:cNvPr id="16" name="Straight Connector 15"/>
          <p:cNvCxnSpPr/>
          <p:nvPr/>
        </p:nvCxnSpPr>
        <p:spPr>
          <a:xfrm>
            <a:off x="2012723" y="3710585"/>
            <a:ext cx="8163380"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64390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98448" y="2560320"/>
            <a:ext cx="4718304" cy="331012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1344" y="2560320"/>
            <a:ext cx="4718304" cy="331012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3/5/2018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750683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95400"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3243262"/>
            <a:ext cx="4718304" cy="2632605"/>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0671"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0671" y="3243262"/>
            <a:ext cx="4718304" cy="2632605"/>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3/5/2018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cxnSp>
        <p:nvCxnSpPr>
          <p:cNvPr id="18" name="Straight Connector 1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11326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3/5/2018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86266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3/5/2018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079223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3811" y="1388534"/>
            <a:ext cx="3718455"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418668" y="982131"/>
            <a:ext cx="5469466" cy="4893735"/>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293811" y="3031065"/>
            <a:ext cx="3718455"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3/5/2018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cxnSp>
        <p:nvCxnSpPr>
          <p:cNvPr id="16" name="Straight Connector 15"/>
          <p:cNvCxnSpPr/>
          <p:nvPr/>
        </p:nvCxnSpPr>
        <p:spPr>
          <a:xfrm>
            <a:off x="1396169" y="2912533"/>
            <a:ext cx="35144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25593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399" y="1883832"/>
            <a:ext cx="6241816" cy="1371600"/>
          </a:xfrm>
        </p:spPr>
        <p:txBody>
          <a:bodyPr anchor="b">
            <a:normAutofit/>
          </a:bodyPr>
          <a:lstStyle>
            <a:lvl1pPr algn="ctr">
              <a:defRPr sz="28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8094831" y="1041400"/>
            <a:ext cx="3063347" cy="4775200"/>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295399" y="3255432"/>
            <a:ext cx="6241816" cy="1828800"/>
          </a:xfrm>
        </p:spPr>
        <p:txBody>
          <a:bodyPr anchor="t">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3/5/2018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664985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HD-PanelContent-GrommetsCombined.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Placeholder 1"/>
          <p:cNvSpPr>
            <a:spLocks noGrp="1"/>
          </p:cNvSpPr>
          <p:nvPr>
            <p:ph type="title"/>
          </p:nvPr>
        </p:nvSpPr>
        <p:spPr>
          <a:xfrm>
            <a:off x="1295402" y="982132"/>
            <a:ext cx="9601196"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1" y="2556932"/>
            <a:ext cx="9601196" cy="3318936"/>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677501" y="5969000"/>
            <a:ext cx="160020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7DE6118-2437-4B30-8E3C-4D2BE6020583}" type="datetimeFigureOut">
              <a:rPr lang="en-US" smtClean="0"/>
              <a:pPr/>
              <a:t>3/5/2018</a:t>
            </a:fld>
            <a:endParaRPr lang="en-US" dirty="0"/>
          </a:p>
        </p:txBody>
      </p:sp>
      <p:sp>
        <p:nvSpPr>
          <p:cNvPr id="5" name="Footer Placeholder 4"/>
          <p:cNvSpPr>
            <a:spLocks noGrp="1"/>
          </p:cNvSpPr>
          <p:nvPr>
            <p:ph type="ftr" sz="quarter" idx="3"/>
          </p:nvPr>
        </p:nvSpPr>
        <p:spPr>
          <a:xfrm>
            <a:off x="1295401" y="5969000"/>
            <a:ext cx="7305900"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353901" y="5969000"/>
            <a:ext cx="542697"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500991927"/>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 id="2147483755" r:id="rId17"/>
  </p:sldLayoutIdLst>
  <p:txStyles>
    <p:title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2398" y="1519519"/>
            <a:ext cx="6815669" cy="1867146"/>
          </a:xfrm>
        </p:spPr>
        <p:txBody>
          <a:bodyPr/>
          <a:lstStyle/>
          <a:p>
            <a:pPr rtl="1"/>
            <a:r>
              <a:rPr lang="ar-SA" sz="4000" b="1" dirty="0"/>
              <a:t>دور المؤسسات الوطنية لحقوق الإنسان في حماية اللاجئين والمشردين داخليا</a:t>
            </a:r>
            <a:endParaRPr lang="en-US" sz="4000" b="1" dirty="0"/>
          </a:p>
        </p:txBody>
      </p:sp>
      <p:sp>
        <p:nvSpPr>
          <p:cNvPr id="3" name="Subtitle 2"/>
          <p:cNvSpPr>
            <a:spLocks noGrp="1"/>
          </p:cNvSpPr>
          <p:nvPr>
            <p:ph type="subTitle" idx="1"/>
          </p:nvPr>
        </p:nvSpPr>
        <p:spPr/>
        <p:txBody>
          <a:bodyPr/>
          <a:lstStyle/>
          <a:p>
            <a:pPr rtl="1"/>
            <a:r>
              <a:rPr lang="ar-SA" b="1" dirty="0"/>
              <a:t>قضايا </a:t>
            </a:r>
            <a:r>
              <a:rPr lang="ar-SA" b="1" dirty="0" smtClean="0"/>
              <a:t>وإستراتيجيات </a:t>
            </a:r>
            <a:r>
              <a:rPr lang="ar-SA" b="1" dirty="0"/>
              <a:t>الحماية</a:t>
            </a:r>
            <a:endParaRPr lang="en-US" b="1" dirty="0"/>
          </a:p>
        </p:txBody>
      </p:sp>
    </p:spTree>
    <p:extLst>
      <p:ext uri="{BB962C8B-B14F-4D97-AF65-F5344CB8AC3E}">
        <p14:creationId xmlns:p14="http://schemas.microsoft.com/office/powerpoint/2010/main" val="2659381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a:t> استراتيجيات التدخل الممكنة</a:t>
            </a:r>
            <a:endParaRPr lang="en-US" dirty="0"/>
          </a:p>
        </p:txBody>
      </p:sp>
      <p:sp>
        <p:nvSpPr>
          <p:cNvPr id="3" name="Content Placeholder 2"/>
          <p:cNvSpPr>
            <a:spLocks noGrp="1"/>
          </p:cNvSpPr>
          <p:nvPr>
            <p:ph idx="1"/>
          </p:nvPr>
        </p:nvSpPr>
        <p:spPr/>
        <p:txBody>
          <a:bodyPr>
            <a:normAutofit fontScale="92500"/>
          </a:bodyPr>
          <a:lstStyle/>
          <a:p>
            <a:pPr marL="457189" indent="-457189" algn="just" rtl="1">
              <a:buFont typeface="+mj-lt"/>
              <a:buAutoNum type="arabicPeriod" startAt="5"/>
            </a:pPr>
            <a:r>
              <a:rPr lang="ar-SA" dirty="0"/>
              <a:t>بناء القدرات: تطوير المهارات والخبرات في مجال حقوق اللاجئين النازحين داخليا، والمعايير القانونية ذات الصلة وحالة اللاجئين والنازحين داخليا في البلد - من خلال الدراسات والبحوث، للحصول على معلومات أساسية عن اللاجئين والنازحين داخليا في البلد.</a:t>
            </a:r>
            <a:endParaRPr lang="en-US" dirty="0"/>
          </a:p>
          <a:p>
            <a:pPr marL="457189" indent="-457189" algn="just" rtl="1">
              <a:buFont typeface="+mj-lt"/>
              <a:buAutoNum type="arabicPeriod" startAt="5"/>
            </a:pPr>
            <a:r>
              <a:rPr lang="ar-SA" dirty="0"/>
              <a:t>خلق الوعي: تنظيم حملات توعية عامة حول حقوق الإنسان للاجئين والمشردين داخليا (من خلال) العمل مع وسائل الإعلام للتوجيه رسالة أن اللاجئين والمشردين داخليا لديهم حقوق الإنسان الأساسية.</a:t>
            </a:r>
            <a:endParaRPr lang="en-US" dirty="0"/>
          </a:p>
          <a:p>
            <a:pPr marL="457189" indent="-457189" algn="just" rtl="1">
              <a:buFont typeface="+mj-lt"/>
              <a:buAutoNum type="arabicPeriod" startAt="5"/>
            </a:pPr>
            <a:r>
              <a:rPr lang="ar-SA" dirty="0"/>
              <a:t>تنظيم حلقات عمل تدريبية بشأن المعايير القانونية الدولية والإقليمية المتعلقة بحقوق اللاجئين والمشردين داخليا وحمايتهم لجميع أصحاب المصلحة، بمن فيهم المسؤولون الحكوميون وقوات الأمن والمجتمع المدني وقادة الرأي العام والأشخاص المتورطون في التصدي للكوارث.</a:t>
            </a:r>
            <a:endParaRPr lang="en-US" dirty="0"/>
          </a:p>
          <a:p>
            <a:pPr marL="0" indent="0" algn="r" rtl="1">
              <a:buNone/>
            </a:pPr>
            <a:endParaRPr lang="en-US" dirty="0"/>
          </a:p>
        </p:txBody>
      </p:sp>
    </p:spTree>
    <p:extLst>
      <p:ext uri="{BB962C8B-B14F-4D97-AF65-F5344CB8AC3E}">
        <p14:creationId xmlns:p14="http://schemas.microsoft.com/office/powerpoint/2010/main" val="4121616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a:t> استراتيجيات التدخل الممكنة</a:t>
            </a:r>
            <a:endParaRPr lang="en-US" dirty="0"/>
          </a:p>
        </p:txBody>
      </p:sp>
      <p:sp>
        <p:nvSpPr>
          <p:cNvPr id="3" name="Content Placeholder 2"/>
          <p:cNvSpPr>
            <a:spLocks noGrp="1"/>
          </p:cNvSpPr>
          <p:nvPr>
            <p:ph idx="1"/>
          </p:nvPr>
        </p:nvSpPr>
        <p:spPr/>
        <p:txBody>
          <a:bodyPr>
            <a:normAutofit fontScale="85000" lnSpcReduction="10000"/>
          </a:bodyPr>
          <a:lstStyle/>
          <a:p>
            <a:pPr marL="457189" indent="-457189" algn="just" rtl="1">
              <a:buFont typeface="+mj-lt"/>
              <a:buAutoNum type="arabicPeriod" startAt="8"/>
            </a:pPr>
            <a:r>
              <a:rPr lang="ar-SA" dirty="0"/>
              <a:t>إضفاء الطابع المحلي على المعايير الإقليمية والدولية: الدعوة إلى اعتماد قوانين وسياسات تتعلق باللاجئين والنازحين داخليا تتضمن المعايير القانونية الدولية، ولا سيما المبادئ التوجيهية بشأن التشرد الداخلي للنازحين والقانون الدولي الإنساني للاجئين. وينبغي أن تكون تعريفات اللاجئين والمشردين داخليا على وجه الخصوص في السياسات والقانون الوطني مطابقة للتعاريف الواردة في القانون الإقليمي أو الدولي أو في كليهما. وینبغي أن تعترف ھذه السیاسات أو القوانین بالأدوار التي ستضطلع بھا المؤسسات الوطنیة لحقوق الإنسان.</a:t>
            </a:r>
            <a:endParaRPr lang="en-US" dirty="0"/>
          </a:p>
          <a:p>
            <a:pPr marL="457189" indent="-457189" algn="just" rtl="1">
              <a:buFont typeface="+mj-lt"/>
              <a:buAutoNum type="arabicPeriod" startAt="9"/>
            </a:pPr>
            <a:r>
              <a:rPr lang="ar-SA" dirty="0"/>
              <a:t>وضع وتنفيذ أداة رصد لرصد امتثال الحكومة للمعايير الإقليمية والدولية فيما يتعلق بحقوق اللاجئين والنازحين داخليا.</a:t>
            </a:r>
            <a:endParaRPr lang="en-US" dirty="0"/>
          </a:p>
          <a:p>
            <a:pPr marL="457189" indent="-457189" algn="just" rtl="1">
              <a:buFont typeface="+mj-lt"/>
              <a:buAutoNum type="arabicPeriod" startAt="9"/>
            </a:pPr>
            <a:r>
              <a:rPr lang="ar-SA" dirty="0"/>
              <a:t>بناء القدرات في جميع الجوانب: تعبئة الموارد واللوجستيات والقضايا التقنية والموارد البشرية بما في ذلك تعزيز الشراكات مع الجهات الفاعلة الأخرى للاستجابة لتحديات حماية وتعزيز حقوق اللاجئين والمشردين داخليا</a:t>
            </a:r>
            <a:r>
              <a:rPr lang="ar-SA" dirty="0" smtClean="0"/>
              <a:t>.</a:t>
            </a:r>
            <a:endParaRPr lang="en-US" dirty="0"/>
          </a:p>
        </p:txBody>
      </p:sp>
    </p:spTree>
    <p:extLst>
      <p:ext uri="{BB962C8B-B14F-4D97-AF65-F5344CB8AC3E}">
        <p14:creationId xmlns:p14="http://schemas.microsoft.com/office/powerpoint/2010/main" val="2817148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524436"/>
            <a:ext cx="9601196" cy="1896035"/>
          </a:xfrm>
        </p:spPr>
        <p:txBody>
          <a:bodyPr/>
          <a:lstStyle/>
          <a:p>
            <a:r>
              <a:rPr lang="ar-SA" b="1" dirty="0"/>
              <a:t> استراتيجيات التدخل الممكنة</a:t>
            </a:r>
            <a:endParaRPr lang="en-US" dirty="0"/>
          </a:p>
        </p:txBody>
      </p:sp>
      <p:sp>
        <p:nvSpPr>
          <p:cNvPr id="3" name="Content Placeholder 2"/>
          <p:cNvSpPr>
            <a:spLocks noGrp="1"/>
          </p:cNvSpPr>
          <p:nvPr>
            <p:ph idx="1"/>
          </p:nvPr>
        </p:nvSpPr>
        <p:spPr>
          <a:xfrm>
            <a:off x="618565" y="2420471"/>
            <a:ext cx="10945906" cy="3832411"/>
          </a:xfrm>
        </p:spPr>
        <p:txBody>
          <a:bodyPr>
            <a:noAutofit/>
          </a:bodyPr>
          <a:lstStyle/>
          <a:p>
            <a:pPr marL="457189" indent="-457189" algn="just" rtl="1">
              <a:buFont typeface="+mj-lt"/>
              <a:buAutoNum type="arabicPeriod" startAt="11"/>
            </a:pPr>
            <a:r>
              <a:rPr lang="ar-SA" sz="2800" dirty="0" smtClean="0"/>
              <a:t> مجموعة ضاغطة (</a:t>
            </a:r>
            <a:r>
              <a:rPr lang="ar-SA" sz="2800" dirty="0" smtClean="0"/>
              <a:t>لوبي) للإقرار باتفاقية </a:t>
            </a:r>
            <a:r>
              <a:rPr lang="ar-SA" sz="2800" dirty="0"/>
              <a:t>الاتحاد </a:t>
            </a:r>
            <a:r>
              <a:rPr lang="ar-SA" sz="2800" dirty="0" smtClean="0"/>
              <a:t>الأفريقي لعام 2009 </a:t>
            </a:r>
            <a:r>
              <a:rPr lang="ar-SA" sz="2800" dirty="0"/>
              <a:t>لحماية ومساعدة المشردين داخليا في أفريقيا، وإضفاء الطابع المحلي على </a:t>
            </a:r>
            <a:r>
              <a:rPr lang="ar-SA" sz="2800" dirty="0" smtClean="0"/>
              <a:t>الإتفاقية، واتفاقية </a:t>
            </a:r>
            <a:r>
              <a:rPr lang="ar-SA" sz="2800" dirty="0"/>
              <a:t>منظمة الوحدة الأفريقية المتعلقة </a:t>
            </a:r>
            <a:r>
              <a:rPr lang="ar-SA" sz="2800" dirty="0" smtClean="0"/>
              <a:t>بجوانب محددة (تتعلق) بمشاكل </a:t>
            </a:r>
            <a:r>
              <a:rPr lang="ar-SA" sz="2800" dirty="0"/>
              <a:t>اللاجئين في أفريقيا، منظمة الوحدة الأفريقية 1969.</a:t>
            </a:r>
            <a:endParaRPr lang="en-US" sz="2800" dirty="0"/>
          </a:p>
          <a:p>
            <a:pPr marL="457189" indent="-457189" algn="just" rtl="1">
              <a:buFont typeface="+mj-lt"/>
              <a:buAutoNum type="arabicPeriod" startAt="11"/>
            </a:pPr>
            <a:r>
              <a:rPr lang="ar-SA" sz="2800" dirty="0" smtClean="0"/>
              <a:t> </a:t>
            </a:r>
            <a:r>
              <a:rPr lang="ar-SA" sz="2800" dirty="0"/>
              <a:t>دعم الحلول الدائمة في إعادة توطين النازحين أو إدماجهم في مستوطناتهم المعتادة أو في أماكن أخرى في بلدانهم بطريقة آمنة وكريمة - تقديم المشورة بشأن السياسات الصحيحة القائمة على </a:t>
            </a:r>
            <a:r>
              <a:rPr lang="ar-SA" sz="2800" dirty="0" smtClean="0"/>
              <a:t>الإتفاقيات </a:t>
            </a:r>
            <a:r>
              <a:rPr lang="ar-SA" sz="2800" dirty="0"/>
              <a:t>الدولية </a:t>
            </a:r>
            <a:r>
              <a:rPr lang="ar-SA" sz="2800" dirty="0" smtClean="0"/>
              <a:t>والإقليمية </a:t>
            </a:r>
            <a:r>
              <a:rPr lang="ar-SA" sz="2800" dirty="0"/>
              <a:t>لحقوق </a:t>
            </a:r>
            <a:r>
              <a:rPr lang="ar-SA" sz="2800" dirty="0" smtClean="0"/>
              <a:t>الإنسان </a:t>
            </a:r>
            <a:r>
              <a:rPr lang="ar-SA" sz="2800" dirty="0"/>
              <a:t>والقانون الدولي </a:t>
            </a:r>
            <a:r>
              <a:rPr lang="ar-SA" sz="2800" dirty="0" smtClean="0"/>
              <a:t>الإنساني</a:t>
            </a:r>
            <a:r>
              <a:rPr lang="ar-SA" sz="2800" dirty="0"/>
              <a:t>.</a:t>
            </a:r>
            <a:endParaRPr lang="en-US" sz="2800" dirty="0"/>
          </a:p>
          <a:p>
            <a:pPr marL="457189" indent="-457189" algn="just">
              <a:buFont typeface="+mj-lt"/>
              <a:buAutoNum type="arabicPeriod" startAt="11"/>
            </a:pPr>
            <a:endParaRPr lang="en-US" sz="2800" dirty="0"/>
          </a:p>
        </p:txBody>
      </p:sp>
    </p:spTree>
    <p:extLst>
      <p:ext uri="{BB962C8B-B14F-4D97-AF65-F5344CB8AC3E}">
        <p14:creationId xmlns:p14="http://schemas.microsoft.com/office/powerpoint/2010/main" val="26463865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a:t>استراتيجيات التدخل الخاصة باللاجئين</a:t>
            </a:r>
            <a:endParaRPr lang="en-US" dirty="0"/>
          </a:p>
        </p:txBody>
      </p:sp>
      <p:sp>
        <p:nvSpPr>
          <p:cNvPr id="3" name="Content Placeholder 2"/>
          <p:cNvSpPr>
            <a:spLocks noGrp="1"/>
          </p:cNvSpPr>
          <p:nvPr>
            <p:ph idx="1"/>
          </p:nvPr>
        </p:nvSpPr>
        <p:spPr/>
        <p:txBody>
          <a:bodyPr/>
          <a:lstStyle/>
          <a:p>
            <a:pPr marL="0" indent="0" algn="just" rtl="1">
              <a:buNone/>
            </a:pPr>
            <a:r>
              <a:rPr lang="ar-SA" b="1" u="sng" dirty="0"/>
              <a:t>الوقاية :</a:t>
            </a:r>
            <a:endParaRPr lang="en-US" b="1" u="sng" dirty="0"/>
          </a:p>
          <a:p>
            <a:pPr marL="457189" indent="-457189" algn="just" rtl="1">
              <a:buFont typeface="+mj-lt"/>
              <a:buAutoNum type="arabicPeriod"/>
            </a:pPr>
            <a:r>
              <a:rPr lang="ar-SA" dirty="0"/>
              <a:t>وضع وتنفيذ آليات للإنذار المبكر والرصد، ولا سيما في المناطق المعرضة للصراعات،</a:t>
            </a:r>
          </a:p>
          <a:p>
            <a:pPr marL="457189" indent="-457189" algn="just" rtl="1">
              <a:buFont typeface="+mj-lt"/>
              <a:buAutoNum type="arabicPeriod"/>
            </a:pPr>
            <a:r>
              <a:rPr lang="ar-SA" dirty="0"/>
              <a:t>لتثقيف أو تدريب اللاجئين ليكونوا على علم بواجباتهم تجاه المجتمعات المضيفة وبيئتهم،</a:t>
            </a:r>
          </a:p>
          <a:p>
            <a:pPr marL="457189" indent="-457189" algn="just" rtl="1">
              <a:buFont typeface="+mj-lt"/>
              <a:buAutoNum type="arabicPeriod"/>
            </a:pPr>
            <a:r>
              <a:rPr lang="ar-SA" dirty="0"/>
              <a:t>ولتوعية البلدان المضيفة بأن تكون متسامحة مع اللاجئين وتعترف بحقوقهم،</a:t>
            </a:r>
          </a:p>
          <a:p>
            <a:pPr marL="457189" indent="-457189" algn="just" rtl="1">
              <a:buFont typeface="+mj-lt"/>
              <a:buAutoNum type="arabicPeriod"/>
            </a:pPr>
            <a:r>
              <a:rPr lang="ar-SA" dirty="0"/>
              <a:t>تعزيز العلاقات الودية بين اللاجئين والمجتمعات المضيفة.</a:t>
            </a:r>
            <a:endParaRPr lang="en-US" dirty="0"/>
          </a:p>
          <a:p>
            <a:pPr marL="457189" indent="-457189" algn="just">
              <a:buFont typeface="+mj-lt"/>
              <a:buAutoNum type="arabicPeriod"/>
            </a:pPr>
            <a:endParaRPr lang="en-US" dirty="0"/>
          </a:p>
          <a:p>
            <a:pPr marL="0" indent="0" algn="just">
              <a:buNone/>
            </a:pPr>
            <a:endParaRPr lang="en-US" dirty="0"/>
          </a:p>
          <a:p>
            <a:pPr marL="0" indent="0" algn="r" rtl="1">
              <a:buNone/>
            </a:pPr>
            <a:endParaRPr lang="en-US" dirty="0"/>
          </a:p>
        </p:txBody>
      </p:sp>
    </p:spTree>
    <p:extLst>
      <p:ext uri="{BB962C8B-B14F-4D97-AF65-F5344CB8AC3E}">
        <p14:creationId xmlns:p14="http://schemas.microsoft.com/office/powerpoint/2010/main" val="3701443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a:t>استراتيجيات التدخل الخاصة باللاجئين</a:t>
            </a:r>
            <a:endParaRPr lang="en-US" dirty="0"/>
          </a:p>
        </p:txBody>
      </p:sp>
      <p:sp>
        <p:nvSpPr>
          <p:cNvPr id="3" name="Content Placeholder 2"/>
          <p:cNvSpPr>
            <a:spLocks noGrp="1"/>
          </p:cNvSpPr>
          <p:nvPr>
            <p:ph idx="1"/>
          </p:nvPr>
        </p:nvSpPr>
        <p:spPr/>
        <p:txBody>
          <a:bodyPr>
            <a:normAutofit fontScale="77500" lnSpcReduction="20000"/>
          </a:bodyPr>
          <a:lstStyle/>
          <a:p>
            <a:pPr marL="0" indent="0" algn="just" rtl="1">
              <a:buNone/>
            </a:pPr>
            <a:r>
              <a:rPr lang="ar-SA" b="1" u="sng" dirty="0"/>
              <a:t>الحماية:</a:t>
            </a:r>
            <a:endParaRPr lang="en-US" b="1" dirty="0"/>
          </a:p>
          <a:p>
            <a:pPr marL="457189" indent="-457189" algn="just" rtl="1">
              <a:buFont typeface="+mj-lt"/>
              <a:buAutoNum type="arabicPeriod"/>
            </a:pPr>
            <a:r>
              <a:rPr lang="ar-SA" dirty="0"/>
              <a:t>القيام بالدعوة نيابة عن اللاجئين.</a:t>
            </a:r>
          </a:p>
          <a:p>
            <a:pPr marL="457189" indent="-457189" algn="just" rtl="1">
              <a:buFont typeface="+mj-lt"/>
              <a:buAutoNum type="arabicPeriod"/>
            </a:pPr>
            <a:r>
              <a:rPr lang="ar-SA" dirty="0"/>
              <a:t>حث الحكومات على الإقرار بالوثائق الإقليمية والدولية المتعلقة بحقوق اللاجئين وإضفاء الطابع المحلي عليها وتنفيذها.</a:t>
            </a:r>
          </a:p>
          <a:p>
            <a:pPr marL="457189" indent="-457189" algn="just" rtl="1">
              <a:buFont typeface="+mj-lt"/>
              <a:buAutoNum type="arabicPeriod"/>
            </a:pPr>
            <a:r>
              <a:rPr lang="ar-SA" dirty="0"/>
              <a:t>المشاركة مع مفوضية الأمم المتحدة السامية لشؤون اللاجئين وغيرها من المنظمات لضمان المبادئ الدولية المتعلقة باللاجئين مثل مبدأ عدم الإعادة القسرية.</a:t>
            </a:r>
          </a:p>
          <a:p>
            <a:pPr marL="457189" indent="-457189" algn="just" rtl="1">
              <a:buFont typeface="+mj-lt"/>
              <a:buAutoNum type="arabicPeriod"/>
            </a:pPr>
            <a:r>
              <a:rPr lang="ar-SA" dirty="0"/>
              <a:t>ضمان سبل العيش المستدامة للاجئين - الغذاء والصحة والتعليم والجوانب الأخرى.</a:t>
            </a:r>
          </a:p>
          <a:p>
            <a:pPr marL="457189" indent="-457189" algn="just" rtl="1">
              <a:buFont typeface="+mj-lt"/>
              <a:buAutoNum type="arabicPeriod"/>
            </a:pPr>
            <a:r>
              <a:rPr lang="ar-SA" dirty="0"/>
              <a:t>العمل مع الحكومة لمنع الأنشطة العسكرية وانعدام الأمن وجميع أنواع العنف بما في ذلك العنف الجنسي في مخيمات اللاجئين.</a:t>
            </a:r>
          </a:p>
          <a:p>
            <a:pPr marL="457189" indent="-457189" algn="just" rtl="1">
              <a:buFont typeface="+mj-lt"/>
              <a:buAutoNum type="arabicPeriod"/>
            </a:pPr>
            <a:r>
              <a:rPr lang="ar-SA" dirty="0"/>
              <a:t>السعي إلى إيجاد حلول دائمة للاجئين، أي العودة الطوعية إلى الوطن، والإدماج المحلي وإعادة التوطين في بلد ثالث.</a:t>
            </a:r>
            <a:endParaRPr lang="en-US" dirty="0"/>
          </a:p>
          <a:p>
            <a:pPr marL="0" indent="0" algn="just">
              <a:buNone/>
            </a:pPr>
            <a:endParaRPr lang="en-US" dirty="0"/>
          </a:p>
          <a:p>
            <a:pPr marL="0" indent="0" algn="r" rtl="1">
              <a:buNone/>
            </a:pPr>
            <a:endParaRPr lang="en-US" dirty="0"/>
          </a:p>
        </p:txBody>
      </p:sp>
    </p:spTree>
    <p:extLst>
      <p:ext uri="{BB962C8B-B14F-4D97-AF65-F5344CB8AC3E}">
        <p14:creationId xmlns:p14="http://schemas.microsoft.com/office/powerpoint/2010/main" val="2353365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0900" y="1299847"/>
            <a:ext cx="9601196" cy="1303867"/>
          </a:xfrm>
        </p:spPr>
        <p:txBody>
          <a:bodyPr/>
          <a:lstStyle/>
          <a:p>
            <a:pPr rtl="1"/>
            <a:r>
              <a:rPr lang="ar-SA" b="1" dirty="0"/>
              <a:t>الأهداف</a:t>
            </a:r>
            <a:endParaRPr lang="en-US" b="1" dirty="0"/>
          </a:p>
        </p:txBody>
      </p:sp>
      <p:sp>
        <p:nvSpPr>
          <p:cNvPr id="3" name="Content Placeholder 2"/>
          <p:cNvSpPr>
            <a:spLocks noGrp="1"/>
          </p:cNvSpPr>
          <p:nvPr>
            <p:ph idx="1"/>
          </p:nvPr>
        </p:nvSpPr>
        <p:spPr>
          <a:xfrm>
            <a:off x="860613" y="2447365"/>
            <a:ext cx="10623631" cy="4410635"/>
          </a:xfrm>
        </p:spPr>
        <p:txBody>
          <a:bodyPr>
            <a:normAutofit/>
          </a:bodyPr>
          <a:lstStyle/>
          <a:p>
            <a:pPr algn="just" rtl="1"/>
            <a:r>
              <a:rPr lang="ar-SA" sz="3600" dirty="0" smtClean="0"/>
              <a:t> </a:t>
            </a:r>
            <a:r>
              <a:rPr lang="ar-SA" sz="3600" dirty="0"/>
              <a:t>تقديم لمحة عامة عن الأدوار العملية التي يمكن أن تلعبها المؤسسات الوطنية لحقوق الإنسان في حماية اللاجئين والمشردين داخليا،</a:t>
            </a:r>
            <a:endParaRPr lang="en-US" sz="3600" dirty="0"/>
          </a:p>
          <a:p>
            <a:pPr algn="just" rtl="1"/>
            <a:r>
              <a:rPr lang="ar-SA" sz="3600" dirty="0" smtClean="0"/>
              <a:t> </a:t>
            </a:r>
            <a:r>
              <a:rPr lang="ar-SA" sz="3600" dirty="0"/>
              <a:t>تبادل الخبرات في العمل على حماية النازحين داخليا،</a:t>
            </a:r>
            <a:endParaRPr lang="en-US" sz="3600" dirty="0"/>
          </a:p>
          <a:p>
            <a:pPr algn="just" rtl="1"/>
            <a:r>
              <a:rPr lang="ar-SA" sz="3600" dirty="0" smtClean="0"/>
              <a:t> </a:t>
            </a:r>
            <a:r>
              <a:rPr lang="ar-SA" sz="3600" dirty="0"/>
              <a:t>لمناقشة الاستراتيجيات الممكنة للعمل على قضايا اللاجئين والمشردين داخليا.</a:t>
            </a:r>
            <a:endParaRPr lang="en-US" sz="3600" dirty="0"/>
          </a:p>
        </p:txBody>
      </p:sp>
    </p:spTree>
    <p:extLst>
      <p:ext uri="{BB962C8B-B14F-4D97-AF65-F5344CB8AC3E}">
        <p14:creationId xmlns:p14="http://schemas.microsoft.com/office/powerpoint/2010/main" val="42749355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3851" y="1015595"/>
            <a:ext cx="9601200" cy="1546412"/>
          </a:xfrm>
        </p:spPr>
        <p:txBody>
          <a:bodyPr>
            <a:normAutofit/>
          </a:bodyPr>
          <a:lstStyle/>
          <a:p>
            <a:pPr rtl="1"/>
            <a:r>
              <a:rPr lang="ar-SA" sz="6000" b="1" dirty="0"/>
              <a:t>مناقشة</a:t>
            </a:r>
            <a:endParaRPr lang="en-US" sz="6000" b="1" dirty="0"/>
          </a:p>
        </p:txBody>
      </p:sp>
      <p:sp>
        <p:nvSpPr>
          <p:cNvPr id="3" name="Content Placeholder 2"/>
          <p:cNvSpPr>
            <a:spLocks noGrp="1"/>
          </p:cNvSpPr>
          <p:nvPr>
            <p:ph idx="1"/>
          </p:nvPr>
        </p:nvSpPr>
        <p:spPr>
          <a:xfrm>
            <a:off x="793376" y="2823882"/>
            <a:ext cx="11398624" cy="3043518"/>
          </a:xfrm>
        </p:spPr>
        <p:txBody>
          <a:bodyPr>
            <a:noAutofit/>
          </a:bodyPr>
          <a:lstStyle/>
          <a:p>
            <a:pPr algn="ctr" rtl="1"/>
            <a:r>
              <a:rPr lang="ar-SA" sz="4000" dirty="0" smtClean="0"/>
              <a:t> </a:t>
            </a:r>
            <a:r>
              <a:rPr lang="ar-SA" sz="4000" dirty="0"/>
              <a:t>هل لديك </a:t>
            </a:r>
            <a:r>
              <a:rPr lang="ar-SA" sz="4000" dirty="0" smtClean="0"/>
              <a:t>ولاية (رسمية) </a:t>
            </a:r>
            <a:r>
              <a:rPr lang="ar-SA" sz="4000" dirty="0"/>
              <a:t>لحقوق الإنسان؟</a:t>
            </a:r>
            <a:endParaRPr lang="en-US" sz="4000" dirty="0" smtClean="0"/>
          </a:p>
          <a:p>
            <a:pPr algn="ctr" rtl="1"/>
            <a:r>
              <a:rPr lang="ar-SA" sz="4000" dirty="0" smtClean="0"/>
              <a:t> </a:t>
            </a:r>
            <a:r>
              <a:rPr lang="ar-SA" sz="4000" dirty="0"/>
              <a:t>ما هو الأساس القانوني الذي ستحصل عليه لحماية اللاجئين والمشردين داخليا؟</a:t>
            </a:r>
            <a:endParaRPr lang="en-US" sz="4000" dirty="0"/>
          </a:p>
        </p:txBody>
      </p:sp>
    </p:spTree>
    <p:extLst>
      <p:ext uri="{BB962C8B-B14F-4D97-AF65-F5344CB8AC3E}">
        <p14:creationId xmlns:p14="http://schemas.microsoft.com/office/powerpoint/2010/main" val="1952983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SA" sz="4000" b="1" dirty="0"/>
              <a:t>لماذا يجب على المؤسسات الوطنية </a:t>
            </a:r>
            <a:r>
              <a:rPr lang="ar-SA" sz="4000" b="1" dirty="0" smtClean="0"/>
              <a:t>لحماية حقوق الإنسان حماية اللاجئين </a:t>
            </a:r>
            <a:r>
              <a:rPr lang="ar-SA" sz="4000" b="1" dirty="0"/>
              <a:t>والنازحين داخليا</a:t>
            </a:r>
            <a:endParaRPr lang="en-US" b="1" dirty="0"/>
          </a:p>
        </p:txBody>
      </p:sp>
      <p:sp>
        <p:nvSpPr>
          <p:cNvPr id="3" name="Content Placeholder 2"/>
          <p:cNvSpPr>
            <a:spLocks noGrp="1"/>
          </p:cNvSpPr>
          <p:nvPr>
            <p:ph sz="half" idx="1"/>
          </p:nvPr>
        </p:nvSpPr>
        <p:spPr>
          <a:xfrm>
            <a:off x="5957504" y="2448506"/>
            <a:ext cx="5284694" cy="4303058"/>
          </a:xfrm>
        </p:spPr>
        <p:txBody>
          <a:bodyPr>
            <a:noAutofit/>
          </a:bodyPr>
          <a:lstStyle/>
          <a:p>
            <a:pPr marL="0" indent="0" algn="just" rtl="1">
              <a:buNone/>
            </a:pPr>
            <a:r>
              <a:rPr lang="ar-SA" sz="2000" b="1" dirty="0" smtClean="0"/>
              <a:t> </a:t>
            </a:r>
            <a:r>
              <a:rPr lang="ar-SA" sz="2000" b="1" dirty="0"/>
              <a:t>نقاط القوة:</a:t>
            </a:r>
            <a:endParaRPr lang="en-US" sz="2000" b="1" dirty="0"/>
          </a:p>
          <a:p>
            <a:pPr algn="just" rtl="1"/>
            <a:r>
              <a:rPr lang="ar-SA" sz="2000" dirty="0" smtClean="0"/>
              <a:t>ولاية </a:t>
            </a:r>
            <a:r>
              <a:rPr lang="ar-SA" sz="2000" dirty="0"/>
              <a:t>حقوق الإنسان للمؤسسات الوطنية لحقوق الإنسان: حقوق اللاجئين والمشردين داخليا هي حقوق الإنسان.</a:t>
            </a:r>
            <a:endParaRPr lang="en-US" sz="2000" dirty="0"/>
          </a:p>
          <a:p>
            <a:pPr algn="just" rtl="1"/>
            <a:r>
              <a:rPr lang="en-US" sz="2000" dirty="0"/>
              <a:t> </a:t>
            </a:r>
            <a:r>
              <a:rPr lang="ar-SA" sz="2000" dirty="0" smtClean="0"/>
              <a:t>مصداقية </a:t>
            </a:r>
            <a:r>
              <a:rPr lang="ar-SA" sz="2000" dirty="0"/>
              <a:t>المؤسسة الوطنية لحقوق الإنسان وخبرتها في العمل على قضايا حقوق الإنسان على الصعيد الوطني.</a:t>
            </a:r>
            <a:endParaRPr lang="en-US" sz="2000" dirty="0"/>
          </a:p>
          <a:p>
            <a:pPr algn="just" rtl="1"/>
            <a:r>
              <a:rPr lang="ar-SA" sz="2000" dirty="0"/>
              <a:t>القدرة على الوصول والعمل مع مختلف الجهات الفاعلة</a:t>
            </a:r>
            <a:r>
              <a:rPr lang="ar-SA" sz="2000" dirty="0" smtClean="0"/>
              <a:t>.</a:t>
            </a:r>
          </a:p>
          <a:p>
            <a:pPr algn="just" rtl="1"/>
            <a:r>
              <a:rPr lang="ar-SA" sz="2000" dirty="0"/>
              <a:t>القدرة على التوسط بين الحكومة والمجتمعات - الدور </a:t>
            </a:r>
            <a:r>
              <a:rPr lang="ar-SA" sz="2000" dirty="0" smtClean="0"/>
              <a:t>الاستشاري</a:t>
            </a:r>
          </a:p>
          <a:p>
            <a:pPr algn="just" rtl="1"/>
            <a:r>
              <a:rPr lang="ar-SA" sz="2000" dirty="0"/>
              <a:t>القدرة على التدخل حيث تقع انتهاكات حقوق الإنسان - ولاية الشكاوى</a:t>
            </a:r>
            <a:r>
              <a:rPr lang="ar-SA" sz="2000" dirty="0" smtClean="0"/>
              <a:t>.</a:t>
            </a:r>
            <a:endParaRPr lang="en-US" sz="2000" dirty="0"/>
          </a:p>
        </p:txBody>
      </p:sp>
      <p:sp>
        <p:nvSpPr>
          <p:cNvPr id="4" name="Content Placeholder 3"/>
          <p:cNvSpPr>
            <a:spLocks noGrp="1"/>
          </p:cNvSpPr>
          <p:nvPr>
            <p:ph sz="half" idx="2"/>
          </p:nvPr>
        </p:nvSpPr>
        <p:spPr>
          <a:xfrm>
            <a:off x="143587" y="2433008"/>
            <a:ext cx="5715000" cy="4603224"/>
          </a:xfrm>
        </p:spPr>
        <p:txBody>
          <a:bodyPr>
            <a:noAutofit/>
          </a:bodyPr>
          <a:lstStyle/>
          <a:p>
            <a:pPr marL="0" indent="0" algn="just" rtl="1">
              <a:buNone/>
            </a:pPr>
            <a:r>
              <a:rPr lang="ar-SA" sz="2000" b="1" dirty="0" smtClean="0"/>
              <a:t>التحديات:</a:t>
            </a:r>
            <a:endParaRPr lang="en-US" sz="2000" b="1" dirty="0"/>
          </a:p>
          <a:p>
            <a:pPr algn="just" rtl="1"/>
            <a:r>
              <a:rPr lang="en-US" sz="2000" dirty="0"/>
              <a:t> </a:t>
            </a:r>
            <a:r>
              <a:rPr lang="ar-SA" sz="1800" dirty="0"/>
              <a:t>عدم وجود إطار تشريعي بشأن اللاجئين والمشردين داخليا في بعض البلدان</a:t>
            </a:r>
            <a:r>
              <a:rPr lang="ar-SA" sz="1800" dirty="0" smtClean="0"/>
              <a:t>.</a:t>
            </a:r>
          </a:p>
          <a:p>
            <a:pPr algn="just" rtl="1"/>
            <a:r>
              <a:rPr lang="ar-SA" sz="1800" dirty="0"/>
              <a:t>مهمة موازنة مطالب الحكومات والمجتمعات المحلية واللاجئين والنازحين داخليا</a:t>
            </a:r>
            <a:r>
              <a:rPr lang="ar-SA" sz="1800" dirty="0" smtClean="0"/>
              <a:t>.</a:t>
            </a:r>
          </a:p>
          <a:p>
            <a:pPr algn="just" rtl="1"/>
            <a:r>
              <a:rPr lang="ar-SA" sz="1800" dirty="0"/>
              <a:t>تمیل الحکومات إلی أن تکون أکثر إھتماما بالمقاتلین السابقین أکثر من مصالح </a:t>
            </a:r>
            <a:r>
              <a:rPr lang="ar-SA" sz="1800" dirty="0" smtClean="0"/>
              <a:t>النازحین</a:t>
            </a:r>
          </a:p>
          <a:p>
            <a:pPr algn="just" rtl="1"/>
            <a:r>
              <a:rPr lang="ar-SA" sz="1800" dirty="0"/>
              <a:t>وفي حالات النزاع، قد یکون من الصعب الوصول إلی أماکن النازحین أو الوصول إلیھا</a:t>
            </a:r>
            <a:r>
              <a:rPr lang="ar-SA" sz="1800" dirty="0" smtClean="0"/>
              <a:t>.</a:t>
            </a:r>
          </a:p>
          <a:p>
            <a:pPr algn="just" rtl="1"/>
            <a:r>
              <a:rPr lang="ar-SA" sz="1800" dirty="0"/>
              <a:t>بعض اهتمام الحكومات الضعيف بحقوق الإنسان</a:t>
            </a:r>
            <a:r>
              <a:rPr lang="ar-SA" sz="1800" dirty="0" smtClean="0"/>
              <a:t>.</a:t>
            </a:r>
          </a:p>
          <a:p>
            <a:pPr algn="just" rtl="1"/>
            <a:r>
              <a:rPr lang="ar-SA" sz="1800" dirty="0" smtClean="0"/>
              <a:t>شح الموارد</a:t>
            </a:r>
            <a:endParaRPr lang="en-US" sz="1800" dirty="0"/>
          </a:p>
        </p:txBody>
      </p:sp>
    </p:spTree>
    <p:extLst>
      <p:ext uri="{BB962C8B-B14F-4D97-AF65-F5344CB8AC3E}">
        <p14:creationId xmlns:p14="http://schemas.microsoft.com/office/powerpoint/2010/main" val="17978405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SA" sz="6000" b="1" dirty="0"/>
              <a:t>مناقشة</a:t>
            </a:r>
            <a:endParaRPr lang="en-US" sz="6000" dirty="0"/>
          </a:p>
        </p:txBody>
      </p:sp>
      <p:sp>
        <p:nvSpPr>
          <p:cNvPr id="3" name="Content Placeholder 2"/>
          <p:cNvSpPr>
            <a:spLocks noGrp="1"/>
          </p:cNvSpPr>
          <p:nvPr>
            <p:ph idx="1"/>
          </p:nvPr>
        </p:nvSpPr>
        <p:spPr>
          <a:xfrm>
            <a:off x="1371600" y="2891118"/>
            <a:ext cx="9601200" cy="2976282"/>
          </a:xfrm>
        </p:spPr>
        <p:txBody>
          <a:bodyPr/>
          <a:lstStyle/>
          <a:p>
            <a:pPr lvl="0" algn="ctr" rtl="1"/>
            <a:r>
              <a:rPr lang="ar-SA" sz="4000" dirty="0" smtClean="0">
                <a:solidFill>
                  <a:srgbClr val="191B0E"/>
                </a:solidFill>
              </a:rPr>
              <a:t> </a:t>
            </a:r>
            <a:r>
              <a:rPr lang="ar-SA" sz="4000" dirty="0" smtClean="0"/>
              <a:t>برأيك، ما هي </a:t>
            </a:r>
            <a:r>
              <a:rPr lang="ar-SA" sz="4000" dirty="0"/>
              <a:t>قضايا الحماية </a:t>
            </a:r>
            <a:r>
              <a:rPr lang="ar-SA" sz="4000" dirty="0" smtClean="0"/>
              <a:t>(المتعلقة) باللاجئين </a:t>
            </a:r>
            <a:r>
              <a:rPr lang="ar-SA" sz="4000" dirty="0"/>
              <a:t>والمشردين داخليا؟</a:t>
            </a:r>
            <a:endParaRPr lang="en-US" sz="4000" dirty="0">
              <a:solidFill>
                <a:srgbClr val="191B0E"/>
              </a:solidFill>
            </a:endParaRPr>
          </a:p>
          <a:p>
            <a:endParaRPr lang="en-US" dirty="0"/>
          </a:p>
        </p:txBody>
      </p:sp>
    </p:spTree>
    <p:extLst>
      <p:ext uri="{BB962C8B-B14F-4D97-AF65-F5344CB8AC3E}">
        <p14:creationId xmlns:p14="http://schemas.microsoft.com/office/powerpoint/2010/main" val="42321104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24434"/>
            <a:ext cx="9601200" cy="1801907"/>
          </a:xfrm>
        </p:spPr>
        <p:txBody>
          <a:bodyPr>
            <a:normAutofit/>
          </a:bodyPr>
          <a:lstStyle/>
          <a:p>
            <a:pPr rtl="1"/>
            <a:r>
              <a:rPr lang="ar-SA" b="1" dirty="0"/>
              <a:t/>
            </a:r>
            <a:br>
              <a:rPr lang="ar-SA" b="1" dirty="0"/>
            </a:br>
            <a:r>
              <a:rPr lang="ar-SA" b="1" dirty="0"/>
              <a:t>قضايا حماية اللاجئين والمشردين داخليا</a:t>
            </a:r>
          </a:p>
        </p:txBody>
      </p:sp>
      <p:sp>
        <p:nvSpPr>
          <p:cNvPr id="3" name="Content Placeholder 2"/>
          <p:cNvSpPr>
            <a:spLocks noGrp="1"/>
          </p:cNvSpPr>
          <p:nvPr>
            <p:ph idx="1"/>
          </p:nvPr>
        </p:nvSpPr>
        <p:spPr>
          <a:xfrm>
            <a:off x="537883" y="2613059"/>
            <a:ext cx="11120718" cy="4719918"/>
          </a:xfrm>
        </p:spPr>
        <p:txBody>
          <a:bodyPr>
            <a:noAutofit/>
          </a:bodyPr>
          <a:lstStyle/>
          <a:p>
            <a:pPr algn="just" rtl="1"/>
            <a:r>
              <a:rPr lang="ar-SA" b="1" dirty="0"/>
              <a:t>المنازل المفقودة: </a:t>
            </a:r>
            <a:r>
              <a:rPr lang="ar-SA" dirty="0"/>
              <a:t>قد </a:t>
            </a:r>
            <a:r>
              <a:rPr lang="ar-SA" dirty="0" smtClean="0"/>
              <a:t>يكونون </a:t>
            </a:r>
            <a:r>
              <a:rPr lang="ar-SA" dirty="0"/>
              <a:t>في حاجة إلى مأوى. وغالبا ما يضطرون إلى البحث عن مأوى في مخيمات أو مستوطنات مزدحمة مما يؤدي إلى مخاطر حماية مختلفة</a:t>
            </a:r>
            <a:r>
              <a:rPr lang="ar-SA" dirty="0" smtClean="0"/>
              <a:t>.</a:t>
            </a:r>
          </a:p>
          <a:p>
            <a:pPr algn="just" rtl="1"/>
            <a:r>
              <a:rPr lang="ar-SA" b="1" dirty="0"/>
              <a:t>وفقدان </a:t>
            </a:r>
            <a:r>
              <a:rPr lang="ar-SA" b="1" dirty="0" smtClean="0"/>
              <a:t>الممتلكات: </a:t>
            </a:r>
            <a:r>
              <a:rPr lang="ar-SA" dirty="0"/>
              <a:t>غالبا ما يفقدون إمكانية الوصول إلى أراضيهم وممتلكاتهم الأخرى، فضلا عن سبل عيشهم الطبيعية ومصادر دخلهم. ونتيجة لذلك قد </a:t>
            </a:r>
            <a:r>
              <a:rPr lang="ar-SA" dirty="0" smtClean="0"/>
              <a:t>يعانون </a:t>
            </a:r>
            <a:r>
              <a:rPr lang="ar-SA" dirty="0"/>
              <a:t>من الفقر والتهميش والاستغلال وسوء المعاملة</a:t>
            </a:r>
            <a:r>
              <a:rPr lang="ar-SA" dirty="0" smtClean="0"/>
              <a:t>.</a:t>
            </a:r>
          </a:p>
          <a:p>
            <a:pPr algn="just" rtl="1"/>
            <a:r>
              <a:rPr lang="ar-SA" b="1" dirty="0"/>
              <a:t>الحق في مستوى معيشي </a:t>
            </a:r>
            <a:r>
              <a:rPr lang="ar-SA" b="1" dirty="0" smtClean="0"/>
              <a:t>لائق:</a:t>
            </a:r>
            <a:r>
              <a:rPr lang="ar-SA" dirty="0" smtClean="0"/>
              <a:t> </a:t>
            </a:r>
            <a:r>
              <a:rPr lang="ar-SA" dirty="0"/>
              <a:t>قد يفقدون إمكانية الحصول على الغذاء </a:t>
            </a:r>
            <a:r>
              <a:rPr lang="ar-SA" dirty="0" smtClean="0"/>
              <a:t>الكافي والماء الآمن - خطر الجوع، </a:t>
            </a:r>
            <a:r>
              <a:rPr lang="ar-SA" dirty="0"/>
              <a:t>وسوء التغذية وسوء الصحة </a:t>
            </a:r>
            <a:r>
              <a:rPr lang="ar-SA" dirty="0" smtClean="0"/>
              <a:t>والملبس</a:t>
            </a:r>
          </a:p>
          <a:p>
            <a:pPr algn="just" rtl="1"/>
            <a:r>
              <a:rPr lang="ar-SA" b="1" dirty="0"/>
              <a:t>فقد الخدمات الاجتماعية: </a:t>
            </a:r>
            <a:r>
              <a:rPr lang="ar-SA" dirty="0"/>
              <a:t>فهي معرضة لخطر فقدان الخدمات الاجتماعية - التعليم، والخدمات الصحية</a:t>
            </a:r>
            <a:endParaRPr lang="en-US" dirty="0"/>
          </a:p>
          <a:p>
            <a:endParaRPr lang="en-US" dirty="0"/>
          </a:p>
        </p:txBody>
      </p:sp>
    </p:spTree>
    <p:extLst>
      <p:ext uri="{BB962C8B-B14F-4D97-AF65-F5344CB8AC3E}">
        <p14:creationId xmlns:p14="http://schemas.microsoft.com/office/powerpoint/2010/main" val="36635096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a:t>قضايا حماية اللاجئين والمشردين داخليا ..</a:t>
            </a:r>
            <a:endParaRPr lang="en-US" b="1" dirty="0"/>
          </a:p>
        </p:txBody>
      </p:sp>
      <p:sp>
        <p:nvSpPr>
          <p:cNvPr id="3" name="Content Placeholder 2"/>
          <p:cNvSpPr>
            <a:spLocks noGrp="1"/>
          </p:cNvSpPr>
          <p:nvPr>
            <p:ph idx="1"/>
          </p:nvPr>
        </p:nvSpPr>
        <p:spPr>
          <a:xfrm>
            <a:off x="806824" y="2474259"/>
            <a:ext cx="10429447" cy="3859305"/>
          </a:xfrm>
        </p:spPr>
        <p:txBody>
          <a:bodyPr>
            <a:normAutofit fontScale="92500" lnSpcReduction="10000"/>
          </a:bodyPr>
          <a:lstStyle/>
          <a:p>
            <a:pPr algn="just" rtl="1"/>
            <a:r>
              <a:rPr lang="ar-SA" dirty="0"/>
              <a:t>وغالبا ما تنهار </a:t>
            </a:r>
            <a:r>
              <a:rPr lang="ar-SA" b="1" dirty="0"/>
              <a:t>الهياكل الأسرية والمجتمعية </a:t>
            </a:r>
            <a:r>
              <a:rPr lang="ar-SA" dirty="0"/>
              <a:t>وينفصل أفراد </a:t>
            </a:r>
            <a:r>
              <a:rPr lang="ar-SA" dirty="0" smtClean="0"/>
              <a:t>الأسرة: </a:t>
            </a:r>
            <a:r>
              <a:rPr lang="ar-SA" dirty="0"/>
              <a:t>فالأطفال غير </a:t>
            </a:r>
            <a:r>
              <a:rPr lang="ar-SA" dirty="0" smtClean="0"/>
              <a:t>مصحوبين </a:t>
            </a:r>
            <a:r>
              <a:rPr lang="ar-SA" dirty="0"/>
              <a:t>بذويهم </a:t>
            </a:r>
            <a:r>
              <a:rPr lang="ar-SA" dirty="0" smtClean="0"/>
              <a:t>ومنفصلين عنهم والأسر يرأسها </a:t>
            </a:r>
            <a:r>
              <a:rPr lang="ar-SA" dirty="0"/>
              <a:t>فرد واحد (ولا سيما عندما ت</a:t>
            </a:r>
            <a:r>
              <a:rPr lang="ar-SA" dirty="0" smtClean="0"/>
              <a:t>رأسها </a:t>
            </a:r>
            <a:r>
              <a:rPr lang="ar-SA" dirty="0"/>
              <a:t>نساء أو أطفال)، </a:t>
            </a:r>
            <a:r>
              <a:rPr lang="ar-SA" dirty="0" smtClean="0"/>
              <a:t>وكثيرا </a:t>
            </a:r>
            <a:r>
              <a:rPr lang="ar-SA" dirty="0"/>
              <a:t>ما يتعرض كبار السن والأشخاص ذوو الإعاقة لخطر إساءة المعاملة، بما في ذلك الاستغلال الجنسي، وعمل الأطفال، والتجنيد القسري في القوات أو الجماعات المسلحة</a:t>
            </a:r>
            <a:r>
              <a:rPr lang="ar-SA" dirty="0" smtClean="0"/>
              <a:t>.</a:t>
            </a:r>
          </a:p>
          <a:p>
            <a:pPr algn="just" rtl="1"/>
            <a:r>
              <a:rPr lang="ar-SA" b="1" dirty="0"/>
              <a:t>وثائق الهوية </a:t>
            </a:r>
            <a:r>
              <a:rPr lang="ar-SA" dirty="0"/>
              <a:t>- غالبا ما تضيع أو تدمر أو تصادر أثناء النزوح أو الهروب إلى المنفى. ونتيجة لذلك، فإنهم يواجهون قضايا تتعلق بالهوية تؤدي إلى صعوبات في الحصول على الخدمات العامة، مثل التعليم والرعاية الصحية، وحدود حرية التنقل، وتزايد خطر المضايقات أو الاستغلال أو الاعتقال والاحتجاز التعسفيين</a:t>
            </a:r>
            <a:r>
              <a:rPr lang="ar-SA" dirty="0" smtClean="0"/>
              <a:t>.</a:t>
            </a:r>
          </a:p>
          <a:p>
            <a:pPr algn="just" rtl="1"/>
            <a:r>
              <a:rPr lang="ar-SA" b="1" dirty="0"/>
              <a:t>التمييز: </a:t>
            </a:r>
            <a:r>
              <a:rPr lang="ar-SA" dirty="0"/>
              <a:t>قد يجد النازحون داخليا أو </a:t>
            </a:r>
            <a:r>
              <a:rPr lang="ar-SA" dirty="0" smtClean="0"/>
              <a:t>اللاجئون </a:t>
            </a:r>
            <a:r>
              <a:rPr lang="ar-SA" dirty="0"/>
              <a:t>أنفسهم في المناطق التي يواجهون فيها التهميش والتمييز والعداء، أو يتعرضون </a:t>
            </a:r>
            <a:r>
              <a:rPr lang="ar-SA" dirty="0" smtClean="0"/>
              <a:t>لانتهاكات وهجوم.</a:t>
            </a:r>
            <a:endParaRPr lang="ar-SA" dirty="0"/>
          </a:p>
          <a:p>
            <a:pPr algn="r" rtl="1"/>
            <a:r>
              <a:rPr lang="ar-SA" b="1" dirty="0"/>
              <a:t>انعدام الأمن: </a:t>
            </a:r>
            <a:r>
              <a:rPr lang="ar-SA" dirty="0"/>
              <a:t>من المقاتلين والمجتمعات المضيفة، فيما بينهم.</a:t>
            </a:r>
            <a:endParaRPr lang="en-US" dirty="0"/>
          </a:p>
          <a:p>
            <a:pPr marL="0" indent="0">
              <a:buNone/>
            </a:pPr>
            <a:endParaRPr lang="en-US" dirty="0"/>
          </a:p>
        </p:txBody>
      </p:sp>
    </p:spTree>
    <p:extLst>
      <p:ext uri="{BB962C8B-B14F-4D97-AF65-F5344CB8AC3E}">
        <p14:creationId xmlns:p14="http://schemas.microsoft.com/office/powerpoint/2010/main" val="3744991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SA" sz="6600" b="1" dirty="0"/>
              <a:t>مناقشة</a:t>
            </a:r>
            <a:endParaRPr lang="en-US" sz="6600" dirty="0"/>
          </a:p>
        </p:txBody>
      </p:sp>
      <p:sp>
        <p:nvSpPr>
          <p:cNvPr id="3" name="Content Placeholder 2"/>
          <p:cNvSpPr>
            <a:spLocks noGrp="1"/>
          </p:cNvSpPr>
          <p:nvPr>
            <p:ph idx="1"/>
          </p:nvPr>
        </p:nvSpPr>
        <p:spPr>
          <a:xfrm>
            <a:off x="1371600" y="2837328"/>
            <a:ext cx="9601200" cy="2729753"/>
          </a:xfrm>
        </p:spPr>
        <p:txBody>
          <a:bodyPr>
            <a:normAutofit/>
          </a:bodyPr>
          <a:lstStyle/>
          <a:p>
            <a:pPr algn="ctr" rtl="1"/>
            <a:r>
              <a:rPr lang="ar-SA" sz="3600" dirty="0" smtClean="0"/>
              <a:t>ما </a:t>
            </a:r>
            <a:r>
              <a:rPr lang="ar-SA" sz="3600" dirty="0"/>
              <a:t>هي الاستراتيجيات التي يمكنك تطبيقها للتعامل مع قضايا الحماية؟</a:t>
            </a:r>
            <a:endParaRPr lang="en-US" sz="3600" dirty="0"/>
          </a:p>
        </p:txBody>
      </p:sp>
    </p:spTree>
    <p:extLst>
      <p:ext uri="{BB962C8B-B14F-4D97-AF65-F5344CB8AC3E}">
        <p14:creationId xmlns:p14="http://schemas.microsoft.com/office/powerpoint/2010/main" val="8451053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 استراتيجيات التدخل الممكنة</a:t>
            </a:r>
            <a:endParaRPr lang="en-US" dirty="0"/>
          </a:p>
        </p:txBody>
      </p:sp>
      <p:sp>
        <p:nvSpPr>
          <p:cNvPr id="3" name="Content Placeholder 2"/>
          <p:cNvSpPr>
            <a:spLocks noGrp="1"/>
          </p:cNvSpPr>
          <p:nvPr>
            <p:ph idx="1"/>
          </p:nvPr>
        </p:nvSpPr>
        <p:spPr/>
        <p:txBody>
          <a:bodyPr>
            <a:normAutofit fontScale="77500" lnSpcReduction="20000"/>
          </a:bodyPr>
          <a:lstStyle/>
          <a:p>
            <a:pPr marL="457189" indent="-457189" algn="just" rtl="1">
              <a:buFont typeface="+mj-lt"/>
              <a:buAutoNum type="arabicPeriod"/>
            </a:pPr>
            <a:r>
              <a:rPr lang="ar-SA" dirty="0"/>
              <a:t>الاعتراف بقضايا النازحین واللاجئین کقضایا حقوق الإنسان التي تقع ضمن ولایة المؤسسات الوطنیة. وبناء على ذلك، ينبغي إدراج قضاياها في الخطط الاستراتيجية وخطط العمل السنوية باستخدام الموارد المتاحة: التعامل مع الشكاوى والرصد والتفتيش والدعاوي وما إلى ذلك.</a:t>
            </a:r>
            <a:endParaRPr lang="en-US" sz="2800" dirty="0"/>
          </a:p>
          <a:p>
            <a:pPr marL="457189" indent="-457189" algn="just" rtl="1">
              <a:buFont typeface="+mj-lt"/>
              <a:buAutoNum type="arabicPeriod" startAt="2"/>
            </a:pPr>
            <a:r>
              <a:rPr lang="ar-SA" sz="2800" dirty="0"/>
              <a:t> </a:t>
            </a:r>
            <a:r>
              <a:rPr lang="ar-SA" dirty="0"/>
              <a:t>وضع قضایا اللاجئین والنازحین داخل الإدارة المناسبة في المؤسسة الوطنیة وتحدید الأشخاص المنسقین لھذه القضایا.</a:t>
            </a:r>
            <a:endParaRPr lang="en-US" sz="2800" dirty="0"/>
          </a:p>
          <a:p>
            <a:pPr marL="457189" indent="-457189" algn="just" rtl="1">
              <a:buFont typeface="+mj-lt"/>
              <a:buAutoNum type="arabicPeriod" startAt="3"/>
            </a:pPr>
            <a:r>
              <a:rPr lang="en-US" sz="2800" dirty="0"/>
              <a:t> </a:t>
            </a:r>
            <a:r>
              <a:rPr lang="ar-SA" dirty="0"/>
              <a:t>تصميم برامج تؤدي دورا في جميع مراحل النزوح واللجوء. تطوير واستخدام آليات لتوفير الإنذار المبكر، واتخاذ إجراءات مبكرة لمنع الصراعات التي يمكن أن تؤدي إلى نزوح الأشخاص أو فرارهم إلى المنفى.</a:t>
            </a:r>
            <a:endParaRPr lang="en-US" sz="2800" dirty="0"/>
          </a:p>
          <a:p>
            <a:pPr marL="457189" indent="-457189" algn="just" rtl="1">
              <a:buFont typeface="+mj-lt"/>
              <a:buAutoNum type="arabicPeriod" startAt="3"/>
            </a:pPr>
            <a:r>
              <a:rPr lang="ar-SA" dirty="0"/>
              <a:t>إنشاء برامج التأييد التي تحث الحكومة على تحمل مسؤولياتها في حماية ومساعدة اللاجئين والمشردين داخليا، من خلال توفير الخدمات الأساسية - مثل الخدمات الصحية والأمنية والاجتماعية - بما يتفق مع المعايير الإقليمية والدولية. ويمكن للمؤسسات الوطنية لحقوق الإنسان أن تحث أيضا الأمم المتحدة إلى تقديم المساعدة الإنسانية الكافية. وأثناء (برامج) العودة وإعادة الإدماج، ينبغي للمؤسسات الوطنية لحقوق الإنسان أن تضمن احترام حقوق المشردين داخليا.</a:t>
            </a:r>
            <a:endParaRPr lang="en-US" sz="2800" dirty="0"/>
          </a:p>
          <a:p>
            <a:pPr marL="0" indent="0" algn="r" rtl="1">
              <a:buNone/>
            </a:pPr>
            <a:endParaRPr lang="en-US" dirty="0"/>
          </a:p>
        </p:txBody>
      </p:sp>
    </p:spTree>
    <p:extLst>
      <p:ext uri="{BB962C8B-B14F-4D97-AF65-F5344CB8AC3E}">
        <p14:creationId xmlns:p14="http://schemas.microsoft.com/office/powerpoint/2010/main" val="409267868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AB946B"/>
      </a:accent1>
      <a:accent2>
        <a:srgbClr val="C04F32"/>
      </a:accent2>
      <a:accent3>
        <a:srgbClr val="DD8C3C"/>
      </a:accent3>
      <a:accent4>
        <a:srgbClr val="8E684C"/>
      </a:accent4>
      <a:accent5>
        <a:srgbClr val="CBAF62"/>
      </a:accent5>
      <a:accent6>
        <a:srgbClr val="803348"/>
      </a:accent6>
      <a:hlink>
        <a:srgbClr val="86724D"/>
      </a:hlink>
      <a:folHlink>
        <a:srgbClr val="B99E84"/>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xmlns="" name="Organic" id="{28CDC826-8792-45C0-861B-85EB3ADEDA33}" vid="{A2BEDC8B-F191-493B-BA33-0F4F800A89D3}"/>
    </a:ext>
  </a:extLst>
</a:theme>
</file>

<file path=docProps/app.xml><?xml version="1.0" encoding="utf-8"?>
<Properties xmlns="http://schemas.openxmlformats.org/officeDocument/2006/extended-properties" xmlns:vt="http://schemas.openxmlformats.org/officeDocument/2006/docPropsVTypes">
  <Template>Organic</Template>
  <TotalTime>337</TotalTime>
  <Words>1152</Words>
  <Application>Microsoft Office PowerPoint</Application>
  <PresentationFormat>Custom</PresentationFormat>
  <Paragraphs>68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Organic</vt:lpstr>
      <vt:lpstr>دور المؤسسات الوطنية لحقوق الإنسان في حماية اللاجئين والمشردين داخليا</vt:lpstr>
      <vt:lpstr>الأهداف</vt:lpstr>
      <vt:lpstr>مناقشة</vt:lpstr>
      <vt:lpstr>لماذا يجب على المؤسسات الوطنية لحماية حقوق الإنسان حماية اللاجئين والنازحين داخليا</vt:lpstr>
      <vt:lpstr>مناقشة</vt:lpstr>
      <vt:lpstr> قضايا حماية اللاجئين والمشردين داخليا</vt:lpstr>
      <vt:lpstr>قضايا حماية اللاجئين والمشردين داخليا ..</vt:lpstr>
      <vt:lpstr>مناقشة</vt:lpstr>
      <vt:lpstr> استراتيجيات التدخل الممكنة</vt:lpstr>
      <vt:lpstr> استراتيجيات التدخل الممكنة</vt:lpstr>
      <vt:lpstr> استراتيجيات التدخل الممكنة</vt:lpstr>
      <vt:lpstr> استراتيجيات التدخل الممكنة</vt:lpstr>
      <vt:lpstr>استراتيجيات التدخل الخاصة باللاجئين</vt:lpstr>
      <vt:lpstr>استراتيجيات التدخل الخاصة باللاجئين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national human rights institutions in the protection of refugees and idps</dc:title>
  <dc:creator>PV</dc:creator>
  <cp:lastModifiedBy>Ahmed Hassan</cp:lastModifiedBy>
  <cp:revision>98</cp:revision>
  <dcterms:created xsi:type="dcterms:W3CDTF">2018-02-23T12:09:23Z</dcterms:created>
  <dcterms:modified xsi:type="dcterms:W3CDTF">2018-03-04T23:29:27Z</dcterms:modified>
</cp:coreProperties>
</file>