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8"/>
  </p:notesMasterIdLst>
  <p:sldIdLst>
    <p:sldId id="256" r:id="rId2"/>
    <p:sldId id="257" r:id="rId3"/>
    <p:sldId id="294" r:id="rId4"/>
    <p:sldId id="260" r:id="rId5"/>
    <p:sldId id="261" r:id="rId6"/>
    <p:sldId id="262" r:id="rId7"/>
    <p:sldId id="263" r:id="rId8"/>
    <p:sldId id="264" r:id="rId9"/>
    <p:sldId id="295"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FF"/>
    <a:srgbClr val="99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p:scale>
          <a:sx n="100" d="100"/>
          <a:sy n="100" d="100"/>
        </p:scale>
        <p:origin x="-996" y="-31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890B37-D82F-47A6-A1B9-68652EBE4432}" type="datetimeFigureOut">
              <a:rPr lang="en-US" smtClean="0"/>
              <a:t>3/5/2018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47EB941-37EA-4B59-AFF8-4C3A8EE4EE60}" type="slidenum">
              <a:rPr lang="en-US" smtClean="0"/>
              <a:t>‹#›</a:t>
            </a:fld>
            <a:endParaRPr lang="en-US"/>
          </a:p>
        </p:txBody>
      </p:sp>
    </p:spTree>
    <p:extLst>
      <p:ext uri="{BB962C8B-B14F-4D97-AF65-F5344CB8AC3E}">
        <p14:creationId xmlns:p14="http://schemas.microsoft.com/office/powerpoint/2010/main" val="9661389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altLang="zh-CN" dirty="0" smtClean="0">
                <a:latin typeface="Arial" panose="020B0604020202020204" pitchFamily="34" charset="0"/>
              </a:rPr>
              <a:t>As you all know, NHRIs mandate include the responsibility to protect the effective enjoyment by all of all human rights, and to coordinate </a:t>
            </a:r>
          </a:p>
          <a:p>
            <a:pPr eaLnBrk="1" hangingPunct="1"/>
            <a:r>
              <a:rPr lang="en-US" altLang="zh-CN" dirty="0" smtClean="0">
                <a:latin typeface="Arial" panose="020B0604020202020204" pitchFamily="34" charset="0"/>
              </a:rPr>
              <a:t>human rights protection activities at</a:t>
            </a:r>
            <a:r>
              <a:rPr lang="en-US" altLang="zh-CN" baseline="0" dirty="0" smtClean="0">
                <a:latin typeface="Arial" panose="020B0604020202020204" pitchFamily="34" charset="0"/>
              </a:rPr>
              <a:t> the national level</a:t>
            </a:r>
            <a:r>
              <a:rPr lang="en-US" altLang="zh-CN" dirty="0" smtClean="0">
                <a:latin typeface="Arial" panose="020B0604020202020204" pitchFamily="34" charset="0"/>
              </a:rPr>
              <a:t>. </a:t>
            </a:r>
            <a:r>
              <a:rPr lang="en-GB" altLang="zh-CN" dirty="0" smtClean="0">
                <a:latin typeface="Arial" panose="020B0604020202020204" pitchFamily="34" charset="0"/>
              </a:rPr>
              <a:t>NHRIs</a:t>
            </a:r>
            <a:r>
              <a:rPr lang="en-GB" altLang="en-US" dirty="0" smtClean="0">
                <a:latin typeface="Arial" panose="020B0604020202020204" pitchFamily="34" charset="0"/>
              </a:rPr>
              <a:t> engagement in monitoring, fact-finding and investigations at </a:t>
            </a:r>
          </a:p>
          <a:p>
            <a:pPr eaLnBrk="1" hangingPunct="1"/>
            <a:r>
              <a:rPr lang="en-GB" altLang="en-US" dirty="0" smtClean="0">
                <a:latin typeface="Arial" panose="020B0604020202020204" pitchFamily="34" charset="0"/>
              </a:rPr>
              <a:t> is one of the most significant ways in which to fulfil this mandate. </a:t>
            </a:r>
          </a:p>
          <a:p>
            <a:pPr eaLnBrk="1" hangingPunct="1"/>
            <a:r>
              <a:rPr lang="en-GB" altLang="en-US" dirty="0" smtClean="0">
                <a:latin typeface="Arial" panose="020B0604020202020204" pitchFamily="34" charset="0"/>
              </a:rPr>
              <a:t>In the next slides, we are briefly going  to review the main definitions listed up here. </a:t>
            </a:r>
          </a:p>
          <a:p>
            <a:pPr eaLnBrk="1" hangingPunct="1"/>
            <a:endParaRPr lang="en-GB" altLang="en-US" b="1" dirty="0" smtClean="0">
              <a:latin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fld id="{A47EB941-37EA-4B59-AFF8-4C3A8EE4EE60}" type="slidenum">
              <a:rPr lang="en-US" smtClean="0"/>
              <a:t>2</a:t>
            </a:fld>
            <a:endParaRPr lang="en-US"/>
          </a:p>
        </p:txBody>
      </p:sp>
    </p:spTree>
    <p:extLst>
      <p:ext uri="{BB962C8B-B14F-4D97-AF65-F5344CB8AC3E}">
        <p14:creationId xmlns:p14="http://schemas.microsoft.com/office/powerpoint/2010/main" val="41964743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dirty="0"/>
              <a:t>3/5/2018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dirty="0"/>
              <a:t>3/5/2018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dirty="0"/>
              <a:t>3/5/2018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dirty="0"/>
              <a:t>3/5/2018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dirty="0"/>
              <a:t>3/5/2018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dirty="0"/>
              <a:t>3/5/2018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dirty="0"/>
              <a:t>3/5/2018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dirty="0"/>
              <a:t>3/5/2018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dirty="0"/>
              <a:t>3/5/2018</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dirty="0"/>
              <a:t>3/5/2018</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dirty="0"/>
              <a:t>3/5/2018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dirty="0"/>
              <a:t>3/5/2018</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rtl="1"/>
            <a:r>
              <a:rPr lang="ar-SA" sz="5400" b="1" dirty="0"/>
              <a:t/>
            </a:r>
            <a:br>
              <a:rPr lang="ar-SA" sz="5400" b="1" dirty="0"/>
            </a:br>
            <a:r>
              <a:rPr lang="ar-SA" sz="5400" b="1" dirty="0"/>
              <a:t>حماية وتعزيز حقوق اللاجئين والمشردين </a:t>
            </a:r>
            <a:r>
              <a:rPr lang="ar-SA" sz="5400" b="1" dirty="0" smtClean="0"/>
              <a:t>داخليا (النازحين).</a:t>
            </a:r>
            <a:r>
              <a:rPr lang="ar-SA" sz="5400" b="1" dirty="0"/>
              <a:t/>
            </a:r>
            <a:br>
              <a:rPr lang="ar-SA" sz="5400" b="1" dirty="0"/>
            </a:br>
            <a:endParaRPr lang="en-US" sz="5400" b="1"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p:txBody>
          <a:bodyPr>
            <a:normAutofit fontScale="85000" lnSpcReduction="20000"/>
          </a:bodyPr>
          <a:lstStyle/>
          <a:p>
            <a:pPr rtl="1"/>
            <a:endParaRPr lang="ar-SA" sz="4000" dirty="0"/>
          </a:p>
          <a:p>
            <a:pPr algn="ctr" rtl="1"/>
            <a:r>
              <a:rPr lang="ar-SA" sz="4700" b="1" kern="0" cap="none" spc="0" dirty="0">
                <a:solidFill>
                  <a:srgbClr val="333399"/>
                </a:solidFill>
                <a:latin typeface="Arial"/>
              </a:rPr>
              <a:t>التعاريف والسياق</a:t>
            </a:r>
          </a:p>
          <a:p>
            <a:pPr marL="342900" lvl="0" indent="-342900" algn="ctr" fontAlgn="base">
              <a:spcBef>
                <a:spcPct val="20000"/>
              </a:spcBef>
              <a:spcAft>
                <a:spcPct val="0"/>
              </a:spcAft>
              <a:buClrTx/>
              <a:buSzTx/>
            </a:pPr>
            <a:endParaRPr lang="ar-SA" altLang="en-US" sz="4000" b="1" kern="0" cap="none" spc="0" dirty="0" smtClean="0">
              <a:solidFill>
                <a:srgbClr val="333399"/>
              </a:solidFill>
              <a:latin typeface="Arial"/>
            </a:endParaRPr>
          </a:p>
          <a:p>
            <a:endParaRPr lang="en-US" dirty="0"/>
          </a:p>
        </p:txBody>
      </p:sp>
    </p:spTree>
    <p:extLst>
      <p:ext uri="{BB962C8B-B14F-4D97-AF65-F5344CB8AC3E}">
        <p14:creationId xmlns:p14="http://schemas.microsoft.com/office/powerpoint/2010/main" val="8712224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9180" y="705703"/>
            <a:ext cx="10058400" cy="927835"/>
          </a:xfrm>
        </p:spPr>
        <p:txBody>
          <a:bodyPr>
            <a:normAutofit/>
          </a:bodyPr>
          <a:lstStyle/>
          <a:p>
            <a:pPr algn="r" rtl="1"/>
            <a:r>
              <a:rPr lang="ar-SA" sz="4000" b="1" dirty="0">
                <a:solidFill>
                  <a:srgbClr val="9933FF"/>
                </a:solidFill>
              </a:rPr>
              <a:t>التزامات الدول في مجال حقوق الإنسان</a:t>
            </a:r>
            <a:endParaRPr lang="en-US" sz="6000" b="1" dirty="0">
              <a:solidFill>
                <a:srgbClr val="9933FF"/>
              </a:solidFill>
            </a:endParaRPr>
          </a:p>
        </p:txBody>
      </p:sp>
      <p:sp>
        <p:nvSpPr>
          <p:cNvPr id="3" name="Content Placeholder 2"/>
          <p:cNvSpPr>
            <a:spLocks noGrp="1"/>
          </p:cNvSpPr>
          <p:nvPr>
            <p:ph idx="1"/>
          </p:nvPr>
        </p:nvSpPr>
        <p:spPr>
          <a:xfrm>
            <a:off x="1097280" y="1885950"/>
            <a:ext cx="10261284" cy="4243387"/>
          </a:xfrm>
        </p:spPr>
        <p:txBody>
          <a:bodyPr>
            <a:noAutofit/>
          </a:bodyPr>
          <a:lstStyle/>
          <a:p>
            <a:pPr algn="just" rtl="1">
              <a:buFont typeface="Wingdings" panose="05000000000000000000" pitchFamily="2" charset="2"/>
              <a:buChar char="§"/>
              <a:defRPr/>
            </a:pPr>
            <a:r>
              <a:rPr lang="ar-SA" sz="2800" dirty="0" smtClean="0"/>
              <a:t> </a:t>
            </a:r>
            <a:r>
              <a:rPr lang="ar-SA" sz="2800" dirty="0"/>
              <a:t>ومن خلال </a:t>
            </a:r>
            <a:r>
              <a:rPr lang="ar-SA" sz="2800" dirty="0" smtClean="0"/>
              <a:t>الموافقة </a:t>
            </a:r>
            <a:r>
              <a:rPr lang="ar-SA" sz="2800" dirty="0"/>
              <a:t>على المعاهدات الدولية لحقوق الإنسان، </a:t>
            </a:r>
            <a:r>
              <a:rPr lang="ar-SA" sz="2800" dirty="0" smtClean="0"/>
              <a:t>توافق الحكومات على </a:t>
            </a:r>
            <a:r>
              <a:rPr lang="ar-SA" sz="2800" dirty="0"/>
              <a:t>اتخاذ </a:t>
            </a:r>
            <a:r>
              <a:rPr lang="ar-SA" sz="2800" dirty="0" smtClean="0"/>
              <a:t>التدابير المحلية ووضع التشريعات (اللازمة) لتنفيذ </a:t>
            </a:r>
            <a:r>
              <a:rPr lang="ar-SA" sz="2800" dirty="0"/>
              <a:t>التزاماتهم وواجباتهم</a:t>
            </a:r>
            <a:endParaRPr lang="en-US" sz="2800" dirty="0"/>
          </a:p>
          <a:p>
            <a:pPr algn="just" rtl="1">
              <a:buFont typeface="Wingdings" panose="05000000000000000000" pitchFamily="2" charset="2"/>
              <a:buChar char="§"/>
              <a:defRPr/>
            </a:pPr>
            <a:r>
              <a:rPr lang="ar-SA" sz="2800" dirty="0" smtClean="0"/>
              <a:t> وتتولى (الحكومات) واحبات احترام وحماية </a:t>
            </a:r>
            <a:r>
              <a:rPr lang="ar-SA" sz="2800" dirty="0"/>
              <a:t>والوفاء </a:t>
            </a:r>
            <a:r>
              <a:rPr lang="ar-SA" sz="2800" dirty="0" smtClean="0"/>
              <a:t>بالتزاماتها (تجاه) حقوق الإنسان.</a:t>
            </a:r>
            <a:endParaRPr lang="en-US" sz="2800" dirty="0"/>
          </a:p>
          <a:p>
            <a:pPr algn="just" rtl="1">
              <a:buFont typeface="Wingdings" panose="05000000000000000000" pitchFamily="2" charset="2"/>
              <a:buChar char="§"/>
              <a:defRPr/>
            </a:pPr>
            <a:r>
              <a:rPr lang="ar-SA" sz="2800" u="sng" dirty="0" smtClean="0"/>
              <a:t> </a:t>
            </a:r>
            <a:r>
              <a:rPr lang="ar-SA" sz="2800" u="sng" dirty="0"/>
              <a:t>الاحترام</a:t>
            </a:r>
            <a:r>
              <a:rPr lang="ar-SA" sz="2800" dirty="0"/>
              <a:t>: يجب أن تمتنع الدول عن التدخل في حقوق الإنسان أو الحد منها</a:t>
            </a:r>
            <a:endParaRPr lang="en-US" sz="2800" dirty="0"/>
          </a:p>
          <a:p>
            <a:pPr algn="just" rtl="1">
              <a:buFont typeface="Wingdings" panose="05000000000000000000" pitchFamily="2" charset="2"/>
              <a:buChar char="§"/>
              <a:defRPr/>
            </a:pPr>
            <a:r>
              <a:rPr lang="ar-SA" sz="2800" u="sng" dirty="0" smtClean="0"/>
              <a:t> </a:t>
            </a:r>
            <a:r>
              <a:rPr lang="ar-SA" sz="2800" u="sng" dirty="0"/>
              <a:t>الحماية: </a:t>
            </a:r>
            <a:r>
              <a:rPr lang="ar-SA" sz="2800" dirty="0"/>
              <a:t>حماية </a:t>
            </a:r>
            <a:r>
              <a:rPr lang="ar-SA" sz="2800" dirty="0" smtClean="0"/>
              <a:t>الأفراد </a:t>
            </a:r>
            <a:r>
              <a:rPr lang="ar-SA" sz="2800" dirty="0"/>
              <a:t>والجماعات من </a:t>
            </a:r>
            <a:r>
              <a:rPr lang="ar-SA" sz="2800" dirty="0" smtClean="0"/>
              <a:t>انتهاكات حقوق الإنسان</a:t>
            </a:r>
            <a:endParaRPr lang="en-US" sz="2800" dirty="0"/>
          </a:p>
          <a:p>
            <a:pPr algn="just" rtl="1">
              <a:buFont typeface="Wingdings" panose="05000000000000000000" pitchFamily="2" charset="2"/>
              <a:buChar char="§"/>
              <a:defRPr/>
            </a:pPr>
            <a:r>
              <a:rPr lang="ar-SA" sz="2800" u="sng" dirty="0" smtClean="0"/>
              <a:t> </a:t>
            </a:r>
            <a:r>
              <a:rPr lang="ar-SA" sz="2800" u="sng" dirty="0"/>
              <a:t>الوفاء: </a:t>
            </a:r>
            <a:r>
              <a:rPr lang="ar-SA" sz="2800" dirty="0"/>
              <a:t>اتخاذ خطوات إيجابية / العمل لتسهيل التمتع </a:t>
            </a:r>
            <a:r>
              <a:rPr lang="ar-SA" sz="2800" dirty="0" smtClean="0"/>
              <a:t>بحقوق الإنسان</a:t>
            </a:r>
            <a:endParaRPr lang="en-US" sz="2800" dirty="0"/>
          </a:p>
          <a:p>
            <a:endParaRPr lang="en-US" sz="2800" dirty="0"/>
          </a:p>
        </p:txBody>
      </p:sp>
    </p:spTree>
    <p:extLst>
      <p:ext uri="{BB962C8B-B14F-4D97-AF65-F5344CB8AC3E}">
        <p14:creationId xmlns:p14="http://schemas.microsoft.com/office/powerpoint/2010/main" val="34679677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sz="4000" b="1" dirty="0">
                <a:solidFill>
                  <a:srgbClr val="FF0000"/>
                </a:solidFill>
              </a:rPr>
              <a:t>انتهاكات حقوق الإنسان ...</a:t>
            </a:r>
            <a:endParaRPr lang="en-US" sz="5400" b="1" dirty="0">
              <a:solidFill>
                <a:srgbClr val="FF0000"/>
              </a:solidFill>
            </a:endParaRPr>
          </a:p>
        </p:txBody>
      </p:sp>
      <p:sp>
        <p:nvSpPr>
          <p:cNvPr id="3" name="Content Placeholder 2"/>
          <p:cNvSpPr>
            <a:spLocks noGrp="1"/>
          </p:cNvSpPr>
          <p:nvPr>
            <p:ph idx="1"/>
          </p:nvPr>
        </p:nvSpPr>
        <p:spPr/>
        <p:txBody>
          <a:bodyPr/>
          <a:lstStyle/>
          <a:p>
            <a:pPr marL="0" lvl="0" indent="0" algn="r" rtl="1" fontAlgn="base">
              <a:lnSpc>
                <a:spcPct val="100000"/>
              </a:lnSpc>
              <a:spcBef>
                <a:spcPct val="0"/>
              </a:spcBef>
              <a:spcAft>
                <a:spcPct val="0"/>
              </a:spcAft>
              <a:buClrTx/>
              <a:buSzTx/>
              <a:buNone/>
              <a:defRPr/>
            </a:pPr>
            <a:r>
              <a:rPr lang="ar-SA" sz="2800" dirty="0">
                <a:solidFill>
                  <a:srgbClr val="6600FF"/>
                </a:solidFill>
              </a:rPr>
              <a:t>وعندما نشير إلى "الانتهاكات"، فإننا نشير إلى عدم امتثال الدولة لالتزاماتها من خلال ما يلي:</a:t>
            </a:r>
            <a:r>
              <a:rPr lang="en-US" sz="3200" kern="0" dirty="0" smtClean="0">
                <a:solidFill>
                  <a:srgbClr val="6600FF"/>
                </a:solidFill>
                <a:latin typeface="Arial"/>
              </a:rPr>
              <a:t>                </a:t>
            </a:r>
          </a:p>
          <a:p>
            <a:pPr marL="0" lvl="0" indent="0" fontAlgn="base">
              <a:lnSpc>
                <a:spcPct val="100000"/>
              </a:lnSpc>
              <a:spcBef>
                <a:spcPct val="0"/>
              </a:spcBef>
              <a:spcAft>
                <a:spcPct val="0"/>
              </a:spcAft>
              <a:buClrTx/>
              <a:buSzTx/>
              <a:buNone/>
              <a:defRPr/>
            </a:pPr>
            <a:endParaRPr lang="en-US" sz="3200" kern="0" dirty="0" smtClean="0">
              <a:solidFill>
                <a:srgbClr val="333399"/>
              </a:solidFill>
              <a:latin typeface="Arial"/>
            </a:endParaRPr>
          </a:p>
          <a:p>
            <a:pPr marL="0" lvl="0" indent="0" fontAlgn="base">
              <a:lnSpc>
                <a:spcPct val="100000"/>
              </a:lnSpc>
              <a:spcBef>
                <a:spcPct val="0"/>
              </a:spcBef>
              <a:spcAft>
                <a:spcPct val="0"/>
              </a:spcAft>
              <a:buClrTx/>
              <a:buSzTx/>
              <a:buNone/>
              <a:defRPr/>
            </a:pPr>
            <a:endParaRPr lang="en-US" sz="3200" kern="0" dirty="0" smtClean="0">
              <a:solidFill>
                <a:srgbClr val="333399"/>
              </a:solidFill>
              <a:latin typeface="Arial"/>
            </a:endParaRPr>
          </a:p>
          <a:p>
            <a:pPr marL="0" lvl="0" indent="0" fontAlgn="base">
              <a:lnSpc>
                <a:spcPct val="100000"/>
              </a:lnSpc>
              <a:spcBef>
                <a:spcPct val="0"/>
              </a:spcBef>
              <a:spcAft>
                <a:spcPct val="0"/>
              </a:spcAft>
              <a:buClrTx/>
              <a:buSzTx/>
              <a:buNone/>
              <a:defRPr/>
            </a:pPr>
            <a:r>
              <a:rPr lang="en-US" sz="3200" kern="0" dirty="0" smtClean="0">
                <a:solidFill>
                  <a:srgbClr val="333399"/>
                </a:solidFill>
                <a:latin typeface="Arial"/>
              </a:rPr>
              <a:t>                           </a:t>
            </a:r>
            <a:endParaRPr lang="en-US" dirty="0"/>
          </a:p>
        </p:txBody>
      </p:sp>
      <p:sp>
        <p:nvSpPr>
          <p:cNvPr id="4" name="WordArt 4"/>
          <p:cNvSpPr>
            <a:spLocks noChangeArrowheads="1" noChangeShapeType="1" noTextEdit="1"/>
          </p:cNvSpPr>
          <p:nvPr/>
        </p:nvSpPr>
        <p:spPr bwMode="auto">
          <a:xfrm>
            <a:off x="2390775" y="3067051"/>
            <a:ext cx="3048000" cy="104775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ar-SA" sz="5400" b="1" kern="10" dirty="0" smtClean="0">
                <a:solidFill>
                  <a:srgbClr val="33CC33">
                    <a:alpha val="50195"/>
                  </a:srgbClr>
                </a:solidFill>
                <a:effectLst>
                  <a:outerShdw dist="45791" dir="2021404" algn="ctr" rotWithShape="0">
                    <a:srgbClr val="9999FF"/>
                  </a:outerShdw>
                </a:effectLst>
                <a:latin typeface="Arial Black" panose="020B0A04020102020204" pitchFamily="34" charset="0"/>
              </a:rPr>
              <a:t>قوانين أو مراسيم</a:t>
            </a:r>
            <a:endParaRPr lang="en-US" sz="5400" b="1" kern="10" dirty="0">
              <a:solidFill>
                <a:srgbClr val="33CC33">
                  <a:alpha val="50195"/>
                </a:srgbClr>
              </a:solidFill>
              <a:effectLst>
                <a:outerShdw dist="45791" dir="2021404" algn="ctr" rotWithShape="0">
                  <a:srgbClr val="9999FF"/>
                </a:outerShdw>
              </a:effectLst>
              <a:latin typeface="Arial Black" panose="020B0A04020102020204" pitchFamily="34" charset="0"/>
            </a:endParaRPr>
          </a:p>
        </p:txBody>
      </p:sp>
      <p:sp>
        <p:nvSpPr>
          <p:cNvPr id="5" name="WordArt 5"/>
          <p:cNvSpPr>
            <a:spLocks noChangeArrowheads="1" noChangeShapeType="1" noTextEdit="1"/>
          </p:cNvSpPr>
          <p:nvPr/>
        </p:nvSpPr>
        <p:spPr bwMode="auto">
          <a:xfrm>
            <a:off x="6448425" y="3067050"/>
            <a:ext cx="4714875" cy="104775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ar-SA" sz="3600" b="1" kern="10" dirty="0" smtClean="0">
                <a:solidFill>
                  <a:srgbClr val="00CCFF"/>
                </a:solidFill>
                <a:effectLst>
                  <a:outerShdw dist="45791" dir="2021404" algn="ctr" rotWithShape="0">
                    <a:srgbClr val="C0C0C0"/>
                  </a:outerShdw>
                </a:effectLst>
                <a:latin typeface="Times New Roman" panose="02020603050405020304" pitchFamily="18" charset="0"/>
                <a:cs typeface="Times New Roman" panose="02020603050405020304" pitchFamily="18" charset="0"/>
              </a:rPr>
              <a:t>إغفال (التغاضي عن القيام بالواجب القانوتي)</a:t>
            </a:r>
            <a:endParaRPr lang="en-US" sz="3600" b="1" kern="10" dirty="0">
              <a:solidFill>
                <a:srgbClr val="00CCFF"/>
              </a:solidFill>
              <a:effectLst>
                <a:outerShdw dist="45791" dir="2021404" algn="ctr" rotWithShape="0">
                  <a:srgbClr val="C0C0C0"/>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985236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sz="4000" b="1" dirty="0">
                <a:solidFill>
                  <a:srgbClr val="FF0000"/>
                </a:solidFill>
              </a:rPr>
              <a:t>انتهاكات حقوق الإنسان</a:t>
            </a:r>
            <a:endParaRPr lang="en-US" sz="4000" b="1" dirty="0">
              <a:solidFill>
                <a:srgbClr val="FF0000"/>
              </a:solidFill>
            </a:endParaRPr>
          </a:p>
        </p:txBody>
      </p:sp>
      <p:sp>
        <p:nvSpPr>
          <p:cNvPr id="3" name="Content Placeholder 2"/>
          <p:cNvSpPr>
            <a:spLocks noGrp="1"/>
          </p:cNvSpPr>
          <p:nvPr>
            <p:ph idx="1"/>
          </p:nvPr>
        </p:nvSpPr>
        <p:spPr>
          <a:xfrm>
            <a:off x="1097280" y="1845733"/>
            <a:ext cx="10058400" cy="4369329"/>
          </a:xfrm>
        </p:spPr>
        <p:txBody>
          <a:bodyPr>
            <a:normAutofit/>
          </a:bodyPr>
          <a:lstStyle/>
          <a:p>
            <a:pPr marL="342900" lvl="0" indent="-342900" algn="just" rtl="1" eaLnBrk="0" fontAlgn="base" hangingPunct="0">
              <a:lnSpc>
                <a:spcPct val="100000"/>
              </a:lnSpc>
              <a:spcBef>
                <a:spcPct val="20000"/>
              </a:spcBef>
              <a:spcAft>
                <a:spcPct val="0"/>
              </a:spcAft>
              <a:buClrTx/>
              <a:buSzTx/>
              <a:buFontTx/>
              <a:buChar char="•"/>
            </a:pPr>
            <a:r>
              <a:rPr lang="ar-SA" sz="2200" kern="0" dirty="0">
                <a:solidFill>
                  <a:srgbClr val="333399"/>
                </a:solidFill>
                <a:latin typeface="Arial"/>
              </a:rPr>
              <a:t>يفرض القانون الدولي لحقوق الإنسان التزامات على الدول الأطراف </a:t>
            </a:r>
            <a:r>
              <a:rPr lang="ar-SA" sz="2200" kern="0" dirty="0" smtClean="0">
                <a:solidFill>
                  <a:srgbClr val="333399"/>
                </a:solidFill>
                <a:latin typeface="Arial"/>
              </a:rPr>
              <a:t>وليس على </a:t>
            </a:r>
            <a:r>
              <a:rPr lang="ar-SA" sz="2200" kern="0" dirty="0">
                <a:solidFill>
                  <a:srgbClr val="333399"/>
                </a:solidFill>
                <a:latin typeface="Arial"/>
              </a:rPr>
              <a:t>الأفراد.</a:t>
            </a:r>
            <a:endParaRPr lang="en-US" altLang="en-US" sz="2200" kern="0" dirty="0">
              <a:solidFill>
                <a:srgbClr val="333399"/>
              </a:solidFill>
              <a:latin typeface="Arial"/>
            </a:endParaRPr>
          </a:p>
          <a:p>
            <a:pPr marL="342900" lvl="0" indent="-342900" algn="just" rtl="1" eaLnBrk="0" fontAlgn="base" hangingPunct="0">
              <a:lnSpc>
                <a:spcPct val="100000"/>
              </a:lnSpc>
              <a:spcBef>
                <a:spcPct val="20000"/>
              </a:spcBef>
              <a:spcAft>
                <a:spcPct val="0"/>
              </a:spcAft>
              <a:buClrTx/>
              <a:buSzTx/>
              <a:buFontTx/>
              <a:buChar char="•"/>
            </a:pPr>
            <a:r>
              <a:rPr lang="ar-SA" altLang="en-US" sz="2200" kern="0" dirty="0" smtClean="0">
                <a:solidFill>
                  <a:srgbClr val="333399"/>
                </a:solidFill>
                <a:latin typeface="Arial"/>
              </a:rPr>
              <a:t> </a:t>
            </a:r>
            <a:r>
              <a:rPr lang="ar-SA" sz="2200" kern="0" dirty="0">
                <a:solidFill>
                  <a:srgbClr val="333399"/>
                </a:solidFill>
                <a:latin typeface="Arial"/>
              </a:rPr>
              <a:t>ويقع على عاتق الدولة واجب ضمان حماية وتعزيز حقوق الإنسان. ولذلك فإن انتهاكات القانون الدولي لحقوق الإنسان ترتكبها الدولة من خلال خدمها أو وكلاءها أو الأشخاص الذين يتصرفون بتعليمات أو موافقة أو دعم من الدولة أو بموافقة مسؤولين حكوميين.</a:t>
            </a:r>
            <a:endParaRPr lang="en-US" altLang="en-US" sz="2200" kern="0" dirty="0">
              <a:solidFill>
                <a:srgbClr val="333399"/>
              </a:solidFill>
              <a:latin typeface="Arial"/>
            </a:endParaRPr>
          </a:p>
          <a:p>
            <a:pPr marL="342900" lvl="0" indent="-342900" algn="just" rtl="1" eaLnBrk="0" fontAlgn="base" hangingPunct="0">
              <a:lnSpc>
                <a:spcPct val="100000"/>
              </a:lnSpc>
              <a:spcBef>
                <a:spcPct val="20000"/>
              </a:spcBef>
              <a:spcAft>
                <a:spcPct val="0"/>
              </a:spcAft>
              <a:buClrTx/>
              <a:buSzTx/>
              <a:buFontTx/>
              <a:buChar char="•"/>
            </a:pPr>
            <a:r>
              <a:rPr lang="ar-SA" altLang="en-US" sz="2200" kern="0" dirty="0" smtClean="0">
                <a:solidFill>
                  <a:srgbClr val="333399"/>
                </a:solidFill>
                <a:latin typeface="Arial"/>
              </a:rPr>
              <a:t> </a:t>
            </a:r>
            <a:r>
              <a:rPr lang="ar-SA" sz="2200" kern="0" dirty="0">
                <a:solidFill>
                  <a:srgbClr val="333399"/>
                </a:solidFill>
                <a:latin typeface="Arial"/>
              </a:rPr>
              <a:t>هناك تمييز بين انتهاكات حقوق الإنسان </a:t>
            </a:r>
            <a:r>
              <a:rPr lang="ar-SA" sz="2200" kern="0" dirty="0" smtClean="0">
                <a:solidFill>
                  <a:srgbClr val="333399"/>
                </a:solidFill>
                <a:latin typeface="Arial"/>
              </a:rPr>
              <a:t>وتجاوزات حقوق </a:t>
            </a:r>
            <a:r>
              <a:rPr lang="ar-SA" sz="2200" kern="0" dirty="0">
                <a:solidFill>
                  <a:srgbClr val="333399"/>
                </a:solidFill>
                <a:latin typeface="Arial"/>
              </a:rPr>
              <a:t>الإنسان. </a:t>
            </a:r>
            <a:r>
              <a:rPr lang="ar-SA" sz="2200" kern="0" dirty="0" smtClean="0">
                <a:solidFill>
                  <a:srgbClr val="333399"/>
                </a:solidFill>
                <a:latin typeface="Arial"/>
              </a:rPr>
              <a:t>الأفعال والإهمال من قبل الجهات </a:t>
            </a:r>
            <a:r>
              <a:rPr lang="ar-SA" sz="2200" kern="0" dirty="0">
                <a:solidFill>
                  <a:srgbClr val="333399"/>
                </a:solidFill>
                <a:latin typeface="Arial"/>
              </a:rPr>
              <a:t>الفاعلة غير الحكومية </a:t>
            </a:r>
            <a:r>
              <a:rPr lang="ar-SA" sz="2200" kern="0" dirty="0" smtClean="0">
                <a:solidFill>
                  <a:srgbClr val="333399"/>
                </a:solidFill>
                <a:latin typeface="Arial"/>
              </a:rPr>
              <a:t>والتي </a:t>
            </a:r>
            <a:r>
              <a:rPr lang="ar-SA" sz="2200" kern="0" dirty="0">
                <a:solidFill>
                  <a:srgbClr val="333399"/>
                </a:solidFill>
                <a:latin typeface="Arial"/>
              </a:rPr>
              <a:t>تنتهك حقوق الإنسان </a:t>
            </a:r>
            <a:r>
              <a:rPr lang="ar-SA" sz="2200" kern="0" dirty="0" smtClean="0">
                <a:solidFill>
                  <a:srgbClr val="333399"/>
                </a:solidFill>
                <a:latin typeface="Arial"/>
              </a:rPr>
              <a:t>يعتبر تجاوز لحقوق </a:t>
            </a:r>
            <a:r>
              <a:rPr lang="ar-SA" sz="2200" kern="0" dirty="0">
                <a:solidFill>
                  <a:srgbClr val="333399"/>
                </a:solidFill>
                <a:latin typeface="Arial"/>
              </a:rPr>
              <a:t>الإنسان في حين أن </a:t>
            </a:r>
            <a:r>
              <a:rPr lang="ar-SA" sz="2200" kern="0" dirty="0" smtClean="0">
                <a:solidFill>
                  <a:srgbClr val="333399"/>
                </a:solidFill>
                <a:latin typeface="Arial"/>
              </a:rPr>
              <a:t>الأفعال </a:t>
            </a:r>
            <a:r>
              <a:rPr lang="ar-SA" sz="2200" kern="0" dirty="0">
                <a:solidFill>
                  <a:srgbClr val="333399"/>
                </a:solidFill>
                <a:latin typeface="Arial"/>
              </a:rPr>
              <a:t>أو </a:t>
            </a:r>
            <a:r>
              <a:rPr lang="ar-SA" sz="2200" kern="0" dirty="0" smtClean="0">
                <a:solidFill>
                  <a:srgbClr val="333399"/>
                </a:solidFill>
                <a:latin typeface="Arial"/>
              </a:rPr>
              <a:t>الإهمال </a:t>
            </a:r>
            <a:r>
              <a:rPr lang="ar-SA" sz="2200" kern="0" dirty="0">
                <a:solidFill>
                  <a:srgbClr val="333399"/>
                </a:solidFill>
                <a:latin typeface="Arial"/>
              </a:rPr>
              <a:t>من جانب الجهات الفاعلة الحكومية التي تنتهك التمتع بحقوق الإنسان </a:t>
            </a:r>
            <a:r>
              <a:rPr lang="ar-SA" sz="2200" kern="0" dirty="0" smtClean="0">
                <a:solidFill>
                  <a:srgbClr val="333399"/>
                </a:solidFill>
                <a:latin typeface="Arial"/>
              </a:rPr>
              <a:t>يعتبر انتهاكاتاً لحقوق الإنسان.</a:t>
            </a:r>
            <a:endParaRPr lang="en-US" altLang="en-US" sz="2200" kern="0" dirty="0">
              <a:solidFill>
                <a:srgbClr val="333399"/>
              </a:solidFill>
              <a:latin typeface="Arial"/>
            </a:endParaRPr>
          </a:p>
          <a:p>
            <a:pPr marL="342900" lvl="0" indent="-342900" algn="just" rtl="1" eaLnBrk="0" fontAlgn="base" hangingPunct="0">
              <a:lnSpc>
                <a:spcPct val="100000"/>
              </a:lnSpc>
              <a:spcBef>
                <a:spcPct val="20000"/>
              </a:spcBef>
              <a:spcAft>
                <a:spcPct val="0"/>
              </a:spcAft>
              <a:buClrTx/>
              <a:buSzTx/>
              <a:buFontTx/>
              <a:buChar char="•"/>
            </a:pPr>
            <a:r>
              <a:rPr lang="ar-SA" altLang="en-US" sz="2200" kern="0" dirty="0" smtClean="0">
                <a:solidFill>
                  <a:srgbClr val="333399"/>
                </a:solidFill>
                <a:latin typeface="Arial"/>
              </a:rPr>
              <a:t> </a:t>
            </a:r>
            <a:r>
              <a:rPr lang="ar-SA" sz="2200" kern="0" dirty="0" smtClean="0">
                <a:solidFill>
                  <a:srgbClr val="333399"/>
                </a:solidFill>
                <a:latin typeface="Arial"/>
              </a:rPr>
              <a:t>يتخذ </a:t>
            </a:r>
            <a:r>
              <a:rPr lang="ar-SA" sz="2200" kern="0" dirty="0">
                <a:solidFill>
                  <a:srgbClr val="333399"/>
                </a:solidFill>
                <a:latin typeface="Arial"/>
              </a:rPr>
              <a:t>القانون الدولي لحقوق الإنسان الموقف المتمثل في وجوب معالجة انتهاكات حقوق الإنسان من خلال </a:t>
            </a:r>
            <a:r>
              <a:rPr lang="ar-SA" sz="2200" kern="0" dirty="0" smtClean="0">
                <a:solidFill>
                  <a:srgbClr val="333399"/>
                </a:solidFill>
                <a:latin typeface="Arial"/>
              </a:rPr>
              <a:t>القانون </a:t>
            </a:r>
            <a:r>
              <a:rPr lang="ar-SA" sz="2200" kern="0" dirty="0">
                <a:solidFill>
                  <a:srgbClr val="333399"/>
                </a:solidFill>
                <a:latin typeface="Arial"/>
              </a:rPr>
              <a:t>الجنائي أو القانون المدني</a:t>
            </a:r>
            <a:endParaRPr lang="en-US" altLang="en-US" sz="2200" kern="0" dirty="0">
              <a:solidFill>
                <a:srgbClr val="333399"/>
              </a:solidFill>
              <a:latin typeface="Arial"/>
            </a:endParaRPr>
          </a:p>
          <a:p>
            <a:endParaRPr lang="en-US" dirty="0"/>
          </a:p>
        </p:txBody>
      </p:sp>
    </p:spTree>
    <p:extLst>
      <p:ext uri="{BB962C8B-B14F-4D97-AF65-F5344CB8AC3E}">
        <p14:creationId xmlns:p14="http://schemas.microsoft.com/office/powerpoint/2010/main" val="23685693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sz="3600" b="1" dirty="0">
                <a:solidFill>
                  <a:srgbClr val="FF0000"/>
                </a:solidFill>
              </a:rPr>
              <a:t>انتهاكات حقوق الإنسان</a:t>
            </a:r>
            <a:endParaRPr lang="en-US" dirty="0"/>
          </a:p>
        </p:txBody>
      </p:sp>
      <p:sp>
        <p:nvSpPr>
          <p:cNvPr id="3" name="Content Placeholder 2"/>
          <p:cNvSpPr>
            <a:spLocks noGrp="1"/>
          </p:cNvSpPr>
          <p:nvPr>
            <p:ph idx="1"/>
          </p:nvPr>
        </p:nvSpPr>
        <p:spPr>
          <a:xfrm>
            <a:off x="1097280" y="1845733"/>
            <a:ext cx="10058400" cy="4369329"/>
          </a:xfrm>
        </p:spPr>
        <p:txBody>
          <a:bodyPr/>
          <a:lstStyle/>
          <a:p>
            <a:pPr marL="342900" lvl="0" indent="-342900" algn="just" rtl="1" eaLnBrk="0" fontAlgn="base" hangingPunct="0">
              <a:lnSpc>
                <a:spcPct val="100000"/>
              </a:lnSpc>
              <a:spcBef>
                <a:spcPct val="20000"/>
              </a:spcBef>
              <a:spcAft>
                <a:spcPct val="0"/>
              </a:spcAft>
              <a:buClrTx/>
              <a:buSzTx/>
              <a:buFontTx/>
              <a:buChar char="•"/>
            </a:pPr>
            <a:r>
              <a:rPr lang="ar-SA" kern="0" dirty="0">
                <a:solidFill>
                  <a:srgbClr val="333399"/>
                </a:solidFill>
                <a:latin typeface="Arial"/>
              </a:rPr>
              <a:t>انتهاك حقوق </a:t>
            </a:r>
            <a:r>
              <a:rPr lang="ar-SA" kern="0" dirty="0" smtClean="0">
                <a:solidFill>
                  <a:srgbClr val="333399"/>
                </a:solidFill>
                <a:latin typeface="Arial"/>
              </a:rPr>
              <a:t>الإنسان يمكن أن يعرف على </a:t>
            </a:r>
            <a:r>
              <a:rPr lang="ar-SA" kern="0" dirty="0">
                <a:solidFill>
                  <a:srgbClr val="333399"/>
                </a:solidFill>
                <a:latin typeface="Arial"/>
              </a:rPr>
              <a:t>أنه </a:t>
            </a:r>
            <a:r>
              <a:rPr lang="en-US" dirty="0"/>
              <a:t>"</a:t>
            </a:r>
            <a:r>
              <a:rPr lang="ar-SA" kern="0" dirty="0" smtClean="0">
                <a:solidFill>
                  <a:srgbClr val="333399"/>
                </a:solidFill>
                <a:latin typeface="Arial"/>
              </a:rPr>
              <a:t>انكار </a:t>
            </a:r>
            <a:r>
              <a:rPr lang="ar-SA" kern="0" dirty="0">
                <a:solidFill>
                  <a:srgbClr val="333399"/>
                </a:solidFill>
                <a:latin typeface="Arial"/>
              </a:rPr>
              <a:t>أو انتهاك </a:t>
            </a:r>
            <a:r>
              <a:rPr lang="ar-SA" kern="0" dirty="0" smtClean="0">
                <a:solidFill>
                  <a:srgbClr val="333399"/>
                </a:solidFill>
                <a:latin typeface="Arial"/>
              </a:rPr>
              <a:t>لـ أو الفشل في منع انتهاك معايير </a:t>
            </a:r>
            <a:r>
              <a:rPr lang="ar-SA" kern="0" dirty="0">
                <a:solidFill>
                  <a:srgbClr val="333399"/>
                </a:solidFill>
                <a:latin typeface="Arial"/>
              </a:rPr>
              <a:t>حقوق الإنسان من خلال </a:t>
            </a:r>
            <a:r>
              <a:rPr lang="ar-SA" kern="0" dirty="0" smtClean="0">
                <a:solidFill>
                  <a:srgbClr val="333399"/>
                </a:solidFill>
                <a:latin typeface="Arial"/>
              </a:rPr>
              <a:t>موظفي الدولة </a:t>
            </a:r>
            <a:r>
              <a:rPr lang="ar-SA" kern="0" dirty="0">
                <a:solidFill>
                  <a:srgbClr val="333399"/>
                </a:solidFill>
                <a:latin typeface="Arial"/>
              </a:rPr>
              <a:t>العموميين أو </a:t>
            </a:r>
            <a:r>
              <a:rPr lang="ar-SA" kern="0" dirty="0" smtClean="0">
                <a:solidFill>
                  <a:srgbClr val="333399"/>
                </a:solidFill>
                <a:latin typeface="Arial"/>
              </a:rPr>
              <a:t>وكلاء الدولة </a:t>
            </a:r>
            <a:r>
              <a:rPr lang="ar-SA" kern="0" dirty="0">
                <a:solidFill>
                  <a:srgbClr val="333399"/>
                </a:solidFill>
                <a:latin typeface="Arial"/>
              </a:rPr>
              <a:t>سواء بفعل أو </a:t>
            </a:r>
            <a:r>
              <a:rPr lang="ar-SA" kern="0" dirty="0" smtClean="0">
                <a:solidFill>
                  <a:srgbClr val="333399"/>
                </a:solidFill>
                <a:latin typeface="Arial"/>
              </a:rPr>
              <a:t>إغفال أو إهمال أو التغاضي عن إنتهاك </a:t>
            </a:r>
            <a:r>
              <a:rPr lang="ar-SA" kern="0" dirty="0">
                <a:solidFill>
                  <a:srgbClr val="333399"/>
                </a:solidFill>
                <a:latin typeface="Arial"/>
              </a:rPr>
              <a:t>أو مخالفة </a:t>
            </a:r>
            <a:r>
              <a:rPr lang="ar-SA" kern="0" dirty="0" smtClean="0">
                <a:solidFill>
                  <a:srgbClr val="333399"/>
                </a:solidFill>
                <a:latin typeface="Arial"/>
              </a:rPr>
              <a:t>تنافي </a:t>
            </a:r>
            <a:r>
              <a:rPr lang="ar-SA" kern="0" dirty="0">
                <a:solidFill>
                  <a:srgbClr val="333399"/>
                </a:solidFill>
                <a:latin typeface="Arial"/>
              </a:rPr>
              <a:t>حقوق </a:t>
            </a:r>
            <a:r>
              <a:rPr lang="ar-SA" kern="0" dirty="0" smtClean="0">
                <a:solidFill>
                  <a:srgbClr val="333399"/>
                </a:solidFill>
                <a:latin typeface="Arial"/>
              </a:rPr>
              <a:t>الإنسان</a:t>
            </a:r>
            <a:r>
              <a:rPr lang="en-US" dirty="0"/>
              <a:t> "</a:t>
            </a:r>
            <a:r>
              <a:rPr lang="ar-SA" kern="0" dirty="0" smtClean="0">
                <a:solidFill>
                  <a:srgbClr val="333399"/>
                </a:solidFill>
                <a:latin typeface="Arial"/>
              </a:rPr>
              <a:t>.</a:t>
            </a:r>
            <a:endParaRPr lang="en-US" altLang="en-US" kern="0" dirty="0">
              <a:solidFill>
                <a:srgbClr val="333399"/>
              </a:solidFill>
              <a:latin typeface="Arial"/>
            </a:endParaRPr>
          </a:p>
          <a:p>
            <a:pPr marL="342900" lvl="0" indent="-342900" algn="just" rtl="1" eaLnBrk="0" fontAlgn="base" hangingPunct="0">
              <a:lnSpc>
                <a:spcPct val="100000"/>
              </a:lnSpc>
              <a:spcBef>
                <a:spcPct val="20000"/>
              </a:spcBef>
              <a:spcAft>
                <a:spcPct val="0"/>
              </a:spcAft>
              <a:buClrTx/>
              <a:buSzTx/>
              <a:buFontTx/>
              <a:buChar char="•"/>
            </a:pPr>
            <a:r>
              <a:rPr lang="ar-SA" altLang="en-US" kern="0" dirty="0">
                <a:solidFill>
                  <a:srgbClr val="333399"/>
                </a:solidFill>
                <a:latin typeface="Arial"/>
              </a:rPr>
              <a:t> </a:t>
            </a:r>
            <a:r>
              <a:rPr lang="ar-SA" kern="0" dirty="0">
                <a:solidFill>
                  <a:srgbClr val="333399"/>
                </a:solidFill>
                <a:latin typeface="Arial"/>
              </a:rPr>
              <a:t>وما يعنيه ذلك هو أن انتهاكات حقوق الإنسان </a:t>
            </a:r>
            <a:r>
              <a:rPr lang="ar-SA" kern="0" dirty="0" smtClean="0">
                <a:solidFill>
                  <a:srgbClr val="333399"/>
                </a:solidFill>
                <a:latin typeface="Arial"/>
              </a:rPr>
              <a:t>لا تقتصر على إرتكاب أعمال </a:t>
            </a:r>
            <a:r>
              <a:rPr lang="ar-SA" kern="0" dirty="0">
                <a:solidFill>
                  <a:srgbClr val="333399"/>
                </a:solidFill>
                <a:latin typeface="Arial"/>
              </a:rPr>
              <a:t>علنية من </a:t>
            </a:r>
            <a:r>
              <a:rPr lang="ar-SA" kern="0" dirty="0" smtClean="0">
                <a:solidFill>
                  <a:srgbClr val="333399"/>
                </a:solidFill>
                <a:latin typeface="Arial"/>
              </a:rPr>
              <a:t>قبل موظفين الدولة العموميين، </a:t>
            </a:r>
            <a:r>
              <a:rPr lang="ar-SA" kern="0" dirty="0">
                <a:solidFill>
                  <a:srgbClr val="333399"/>
                </a:solidFill>
                <a:latin typeface="Arial"/>
              </a:rPr>
              <a:t>بل يمكن أن </a:t>
            </a:r>
            <a:r>
              <a:rPr lang="ar-SA" kern="0" dirty="0" smtClean="0">
                <a:solidFill>
                  <a:srgbClr val="333399"/>
                </a:solidFill>
                <a:latin typeface="Arial"/>
              </a:rPr>
              <a:t>يعزى </a:t>
            </a:r>
            <a:r>
              <a:rPr lang="ar-SA" kern="0" dirty="0">
                <a:solidFill>
                  <a:srgbClr val="333399"/>
                </a:solidFill>
                <a:latin typeface="Arial"/>
              </a:rPr>
              <a:t>أيضا إلى إخفاق </a:t>
            </a:r>
            <a:r>
              <a:rPr lang="ar-SA" kern="0" dirty="0" smtClean="0">
                <a:solidFill>
                  <a:srgbClr val="333399"/>
                </a:solidFill>
                <a:latin typeface="Arial"/>
              </a:rPr>
              <a:t>موظفي الدولة العموميين </a:t>
            </a:r>
            <a:r>
              <a:rPr lang="ar-SA" kern="0" dirty="0">
                <a:solidFill>
                  <a:srgbClr val="333399"/>
                </a:solidFill>
                <a:latin typeface="Arial"/>
              </a:rPr>
              <a:t>في </a:t>
            </a:r>
            <a:r>
              <a:rPr lang="ar-SA" kern="0" dirty="0" smtClean="0">
                <a:solidFill>
                  <a:srgbClr val="333399"/>
                </a:solidFill>
                <a:latin typeface="Arial"/>
              </a:rPr>
              <a:t>(إتخاذ إجراءات) </a:t>
            </a:r>
            <a:r>
              <a:rPr lang="ar-SA" kern="0" dirty="0">
                <a:solidFill>
                  <a:srgbClr val="333399"/>
                </a:solidFill>
                <a:latin typeface="Arial"/>
              </a:rPr>
              <a:t>لمنع الانتهاك.</a:t>
            </a:r>
            <a:endParaRPr lang="en-US" altLang="en-US" kern="0" dirty="0">
              <a:solidFill>
                <a:srgbClr val="333399"/>
              </a:solidFill>
              <a:latin typeface="Arial"/>
            </a:endParaRPr>
          </a:p>
          <a:p>
            <a:pPr marL="342900" lvl="0" indent="-342900" algn="just" rtl="1" eaLnBrk="0" fontAlgn="base" hangingPunct="0">
              <a:lnSpc>
                <a:spcPct val="100000"/>
              </a:lnSpc>
              <a:spcBef>
                <a:spcPct val="20000"/>
              </a:spcBef>
              <a:spcAft>
                <a:spcPct val="0"/>
              </a:spcAft>
              <a:buClrTx/>
              <a:buSzTx/>
              <a:buFontTx/>
              <a:buChar char="•"/>
            </a:pPr>
            <a:r>
              <a:rPr lang="ar-SA" altLang="en-US" kern="0" dirty="0">
                <a:solidFill>
                  <a:srgbClr val="333399"/>
                </a:solidFill>
                <a:latin typeface="Arial"/>
              </a:rPr>
              <a:t> </a:t>
            </a:r>
            <a:r>
              <a:rPr lang="ar-SA" kern="0" dirty="0">
                <a:solidFill>
                  <a:srgbClr val="333399"/>
                </a:solidFill>
                <a:latin typeface="Arial"/>
              </a:rPr>
              <a:t>إن الفشل في منع </a:t>
            </a:r>
            <a:r>
              <a:rPr lang="ar-SA" kern="0" dirty="0" smtClean="0">
                <a:solidFill>
                  <a:srgbClr val="333399"/>
                </a:solidFill>
                <a:latin typeface="Arial"/>
              </a:rPr>
              <a:t>انتهاكات حقوق الإنسان </a:t>
            </a:r>
            <a:r>
              <a:rPr lang="ar-SA" kern="0" dirty="0">
                <a:solidFill>
                  <a:srgbClr val="333399"/>
                </a:solidFill>
                <a:latin typeface="Arial"/>
              </a:rPr>
              <a:t>مفهوم واسع: فهو يشمل إخفاق الدولة من </a:t>
            </a:r>
            <a:r>
              <a:rPr lang="ar-SA" kern="0" dirty="0" smtClean="0">
                <a:solidFill>
                  <a:srgbClr val="333399"/>
                </a:solidFill>
                <a:latin typeface="Arial"/>
              </a:rPr>
              <a:t>خلال </a:t>
            </a:r>
            <a:r>
              <a:rPr lang="ar-SA" kern="0" dirty="0">
                <a:solidFill>
                  <a:srgbClr val="333399"/>
                </a:solidFill>
                <a:latin typeface="Arial"/>
              </a:rPr>
              <a:t>موظفيها ووكلائها في اتخاذ خطوات فعالة لحماية حقوق </a:t>
            </a:r>
            <a:r>
              <a:rPr lang="ar-SA" kern="0" dirty="0" smtClean="0">
                <a:solidFill>
                  <a:srgbClr val="333399"/>
                </a:solidFill>
                <a:latin typeface="Arial"/>
              </a:rPr>
              <a:t>الإنسان </a:t>
            </a:r>
            <a:r>
              <a:rPr lang="ar-SA" kern="0" dirty="0">
                <a:solidFill>
                  <a:srgbClr val="333399"/>
                </a:solidFill>
                <a:latin typeface="Arial"/>
              </a:rPr>
              <a:t>أو تعزيزها. مثلا </a:t>
            </a:r>
            <a:r>
              <a:rPr lang="ar-SA" kern="0" dirty="0" smtClean="0">
                <a:solidFill>
                  <a:srgbClr val="333399"/>
                </a:solidFill>
                <a:latin typeface="Arial"/>
              </a:rPr>
              <a:t>الفشل في التحقيق </a:t>
            </a:r>
            <a:r>
              <a:rPr lang="ar-SA" kern="0" dirty="0">
                <a:solidFill>
                  <a:srgbClr val="333399"/>
                </a:solidFill>
                <a:latin typeface="Arial"/>
              </a:rPr>
              <a:t>في الانتهاكات أو التجاوزات، ومن ثم منح الضحايا سبل الانتصاف والحماية المناسبة أو </a:t>
            </a:r>
            <a:r>
              <a:rPr lang="ar-SA" kern="0" dirty="0" smtClean="0">
                <a:solidFill>
                  <a:srgbClr val="333399"/>
                </a:solidFill>
                <a:latin typeface="Arial"/>
              </a:rPr>
              <a:t>معاقبة الجناة، يعتبر ذلك فشلا من قبل الدولة في توفير الحماية.</a:t>
            </a:r>
            <a:endParaRPr lang="en-US" altLang="en-US" kern="0" dirty="0">
              <a:solidFill>
                <a:srgbClr val="333399"/>
              </a:solidFill>
              <a:latin typeface="Arial"/>
            </a:endParaRPr>
          </a:p>
          <a:p>
            <a:pPr marL="342900" indent="-342900" algn="just" rtl="1" eaLnBrk="0" fontAlgn="base" hangingPunct="0">
              <a:lnSpc>
                <a:spcPct val="100000"/>
              </a:lnSpc>
              <a:spcBef>
                <a:spcPct val="20000"/>
              </a:spcBef>
              <a:spcAft>
                <a:spcPct val="0"/>
              </a:spcAft>
              <a:buClrTx/>
              <a:buSzTx/>
              <a:buFontTx/>
              <a:buChar char="•"/>
            </a:pPr>
            <a:r>
              <a:rPr lang="ar-SA" altLang="en-US" kern="0" dirty="0">
                <a:solidFill>
                  <a:srgbClr val="333399"/>
                </a:solidFill>
                <a:latin typeface="Arial"/>
              </a:rPr>
              <a:t> </a:t>
            </a:r>
            <a:r>
              <a:rPr lang="ar-SA" kern="0" dirty="0">
                <a:solidFill>
                  <a:srgbClr val="333399"/>
                </a:solidFill>
                <a:latin typeface="Arial"/>
              </a:rPr>
              <a:t>ویمکن أن تکون ھذه الإغفالات التي تکون الدولة مسؤولة عنھا بسبب الفشل المتعمد في التصرف أو بسبب الإھمال من </a:t>
            </a:r>
            <a:r>
              <a:rPr lang="ar-SA" kern="0" dirty="0" smtClean="0">
                <a:solidFill>
                  <a:srgbClr val="333399"/>
                </a:solidFill>
                <a:latin typeface="Arial"/>
              </a:rPr>
              <a:t>جانب الدولة.</a:t>
            </a:r>
            <a:endParaRPr lang="en-US" altLang="en-US" kern="0" dirty="0">
              <a:solidFill>
                <a:srgbClr val="333399"/>
              </a:solidFill>
              <a:latin typeface="Arial"/>
            </a:endParaRPr>
          </a:p>
          <a:p>
            <a:pPr marL="342900" lvl="0" indent="-342900" algn="just" eaLnBrk="0" fontAlgn="base" hangingPunct="0">
              <a:lnSpc>
                <a:spcPct val="100000"/>
              </a:lnSpc>
              <a:spcBef>
                <a:spcPct val="20000"/>
              </a:spcBef>
              <a:spcAft>
                <a:spcPct val="0"/>
              </a:spcAft>
              <a:buClrTx/>
              <a:buSzTx/>
              <a:buFontTx/>
              <a:buChar char="•"/>
            </a:pPr>
            <a:endParaRPr lang="en-US" altLang="en-US" kern="0" dirty="0">
              <a:solidFill>
                <a:srgbClr val="333399"/>
              </a:solidFill>
              <a:latin typeface="Arial"/>
            </a:endParaRPr>
          </a:p>
          <a:p>
            <a:endParaRPr lang="en-US" dirty="0"/>
          </a:p>
        </p:txBody>
      </p:sp>
    </p:spTree>
    <p:extLst>
      <p:ext uri="{BB962C8B-B14F-4D97-AF65-F5344CB8AC3E}">
        <p14:creationId xmlns:p14="http://schemas.microsoft.com/office/powerpoint/2010/main" val="28275538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sz="4000" b="1" dirty="0">
                <a:solidFill>
                  <a:srgbClr val="FF0000"/>
                </a:solidFill>
              </a:rPr>
              <a:t>تحديد انتهاكات حقوق الإنسان</a:t>
            </a:r>
            <a:endParaRPr lang="en-US" sz="5400" b="1" dirty="0">
              <a:solidFill>
                <a:srgbClr val="FF0000"/>
              </a:solidFill>
            </a:endParaRPr>
          </a:p>
        </p:txBody>
      </p:sp>
      <p:sp>
        <p:nvSpPr>
          <p:cNvPr id="3" name="Content Placeholder 2"/>
          <p:cNvSpPr>
            <a:spLocks noGrp="1"/>
          </p:cNvSpPr>
          <p:nvPr>
            <p:ph idx="1"/>
          </p:nvPr>
        </p:nvSpPr>
        <p:spPr>
          <a:xfrm>
            <a:off x="371475" y="1737360"/>
            <a:ext cx="11487150" cy="4506278"/>
          </a:xfrm>
        </p:spPr>
        <p:txBody>
          <a:bodyPr>
            <a:normAutofit/>
          </a:bodyPr>
          <a:lstStyle/>
          <a:p>
            <a:pPr marL="0" lvl="0" indent="0" algn="just" rtl="1" eaLnBrk="0" fontAlgn="base" hangingPunct="0">
              <a:lnSpc>
                <a:spcPct val="100000"/>
              </a:lnSpc>
              <a:spcBef>
                <a:spcPct val="20000"/>
              </a:spcBef>
              <a:spcAft>
                <a:spcPct val="0"/>
              </a:spcAft>
              <a:buClrTx/>
              <a:buSzTx/>
              <a:buNone/>
              <a:defRPr/>
            </a:pPr>
            <a:r>
              <a:rPr lang="ar-SA" sz="2400" kern="0" dirty="0" smtClean="0">
                <a:solidFill>
                  <a:srgbClr val="333399"/>
                </a:solidFill>
                <a:latin typeface="Arial"/>
              </a:rPr>
              <a:t> </a:t>
            </a:r>
            <a:r>
              <a:rPr lang="ar-SA" sz="2400" kern="0" dirty="0">
                <a:solidFill>
                  <a:srgbClr val="333399"/>
                </a:solidFill>
                <a:latin typeface="Arial"/>
              </a:rPr>
              <a:t>وفقا للقانون الدولي وتعريف انتهاك حقوق الإنسان أعلاه، فإن الانتهاكات هي:</a:t>
            </a:r>
            <a:endParaRPr lang="en-US" sz="2400" kern="0" dirty="0">
              <a:solidFill>
                <a:srgbClr val="333399"/>
              </a:solidFill>
              <a:latin typeface="Arial"/>
            </a:endParaRPr>
          </a:p>
          <a:p>
            <a:pPr marL="932688" lvl="2" indent="-457200" algn="just" rtl="1" eaLnBrk="0" fontAlgn="base" hangingPunct="0">
              <a:lnSpc>
                <a:spcPct val="100000"/>
              </a:lnSpc>
              <a:spcBef>
                <a:spcPct val="20000"/>
              </a:spcBef>
              <a:spcAft>
                <a:spcPct val="0"/>
              </a:spcAft>
              <a:buClrTx/>
              <a:buFont typeface="+mj-lt"/>
              <a:buAutoNum type="alphaLcParenR"/>
              <a:defRPr/>
            </a:pPr>
            <a:r>
              <a:rPr lang="ar-SA" sz="2400" kern="0" dirty="0">
                <a:solidFill>
                  <a:srgbClr val="333399"/>
                </a:solidFill>
                <a:latin typeface="Arial"/>
              </a:rPr>
              <a:t>الأعمال التي يرتكبها موظفون عموميون أو</a:t>
            </a:r>
            <a:endParaRPr lang="en-US" sz="2400" kern="0" dirty="0">
              <a:solidFill>
                <a:srgbClr val="333399"/>
              </a:solidFill>
              <a:latin typeface="Arial"/>
            </a:endParaRPr>
          </a:p>
          <a:p>
            <a:pPr marL="932688" lvl="2" indent="-457200" algn="just" rtl="1" eaLnBrk="0" fontAlgn="base" hangingPunct="0">
              <a:lnSpc>
                <a:spcPct val="100000"/>
              </a:lnSpc>
              <a:spcBef>
                <a:spcPct val="20000"/>
              </a:spcBef>
              <a:spcAft>
                <a:spcPct val="0"/>
              </a:spcAft>
              <a:buClrTx/>
              <a:buFont typeface="+mj-lt"/>
              <a:buAutoNum type="alphaLcParenR"/>
              <a:defRPr/>
            </a:pPr>
            <a:r>
              <a:rPr lang="ar-SA" sz="2400" kern="0" dirty="0">
                <a:solidFill>
                  <a:srgbClr val="333399"/>
                </a:solidFill>
                <a:latin typeface="Arial"/>
              </a:rPr>
              <a:t>الأفعال المرتكبة </a:t>
            </a:r>
            <a:r>
              <a:rPr lang="ar-SA" sz="2400" kern="0" dirty="0" smtClean="0">
                <a:solidFill>
                  <a:srgbClr val="333399"/>
                </a:solidFill>
                <a:latin typeface="Arial"/>
              </a:rPr>
              <a:t>بتحريض </a:t>
            </a:r>
            <a:r>
              <a:rPr lang="ar-SA" sz="2400" kern="0" dirty="0">
                <a:solidFill>
                  <a:srgbClr val="333399"/>
                </a:solidFill>
                <a:latin typeface="Arial"/>
              </a:rPr>
              <a:t>من موظف عمومي أو وكيله</a:t>
            </a:r>
            <a:endParaRPr lang="en-US" sz="2400" kern="0" dirty="0">
              <a:solidFill>
                <a:srgbClr val="333399"/>
              </a:solidFill>
              <a:latin typeface="Arial"/>
            </a:endParaRPr>
          </a:p>
          <a:p>
            <a:pPr marL="932688" lvl="2" indent="-457200" algn="just" rtl="1" eaLnBrk="0" fontAlgn="base" hangingPunct="0">
              <a:lnSpc>
                <a:spcPct val="100000"/>
              </a:lnSpc>
              <a:spcBef>
                <a:spcPct val="20000"/>
              </a:spcBef>
              <a:spcAft>
                <a:spcPct val="0"/>
              </a:spcAft>
              <a:buClrTx/>
              <a:buFont typeface="+mj-lt"/>
              <a:buAutoNum type="alphaLcParenR"/>
              <a:defRPr/>
            </a:pPr>
            <a:r>
              <a:rPr lang="ar-SA" sz="2400" kern="0" dirty="0">
                <a:solidFill>
                  <a:srgbClr val="333399"/>
                </a:solidFill>
                <a:latin typeface="Arial"/>
              </a:rPr>
              <a:t>بسبب إهمال الموظفين العموميين، أو</a:t>
            </a:r>
            <a:endParaRPr lang="en-US" sz="2400" kern="0" dirty="0">
              <a:solidFill>
                <a:srgbClr val="333399"/>
              </a:solidFill>
              <a:latin typeface="Arial"/>
            </a:endParaRPr>
          </a:p>
          <a:p>
            <a:pPr marL="932688" lvl="2" indent="-457200" algn="just" rtl="1" eaLnBrk="0" fontAlgn="base" hangingPunct="0">
              <a:lnSpc>
                <a:spcPct val="100000"/>
              </a:lnSpc>
              <a:spcBef>
                <a:spcPct val="20000"/>
              </a:spcBef>
              <a:spcAft>
                <a:spcPct val="0"/>
              </a:spcAft>
              <a:buClrTx/>
              <a:buFont typeface="+mj-lt"/>
              <a:buAutoNum type="alphaLcParenR"/>
              <a:defRPr/>
            </a:pPr>
            <a:r>
              <a:rPr lang="ar-SA" sz="2400" kern="0" dirty="0">
                <a:solidFill>
                  <a:srgbClr val="333399"/>
                </a:solidFill>
                <a:latin typeface="Arial"/>
              </a:rPr>
              <a:t>إخفاق المسؤولين في أداء واجباتهم أو مسؤولياتهم بموجب القانون، أو</a:t>
            </a:r>
            <a:endParaRPr lang="en-US" sz="2400" kern="0" dirty="0">
              <a:solidFill>
                <a:srgbClr val="333399"/>
              </a:solidFill>
              <a:latin typeface="Arial"/>
            </a:endParaRPr>
          </a:p>
          <a:p>
            <a:pPr marL="932688" lvl="2" indent="-457200" algn="just" rtl="1" eaLnBrk="0" fontAlgn="base" hangingPunct="0">
              <a:lnSpc>
                <a:spcPct val="100000"/>
              </a:lnSpc>
              <a:spcBef>
                <a:spcPct val="20000"/>
              </a:spcBef>
              <a:spcAft>
                <a:spcPct val="0"/>
              </a:spcAft>
              <a:buClrTx/>
              <a:buFont typeface="+mj-lt"/>
              <a:buAutoNum type="alphaLcParenR"/>
              <a:defRPr/>
            </a:pPr>
            <a:r>
              <a:rPr lang="ar-SA" sz="2400" kern="0" dirty="0">
                <a:solidFill>
                  <a:srgbClr val="333399"/>
                </a:solidFill>
                <a:latin typeface="Arial"/>
              </a:rPr>
              <a:t>إخفاقات الموظفين العموميين لمنع حدوث انتهاك، أو</a:t>
            </a:r>
            <a:endParaRPr lang="en-US" sz="2400" kern="0" dirty="0">
              <a:solidFill>
                <a:srgbClr val="333399"/>
              </a:solidFill>
              <a:latin typeface="Arial"/>
            </a:endParaRPr>
          </a:p>
          <a:p>
            <a:pPr marL="932688" lvl="2" indent="-457200" algn="just" rtl="1" eaLnBrk="0" fontAlgn="base" hangingPunct="0">
              <a:lnSpc>
                <a:spcPct val="100000"/>
              </a:lnSpc>
              <a:spcBef>
                <a:spcPct val="20000"/>
              </a:spcBef>
              <a:spcAft>
                <a:spcPct val="0"/>
              </a:spcAft>
              <a:buClrTx/>
              <a:buFont typeface="+mj-lt"/>
              <a:buAutoNum type="alphaLcParenR"/>
              <a:defRPr/>
            </a:pPr>
            <a:r>
              <a:rPr lang="ar-SA" sz="2400" kern="0" dirty="0">
                <a:solidFill>
                  <a:srgbClr val="333399"/>
                </a:solidFill>
                <a:latin typeface="Arial"/>
              </a:rPr>
              <a:t>الأعمال التي يرتكبها وكيل الدولة، أو</a:t>
            </a:r>
            <a:endParaRPr lang="en-US" sz="2400" kern="0" dirty="0">
              <a:solidFill>
                <a:srgbClr val="333399"/>
              </a:solidFill>
              <a:latin typeface="Arial"/>
            </a:endParaRPr>
          </a:p>
          <a:p>
            <a:pPr marL="932688" lvl="2" indent="-457200" algn="just" rtl="1" eaLnBrk="0" fontAlgn="base" hangingPunct="0">
              <a:lnSpc>
                <a:spcPct val="100000"/>
              </a:lnSpc>
              <a:spcBef>
                <a:spcPct val="20000"/>
              </a:spcBef>
              <a:spcAft>
                <a:spcPct val="0"/>
              </a:spcAft>
              <a:buClrTx/>
              <a:buFont typeface="+mj-lt"/>
              <a:buAutoNum type="alphaLcParenR"/>
              <a:defRPr/>
            </a:pPr>
            <a:r>
              <a:rPr lang="ar-SA" sz="2400" kern="0" dirty="0">
                <a:solidFill>
                  <a:srgbClr val="333399"/>
                </a:solidFill>
                <a:latin typeface="Arial"/>
              </a:rPr>
              <a:t> الأفعال المرتكبة بموافقة موظف عمومي أو وكيله.</a:t>
            </a:r>
            <a:endParaRPr lang="en-US" sz="2400" kern="0" dirty="0">
              <a:solidFill>
                <a:srgbClr val="333399"/>
              </a:solidFill>
              <a:latin typeface="Arial"/>
            </a:endParaRPr>
          </a:p>
          <a:p>
            <a:pPr marL="0" lvl="0" indent="0" algn="just" eaLnBrk="0" fontAlgn="base" hangingPunct="0">
              <a:lnSpc>
                <a:spcPct val="100000"/>
              </a:lnSpc>
              <a:spcBef>
                <a:spcPct val="20000"/>
              </a:spcBef>
              <a:spcAft>
                <a:spcPct val="0"/>
              </a:spcAft>
              <a:buClrTx/>
              <a:buSzTx/>
              <a:buNone/>
              <a:defRPr/>
            </a:pPr>
            <a:endParaRPr lang="en-US" sz="2400" kern="0" dirty="0">
              <a:solidFill>
                <a:srgbClr val="333399"/>
              </a:solidFill>
              <a:latin typeface="Arial"/>
            </a:endParaRPr>
          </a:p>
          <a:p>
            <a:endParaRPr lang="en-US" sz="2400" dirty="0"/>
          </a:p>
        </p:txBody>
      </p:sp>
    </p:spTree>
    <p:extLst>
      <p:ext uri="{BB962C8B-B14F-4D97-AF65-F5344CB8AC3E}">
        <p14:creationId xmlns:p14="http://schemas.microsoft.com/office/powerpoint/2010/main" val="25996348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sz="4000" b="1" dirty="0">
                <a:solidFill>
                  <a:srgbClr val="FF0000"/>
                </a:solidFill>
              </a:rPr>
              <a:t>أمثلة على انتهاكات حقوق الإنسان</a:t>
            </a:r>
            <a:endParaRPr lang="en-US" sz="6000" b="1" dirty="0">
              <a:solidFill>
                <a:srgbClr val="FF0000"/>
              </a:solidFill>
            </a:endParaRPr>
          </a:p>
        </p:txBody>
      </p:sp>
      <p:sp>
        <p:nvSpPr>
          <p:cNvPr id="3" name="Content Placeholder 2"/>
          <p:cNvSpPr>
            <a:spLocks noGrp="1"/>
          </p:cNvSpPr>
          <p:nvPr>
            <p:ph idx="1"/>
          </p:nvPr>
        </p:nvSpPr>
        <p:spPr>
          <a:xfrm>
            <a:off x="457200" y="1845733"/>
            <a:ext cx="10698480" cy="4355041"/>
          </a:xfrm>
        </p:spPr>
        <p:txBody>
          <a:bodyPr>
            <a:normAutofit/>
          </a:bodyPr>
          <a:lstStyle/>
          <a:p>
            <a:pPr marL="0" lvl="0" indent="0" algn="just" rtl="1" eaLnBrk="0" fontAlgn="base" hangingPunct="0">
              <a:lnSpc>
                <a:spcPct val="100000"/>
              </a:lnSpc>
              <a:spcBef>
                <a:spcPct val="20000"/>
              </a:spcBef>
              <a:spcAft>
                <a:spcPct val="0"/>
              </a:spcAft>
              <a:buClrTx/>
              <a:buSzTx/>
              <a:buNone/>
            </a:pPr>
            <a:r>
              <a:rPr lang="ar-SA" altLang="en-US" sz="2200" kern="0" dirty="0" smtClean="0">
                <a:solidFill>
                  <a:srgbClr val="333399"/>
                </a:solidFill>
                <a:latin typeface="Arial"/>
              </a:rPr>
              <a:t> </a:t>
            </a:r>
            <a:r>
              <a:rPr lang="ar-SA" sz="2200" kern="0" dirty="0">
                <a:solidFill>
                  <a:srgbClr val="333399"/>
                </a:solidFill>
                <a:latin typeface="Arial"/>
              </a:rPr>
              <a:t>ويمكن أن يشكل انتهاك حقوق الإنسان </a:t>
            </a:r>
            <a:r>
              <a:rPr lang="ar-SA" sz="2200" kern="0" dirty="0" smtClean="0">
                <a:solidFill>
                  <a:srgbClr val="333399"/>
                </a:solidFill>
                <a:latin typeface="Arial"/>
              </a:rPr>
              <a:t>انتهاكاً شخصي </a:t>
            </a:r>
            <a:r>
              <a:rPr lang="ar-SA" sz="2200" kern="0" dirty="0">
                <a:solidFill>
                  <a:srgbClr val="333399"/>
                </a:solidFill>
                <a:latin typeface="Arial"/>
              </a:rPr>
              <a:t>لحق </a:t>
            </a:r>
            <a:r>
              <a:rPr lang="ar-SA" sz="2200" kern="0" dirty="0" smtClean="0">
                <a:solidFill>
                  <a:srgbClr val="333399"/>
                </a:solidFill>
                <a:latin typeface="Arial"/>
              </a:rPr>
              <a:t>واحد </a:t>
            </a:r>
            <a:r>
              <a:rPr lang="ar-SA" sz="2200" kern="0" dirty="0">
                <a:solidFill>
                  <a:srgbClr val="333399"/>
                </a:solidFill>
                <a:latin typeface="Arial"/>
              </a:rPr>
              <a:t>أو انتهاكات واسعة النطاق </a:t>
            </a:r>
            <a:r>
              <a:rPr lang="ar-SA" sz="2200" kern="0" dirty="0" smtClean="0">
                <a:solidFill>
                  <a:srgbClr val="333399"/>
                </a:solidFill>
                <a:latin typeface="Arial"/>
              </a:rPr>
              <a:t>لحق واحد </a:t>
            </a:r>
            <a:r>
              <a:rPr lang="ar-SA" sz="2200" kern="0" dirty="0">
                <a:solidFill>
                  <a:srgbClr val="333399"/>
                </a:solidFill>
                <a:latin typeface="Arial"/>
              </a:rPr>
              <a:t>أو </a:t>
            </a:r>
            <a:r>
              <a:rPr lang="ar-SA" sz="2200" kern="0" dirty="0" smtClean="0">
                <a:solidFill>
                  <a:srgbClr val="333399"/>
                </a:solidFill>
                <a:latin typeface="Arial"/>
              </a:rPr>
              <a:t>أكثر. </a:t>
            </a:r>
            <a:r>
              <a:rPr lang="ar-SA" sz="2200" kern="0" dirty="0">
                <a:solidFill>
                  <a:srgbClr val="333399"/>
                </a:solidFill>
                <a:latin typeface="Arial"/>
              </a:rPr>
              <a:t>أمثلة على الانتهاكات:</a:t>
            </a:r>
            <a:endParaRPr lang="en-US" altLang="en-US" sz="2200" kern="0" dirty="0">
              <a:solidFill>
                <a:srgbClr val="333399"/>
              </a:solidFill>
              <a:latin typeface="Arial"/>
            </a:endParaRPr>
          </a:p>
          <a:p>
            <a:pPr marL="342900" indent="-342900" algn="just" rtl="1" eaLnBrk="0" fontAlgn="base" hangingPunct="0">
              <a:lnSpc>
                <a:spcPct val="100000"/>
              </a:lnSpc>
              <a:spcBef>
                <a:spcPct val="20000"/>
              </a:spcBef>
              <a:spcAft>
                <a:spcPct val="0"/>
              </a:spcAft>
              <a:buClrTx/>
              <a:buSzTx/>
              <a:buFont typeface="Wingdings" panose="05000000000000000000" pitchFamily="2" charset="2"/>
              <a:buChar char="Ø"/>
            </a:pPr>
            <a:r>
              <a:rPr lang="ar-SA" sz="2200" kern="0" dirty="0">
                <a:solidFill>
                  <a:srgbClr val="333399"/>
                </a:solidFill>
                <a:latin typeface="Arial"/>
              </a:rPr>
              <a:t>الاستهداف المتعمد للمدنيين والممتلكات المدنية في حالة الصراع المسلح</a:t>
            </a:r>
            <a:endParaRPr lang="en-US" altLang="en-US" sz="2200" kern="0" dirty="0">
              <a:solidFill>
                <a:srgbClr val="333399"/>
              </a:solidFill>
              <a:latin typeface="Arial"/>
            </a:endParaRPr>
          </a:p>
          <a:p>
            <a:pPr marL="342900" indent="-342900" algn="just" rtl="1" eaLnBrk="0" fontAlgn="base" hangingPunct="0">
              <a:lnSpc>
                <a:spcPct val="100000"/>
              </a:lnSpc>
              <a:spcBef>
                <a:spcPct val="20000"/>
              </a:spcBef>
              <a:spcAft>
                <a:spcPct val="0"/>
              </a:spcAft>
              <a:buClrTx/>
              <a:buSzTx/>
              <a:buFont typeface="Wingdings" panose="05000000000000000000" pitchFamily="2" charset="2"/>
              <a:buChar char="Ø"/>
            </a:pPr>
            <a:r>
              <a:rPr lang="ar-SA" sz="2200" kern="0" dirty="0">
                <a:solidFill>
                  <a:srgbClr val="333399"/>
                </a:solidFill>
                <a:latin typeface="Arial"/>
              </a:rPr>
              <a:t>التشريد القسري والواسع النطاق للسكان</a:t>
            </a:r>
            <a:endParaRPr lang="en-US" altLang="en-US" sz="2200" kern="0" dirty="0">
              <a:solidFill>
                <a:srgbClr val="333399"/>
              </a:solidFill>
              <a:latin typeface="Arial"/>
            </a:endParaRPr>
          </a:p>
          <a:p>
            <a:pPr marL="342900" indent="-342900" algn="just" rtl="1" eaLnBrk="0" fontAlgn="base" hangingPunct="0">
              <a:lnSpc>
                <a:spcPct val="100000"/>
              </a:lnSpc>
              <a:spcBef>
                <a:spcPct val="20000"/>
              </a:spcBef>
              <a:spcAft>
                <a:spcPct val="0"/>
              </a:spcAft>
              <a:buClrTx/>
              <a:buSzTx/>
              <a:buFont typeface="Wingdings" panose="05000000000000000000" pitchFamily="2" charset="2"/>
              <a:buChar char="Ø"/>
            </a:pPr>
            <a:r>
              <a:rPr lang="ar-SA" sz="2200" kern="0" dirty="0">
                <a:solidFill>
                  <a:srgbClr val="333399"/>
                </a:solidFill>
                <a:latin typeface="Arial"/>
              </a:rPr>
              <a:t>الاعتقال والاحتجاز التعسفيين</a:t>
            </a:r>
            <a:endParaRPr lang="en-US" altLang="en-US" sz="2200" kern="0" dirty="0">
              <a:solidFill>
                <a:srgbClr val="333399"/>
              </a:solidFill>
              <a:latin typeface="Arial"/>
            </a:endParaRPr>
          </a:p>
          <a:p>
            <a:pPr marL="342900" lvl="0" indent="-342900" algn="just" rtl="1" eaLnBrk="0" fontAlgn="base" hangingPunct="0">
              <a:lnSpc>
                <a:spcPct val="100000"/>
              </a:lnSpc>
              <a:spcBef>
                <a:spcPct val="20000"/>
              </a:spcBef>
              <a:spcAft>
                <a:spcPct val="0"/>
              </a:spcAft>
              <a:buClrTx/>
              <a:buSzTx/>
              <a:buFont typeface="Wingdings" panose="05000000000000000000" pitchFamily="2" charset="2"/>
              <a:buChar char="Ø"/>
            </a:pPr>
            <a:r>
              <a:rPr lang="ar-SA" sz="2200" kern="0" dirty="0">
                <a:solidFill>
                  <a:srgbClr val="333399"/>
                </a:solidFill>
                <a:latin typeface="Arial"/>
              </a:rPr>
              <a:t>الاستخدام المفرط للقوة من قبل الشرطة</a:t>
            </a:r>
            <a:endParaRPr lang="en-US" altLang="en-US" sz="2200" kern="0" dirty="0">
              <a:solidFill>
                <a:srgbClr val="333399"/>
              </a:solidFill>
              <a:latin typeface="Arial"/>
            </a:endParaRPr>
          </a:p>
          <a:p>
            <a:pPr marL="342900" lvl="0" indent="-342900" algn="just" rtl="1" eaLnBrk="0" fontAlgn="base" hangingPunct="0">
              <a:lnSpc>
                <a:spcPct val="100000"/>
              </a:lnSpc>
              <a:spcBef>
                <a:spcPct val="20000"/>
              </a:spcBef>
              <a:spcAft>
                <a:spcPct val="0"/>
              </a:spcAft>
              <a:buClrTx/>
              <a:buSzTx/>
              <a:buFont typeface="Wingdings" panose="05000000000000000000" pitchFamily="2" charset="2"/>
              <a:buChar char="Ø"/>
            </a:pPr>
            <a:r>
              <a:rPr lang="ar-SA" altLang="en-US" sz="2200" kern="0" dirty="0">
                <a:solidFill>
                  <a:srgbClr val="FF0000"/>
                </a:solidFill>
                <a:latin typeface="Arial"/>
              </a:rPr>
              <a:t> </a:t>
            </a:r>
            <a:r>
              <a:rPr lang="ar-SA" sz="2200" kern="0" dirty="0">
                <a:solidFill>
                  <a:srgbClr val="FF0000"/>
                </a:solidFill>
                <a:latin typeface="Arial"/>
              </a:rPr>
              <a:t>عدم قيام الدولة بالتحقيق في الانتهاكات المزعومة</a:t>
            </a:r>
            <a:endParaRPr lang="en-US" altLang="en-US" sz="2200" kern="0" dirty="0">
              <a:solidFill>
                <a:srgbClr val="FF0000"/>
              </a:solidFill>
              <a:latin typeface="Arial"/>
            </a:endParaRPr>
          </a:p>
          <a:p>
            <a:pPr marL="342900" lvl="0" indent="-342900" algn="just" rtl="1" eaLnBrk="0" fontAlgn="base" hangingPunct="0">
              <a:lnSpc>
                <a:spcPct val="100000"/>
              </a:lnSpc>
              <a:spcBef>
                <a:spcPct val="20000"/>
              </a:spcBef>
              <a:spcAft>
                <a:spcPct val="0"/>
              </a:spcAft>
              <a:buClrTx/>
              <a:buSzTx/>
              <a:buFont typeface="Wingdings" panose="05000000000000000000" pitchFamily="2" charset="2"/>
              <a:buChar char="Ø"/>
            </a:pPr>
            <a:r>
              <a:rPr lang="ar-SA" sz="2200" kern="0" dirty="0">
                <a:solidFill>
                  <a:srgbClr val="333399"/>
                </a:solidFill>
                <a:latin typeface="Arial"/>
              </a:rPr>
              <a:t>الإخلاء القسري من المنازل.</a:t>
            </a:r>
            <a:endParaRPr lang="en-US" altLang="en-US" sz="2200" kern="0" dirty="0">
              <a:solidFill>
                <a:srgbClr val="333399"/>
              </a:solidFill>
              <a:latin typeface="Arial"/>
            </a:endParaRPr>
          </a:p>
          <a:p>
            <a:pPr marL="342900" lvl="0" indent="-342900" algn="just" rtl="1" eaLnBrk="0" fontAlgn="base" hangingPunct="0">
              <a:lnSpc>
                <a:spcPct val="100000"/>
              </a:lnSpc>
              <a:spcBef>
                <a:spcPct val="20000"/>
              </a:spcBef>
              <a:spcAft>
                <a:spcPct val="0"/>
              </a:spcAft>
              <a:buClrTx/>
              <a:buSzTx/>
              <a:buFont typeface="Wingdings" panose="05000000000000000000" pitchFamily="2" charset="2"/>
              <a:buChar char="Ø"/>
            </a:pPr>
            <a:r>
              <a:rPr lang="ar-SA" sz="2200" kern="0" dirty="0">
                <a:solidFill>
                  <a:srgbClr val="333399"/>
                </a:solidFill>
                <a:latin typeface="Arial"/>
              </a:rPr>
              <a:t>الفشل في ضمان مستوى معيشي لائق للاجئين أو المشردين داخليا</a:t>
            </a:r>
            <a:endParaRPr lang="en-US" altLang="en-US" sz="2200" kern="0" dirty="0">
              <a:solidFill>
                <a:srgbClr val="333399"/>
              </a:solidFill>
              <a:latin typeface="Arial"/>
            </a:endParaRPr>
          </a:p>
          <a:p>
            <a:pPr marL="342900" lvl="0" indent="-342900" algn="just" rtl="1" eaLnBrk="0" fontAlgn="base" hangingPunct="0">
              <a:lnSpc>
                <a:spcPct val="100000"/>
              </a:lnSpc>
              <a:spcBef>
                <a:spcPct val="20000"/>
              </a:spcBef>
              <a:spcAft>
                <a:spcPct val="0"/>
              </a:spcAft>
              <a:buClrTx/>
              <a:buSzTx/>
              <a:buFont typeface="Wingdings" panose="05000000000000000000" pitchFamily="2" charset="2"/>
              <a:buChar char="Ø"/>
            </a:pPr>
            <a:r>
              <a:rPr lang="ar-SA" sz="2200" kern="0" dirty="0">
                <a:solidFill>
                  <a:srgbClr val="333399"/>
                </a:solidFill>
                <a:latin typeface="Arial"/>
              </a:rPr>
              <a:t>وكثيرا ما يرتبط انتهاك إحدى الحقوق الاقتصادية والاجتماعية والثقافية بانتهاكات لحقوق أخرى.</a:t>
            </a:r>
            <a:endParaRPr lang="en-US" altLang="en-US" sz="2200" kern="0" dirty="0">
              <a:solidFill>
                <a:srgbClr val="333399"/>
              </a:solidFill>
              <a:latin typeface="Arial"/>
            </a:endParaRPr>
          </a:p>
          <a:p>
            <a:pPr marL="0" lvl="0" indent="0" algn="just" eaLnBrk="0" fontAlgn="base" hangingPunct="0">
              <a:lnSpc>
                <a:spcPct val="100000"/>
              </a:lnSpc>
              <a:spcBef>
                <a:spcPct val="20000"/>
              </a:spcBef>
              <a:spcAft>
                <a:spcPct val="0"/>
              </a:spcAft>
              <a:buClrTx/>
              <a:buSzTx/>
              <a:buNone/>
            </a:pPr>
            <a:endParaRPr lang="en-US" altLang="en-US" sz="2200" kern="0" dirty="0">
              <a:solidFill>
                <a:srgbClr val="333399"/>
              </a:solidFill>
              <a:latin typeface="Arial"/>
            </a:endParaRPr>
          </a:p>
          <a:p>
            <a:endParaRPr lang="en-US" dirty="0"/>
          </a:p>
        </p:txBody>
      </p:sp>
    </p:spTree>
    <p:extLst>
      <p:ext uri="{BB962C8B-B14F-4D97-AF65-F5344CB8AC3E}">
        <p14:creationId xmlns:p14="http://schemas.microsoft.com/office/powerpoint/2010/main" val="36294615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sz="4400" b="1" dirty="0">
                <a:solidFill>
                  <a:srgbClr val="FF0000"/>
                </a:solidFill>
              </a:rPr>
              <a:t>حماية حقوق الإنسان ...</a:t>
            </a:r>
            <a:endParaRPr lang="en-US" sz="4400" b="1" dirty="0">
              <a:solidFill>
                <a:srgbClr val="FF0000"/>
              </a:solidFill>
            </a:endParaRPr>
          </a:p>
        </p:txBody>
      </p:sp>
      <p:sp>
        <p:nvSpPr>
          <p:cNvPr id="3" name="Content Placeholder 2"/>
          <p:cNvSpPr>
            <a:spLocks noGrp="1"/>
          </p:cNvSpPr>
          <p:nvPr>
            <p:ph idx="1"/>
          </p:nvPr>
        </p:nvSpPr>
        <p:spPr>
          <a:xfrm>
            <a:off x="285750" y="1845734"/>
            <a:ext cx="11615738" cy="4440766"/>
          </a:xfrm>
        </p:spPr>
        <p:txBody>
          <a:bodyPr>
            <a:noAutofit/>
          </a:bodyPr>
          <a:lstStyle/>
          <a:p>
            <a:pPr marL="342900" lvl="0" indent="-342900" algn="just" rtl="1" fontAlgn="base">
              <a:lnSpc>
                <a:spcPct val="100000"/>
              </a:lnSpc>
              <a:spcBef>
                <a:spcPct val="20000"/>
              </a:spcBef>
              <a:spcAft>
                <a:spcPct val="0"/>
              </a:spcAft>
              <a:buClrTx/>
              <a:buSzTx/>
              <a:buFontTx/>
              <a:buChar char="•"/>
            </a:pPr>
            <a:r>
              <a:rPr lang="ar-SA" sz="2200" kern="0" dirty="0">
                <a:solidFill>
                  <a:srgbClr val="333399"/>
                </a:solidFill>
                <a:latin typeface="Arial" panose="020B0604020202020204" pitchFamily="34" charset="0"/>
                <a:cs typeface="Arial" panose="020B0604020202020204" pitchFamily="34" charset="0"/>
              </a:rPr>
              <a:t>وتعرف الحماية بأنها جميع الأنشطة </a:t>
            </a:r>
            <a:r>
              <a:rPr lang="ar-SA" sz="2200" kern="0" dirty="0" smtClean="0">
                <a:solidFill>
                  <a:srgbClr val="333399"/>
                </a:solidFill>
                <a:latin typeface="Arial" panose="020B0604020202020204" pitchFamily="34" charset="0"/>
                <a:cs typeface="Arial" panose="020B0604020202020204" pitchFamily="34" charset="0"/>
              </a:rPr>
              <a:t>الهادفة إلى </a:t>
            </a:r>
            <a:r>
              <a:rPr lang="ar-SA" sz="2200" kern="0" dirty="0">
                <a:solidFill>
                  <a:srgbClr val="333399"/>
                </a:solidFill>
                <a:latin typeface="Arial" panose="020B0604020202020204" pitchFamily="34" charset="0"/>
                <a:cs typeface="Arial" panose="020B0604020202020204" pitchFamily="34" charset="0"/>
              </a:rPr>
              <a:t>الحصول على الاحترام الكامل لحقوق الفرد وفقا لنص وروح هيئات القانون ذات الصلة، ألا وهي قانون حقوق الإنسان والقانون الإنساني الدولي والقانون </a:t>
            </a:r>
            <a:r>
              <a:rPr lang="ar-SA" sz="2200" kern="0" dirty="0" smtClean="0">
                <a:solidFill>
                  <a:srgbClr val="333399"/>
                </a:solidFill>
                <a:latin typeface="Arial" panose="020B0604020202020204" pitchFamily="34" charset="0"/>
                <a:cs typeface="Arial" panose="020B0604020202020204" pitchFamily="34" charset="0"/>
              </a:rPr>
              <a:t>الإقليمي </a:t>
            </a:r>
            <a:r>
              <a:rPr lang="ar-SA" sz="2200" kern="0" dirty="0">
                <a:solidFill>
                  <a:srgbClr val="333399"/>
                </a:solidFill>
                <a:latin typeface="Arial" panose="020B0604020202020204" pitchFamily="34" charset="0"/>
                <a:cs typeface="Arial" panose="020B0604020202020204" pitchFamily="34" charset="0"/>
              </a:rPr>
              <a:t>لحقوق الإنسان و</a:t>
            </a:r>
            <a:r>
              <a:rPr lang="ar-SA" sz="2200" kern="0" dirty="0" smtClean="0">
                <a:solidFill>
                  <a:srgbClr val="333399"/>
                </a:solidFill>
                <a:latin typeface="Arial" panose="020B0604020202020204" pitchFamily="34" charset="0"/>
                <a:cs typeface="Arial" panose="020B0604020202020204" pitchFamily="34" charset="0"/>
              </a:rPr>
              <a:t>القانون العرفي لحقوق </a:t>
            </a:r>
            <a:r>
              <a:rPr lang="ar-SA" sz="2200" kern="0" dirty="0">
                <a:solidFill>
                  <a:srgbClr val="333399"/>
                </a:solidFill>
                <a:latin typeface="Arial" panose="020B0604020202020204" pitchFamily="34" charset="0"/>
                <a:cs typeface="Arial" panose="020B0604020202020204" pitchFamily="34" charset="0"/>
              </a:rPr>
              <a:t>الإنسان.</a:t>
            </a:r>
            <a:endParaRPr lang="en-US" altLang="zh-CN" sz="2200" kern="0" dirty="0">
              <a:solidFill>
                <a:srgbClr val="333399"/>
              </a:solidFill>
              <a:latin typeface="Arial" panose="020B0604020202020204" pitchFamily="34" charset="0"/>
              <a:cs typeface="Arial" panose="020B0604020202020204" pitchFamily="34" charset="0"/>
            </a:endParaRPr>
          </a:p>
          <a:p>
            <a:pPr marL="342900" lvl="0" indent="-342900" algn="just" rtl="1" fontAlgn="base">
              <a:lnSpc>
                <a:spcPct val="100000"/>
              </a:lnSpc>
              <a:spcBef>
                <a:spcPct val="20000"/>
              </a:spcBef>
              <a:spcAft>
                <a:spcPct val="0"/>
              </a:spcAft>
              <a:buClrTx/>
              <a:buSzTx/>
              <a:buFontTx/>
              <a:buChar char="•"/>
            </a:pPr>
            <a:r>
              <a:rPr lang="ar-SA" sz="2200" kern="0" dirty="0">
                <a:solidFill>
                  <a:srgbClr val="333399"/>
                </a:solidFill>
                <a:latin typeface="Arial" panose="020B0604020202020204" pitchFamily="34" charset="0"/>
                <a:cs typeface="Arial" panose="020B0604020202020204" pitchFamily="34" charset="0"/>
              </a:rPr>
              <a:t>والحماية هي التزام قانوني ونشاط (متكون) من خطوات وتدابير ضرورية:</a:t>
            </a:r>
            <a:endParaRPr lang="en-US" altLang="zh-CN" sz="2200" kern="0" dirty="0">
              <a:solidFill>
                <a:srgbClr val="333399"/>
              </a:solidFill>
              <a:latin typeface="Arial" panose="020B0604020202020204" pitchFamily="34" charset="0"/>
              <a:cs typeface="Arial" panose="020B0604020202020204" pitchFamily="34" charset="0"/>
            </a:endParaRPr>
          </a:p>
          <a:p>
            <a:pPr marL="914400" lvl="1" algn="just" rtl="1" fontAlgn="base">
              <a:lnSpc>
                <a:spcPct val="100000"/>
              </a:lnSpc>
              <a:spcBef>
                <a:spcPct val="20000"/>
              </a:spcBef>
              <a:spcAft>
                <a:spcPct val="0"/>
              </a:spcAft>
              <a:buClrTx/>
              <a:buFont typeface="Wingdings" panose="05000000000000000000" pitchFamily="2" charset="2"/>
              <a:buChar char="Ø"/>
            </a:pPr>
            <a:r>
              <a:rPr lang="ar-SA" sz="2200" kern="0" dirty="0">
                <a:solidFill>
                  <a:srgbClr val="333399"/>
                </a:solidFill>
                <a:latin typeface="Arial" panose="020B0604020202020204" pitchFamily="34" charset="0"/>
                <a:cs typeface="Arial" panose="020B0604020202020204" pitchFamily="34" charset="0"/>
              </a:rPr>
              <a:t>الاستجابة - لمنع الانتهاكات أو وقفها</a:t>
            </a:r>
            <a:endParaRPr lang="en-US" altLang="zh-CN" sz="2200" kern="0" dirty="0">
              <a:solidFill>
                <a:srgbClr val="333399"/>
              </a:solidFill>
              <a:latin typeface="Arial" panose="020B0604020202020204" pitchFamily="34" charset="0"/>
              <a:cs typeface="Arial" panose="020B0604020202020204" pitchFamily="34" charset="0"/>
            </a:endParaRPr>
          </a:p>
          <a:p>
            <a:pPr marL="914400" lvl="1" algn="just" rtl="1" fontAlgn="base">
              <a:lnSpc>
                <a:spcPct val="100000"/>
              </a:lnSpc>
              <a:spcBef>
                <a:spcPct val="20000"/>
              </a:spcBef>
              <a:spcAft>
                <a:spcPct val="0"/>
              </a:spcAft>
              <a:buClrTx/>
              <a:buFont typeface="Wingdings" panose="05000000000000000000" pitchFamily="2" charset="2"/>
              <a:buChar char="Ø"/>
            </a:pPr>
            <a:r>
              <a:rPr lang="ar-SA" altLang="zh-CN" sz="2200" kern="0" dirty="0">
                <a:solidFill>
                  <a:srgbClr val="333399"/>
                </a:solidFill>
                <a:latin typeface="Arial" panose="020B0604020202020204" pitchFamily="34" charset="0"/>
                <a:cs typeface="Arial" panose="020B0604020202020204" pitchFamily="34" charset="0"/>
              </a:rPr>
              <a:t>الإنتصاف - </a:t>
            </a:r>
            <a:r>
              <a:rPr lang="ar-SA" sz="2200" kern="0" dirty="0">
                <a:solidFill>
                  <a:srgbClr val="333399"/>
                </a:solidFill>
                <a:latin typeface="Arial" panose="020B0604020202020204" pitchFamily="34" charset="0"/>
                <a:cs typeface="Arial" panose="020B0604020202020204" pitchFamily="34" charset="0"/>
              </a:rPr>
              <a:t>سبل الانتصاف من الانتهاكات بما في ذلك الوصول إلى العدالة وجبر الضرر.</a:t>
            </a:r>
            <a:endParaRPr lang="en-US" altLang="zh-CN" sz="2200" kern="0" dirty="0">
              <a:solidFill>
                <a:srgbClr val="333399"/>
              </a:solidFill>
              <a:latin typeface="Arial" panose="020B0604020202020204" pitchFamily="34" charset="0"/>
              <a:cs typeface="Arial" panose="020B0604020202020204" pitchFamily="34" charset="0"/>
            </a:endParaRPr>
          </a:p>
          <a:p>
            <a:pPr marL="914400" lvl="1" algn="just" rtl="1" fontAlgn="base">
              <a:lnSpc>
                <a:spcPct val="100000"/>
              </a:lnSpc>
              <a:spcBef>
                <a:spcPct val="20000"/>
              </a:spcBef>
              <a:spcAft>
                <a:spcPct val="0"/>
              </a:spcAft>
              <a:buClrTx/>
              <a:buFont typeface="Wingdings" panose="05000000000000000000" pitchFamily="2" charset="2"/>
              <a:buChar char="Ø"/>
            </a:pPr>
            <a:r>
              <a:rPr lang="ar-SA" altLang="zh-CN" sz="2200" kern="0" dirty="0">
                <a:solidFill>
                  <a:srgbClr val="333399"/>
                </a:solidFill>
                <a:latin typeface="Arial" panose="020B0604020202020204" pitchFamily="34" charset="0"/>
                <a:cs typeface="Arial" panose="020B0604020202020204" pitchFamily="34" charset="0"/>
              </a:rPr>
              <a:t> بناء </a:t>
            </a:r>
            <a:r>
              <a:rPr lang="ar-SA" sz="2200" kern="0" dirty="0">
                <a:solidFill>
                  <a:srgbClr val="333399"/>
                </a:solidFill>
                <a:latin typeface="Arial" panose="020B0604020202020204" pitchFamily="34" charset="0"/>
                <a:cs typeface="Arial" panose="020B0604020202020204" pitchFamily="34" charset="0"/>
              </a:rPr>
              <a:t>المحيط - لتعزيز احترام الحقوق وسيادة القانون.</a:t>
            </a:r>
            <a:endParaRPr lang="en-GB" altLang="zh-CN" sz="2200" kern="0" dirty="0">
              <a:solidFill>
                <a:srgbClr val="333399"/>
              </a:solidFill>
              <a:latin typeface="Arial" panose="020B0604020202020204" pitchFamily="34" charset="0"/>
              <a:cs typeface="Arial" panose="020B0604020202020204" pitchFamily="34" charset="0"/>
            </a:endParaRPr>
          </a:p>
          <a:p>
            <a:pPr marL="342900" lvl="0" indent="-342900" algn="just" rtl="1" fontAlgn="base">
              <a:lnSpc>
                <a:spcPct val="100000"/>
              </a:lnSpc>
              <a:spcBef>
                <a:spcPct val="20000"/>
              </a:spcBef>
              <a:spcAft>
                <a:spcPct val="0"/>
              </a:spcAft>
              <a:buClrTx/>
              <a:buSzTx/>
              <a:buFontTx/>
              <a:buChar char="•"/>
            </a:pPr>
            <a:r>
              <a:rPr lang="ar-SA" sz="2200" kern="0" dirty="0">
                <a:solidFill>
                  <a:srgbClr val="333399"/>
                </a:solidFill>
                <a:latin typeface="Arial" panose="020B0604020202020204" pitchFamily="34" charset="0"/>
                <a:cs typeface="Arial" panose="020B0604020202020204" pitchFamily="34" charset="0"/>
              </a:rPr>
              <a:t>وتؤدي حماية حقوق الإنسان، وذلك من خلال إجراءات محددة، إلى أن يتمكن الأفراد الذين قد يكونون معرضين للخطر أو الحرمان من ممارسة حقوقهم بالكامل.</a:t>
            </a:r>
            <a:endParaRPr lang="en-US" altLang="zh-CN" sz="2200" kern="0" dirty="0">
              <a:solidFill>
                <a:srgbClr val="333399"/>
              </a:solidFill>
              <a:latin typeface="Arial" panose="020B0604020202020204" pitchFamily="34" charset="0"/>
              <a:cs typeface="Arial" panose="020B0604020202020204" pitchFamily="34" charset="0"/>
            </a:endParaRPr>
          </a:p>
          <a:p>
            <a:pPr marL="342900" lvl="0" indent="-342900" algn="just" rtl="1" fontAlgn="base">
              <a:lnSpc>
                <a:spcPct val="100000"/>
              </a:lnSpc>
              <a:spcBef>
                <a:spcPct val="20000"/>
              </a:spcBef>
              <a:spcAft>
                <a:spcPct val="0"/>
              </a:spcAft>
              <a:buClrTx/>
              <a:buSzTx/>
              <a:buFontTx/>
              <a:buChar char="•"/>
            </a:pPr>
            <a:r>
              <a:rPr lang="ar-SA" sz="2200" kern="0" dirty="0">
                <a:solidFill>
                  <a:srgbClr val="333399"/>
                </a:solidFill>
                <a:latin typeface="Arial" panose="020B0604020202020204" pitchFamily="34" charset="0"/>
                <a:cs typeface="Arial" panose="020B0604020202020204" pitchFamily="34" charset="0"/>
              </a:rPr>
              <a:t>ويمكن أيضا حماية حقوق الإنسان عندما تتخذ الدولة تدابير تهدف إلى تعزيز حقوق الإنسان وحمايتها وإعمالها</a:t>
            </a:r>
            <a:endParaRPr lang="en-US" altLang="en-US" sz="2200" kern="0" dirty="0">
              <a:solidFill>
                <a:srgbClr val="333399"/>
              </a:solidFill>
              <a:latin typeface="Arial" panose="020B0604020202020204" pitchFamily="34" charset="0"/>
              <a:cs typeface="Arial" panose="020B0604020202020204" pitchFamily="34" charset="0"/>
            </a:endParaRPr>
          </a:p>
          <a:p>
            <a:pPr marL="342900" lvl="0" indent="-342900" algn="just" eaLnBrk="0" fontAlgn="base" hangingPunct="0">
              <a:lnSpc>
                <a:spcPct val="100000"/>
              </a:lnSpc>
              <a:spcBef>
                <a:spcPct val="20000"/>
              </a:spcBef>
              <a:spcAft>
                <a:spcPct val="0"/>
              </a:spcAft>
              <a:buClrTx/>
              <a:buSzTx/>
              <a:buFontTx/>
              <a:buChar char="•"/>
            </a:pPr>
            <a:endParaRPr lang="en-US" altLang="en-US" sz="2200" kern="0" dirty="0">
              <a:solidFill>
                <a:srgbClr val="333399"/>
              </a:solidFill>
              <a:latin typeface="Arial"/>
            </a:endParaRPr>
          </a:p>
          <a:p>
            <a:pPr lvl="0" algn="just">
              <a:buClr>
                <a:srgbClr val="E48312"/>
              </a:buClr>
            </a:pPr>
            <a:endParaRPr lang="en-US" sz="2200" dirty="0">
              <a:solidFill>
                <a:srgbClr val="000000">
                  <a:lumMod val="75000"/>
                  <a:lumOff val="25000"/>
                </a:srgbClr>
              </a:solidFill>
            </a:endParaRPr>
          </a:p>
          <a:p>
            <a:pPr algn="just"/>
            <a:endParaRPr lang="en-US" sz="2200" dirty="0"/>
          </a:p>
        </p:txBody>
      </p:sp>
    </p:spTree>
    <p:extLst>
      <p:ext uri="{BB962C8B-B14F-4D97-AF65-F5344CB8AC3E}">
        <p14:creationId xmlns:p14="http://schemas.microsoft.com/office/powerpoint/2010/main" val="1485853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solidFill>
                  <a:srgbClr val="FF0000"/>
                </a:solidFill>
              </a:rPr>
              <a:t>حماية حقوق الإنسان ...</a:t>
            </a:r>
            <a:endParaRPr lang="en-US" dirty="0"/>
          </a:p>
        </p:txBody>
      </p:sp>
      <p:sp>
        <p:nvSpPr>
          <p:cNvPr id="3" name="Content Placeholder 2"/>
          <p:cNvSpPr>
            <a:spLocks noGrp="1"/>
          </p:cNvSpPr>
          <p:nvPr>
            <p:ph idx="1"/>
          </p:nvPr>
        </p:nvSpPr>
        <p:spPr>
          <a:xfrm>
            <a:off x="314325" y="1845733"/>
            <a:ext cx="11701463" cy="4355041"/>
          </a:xfrm>
        </p:spPr>
        <p:txBody>
          <a:bodyPr>
            <a:noAutofit/>
          </a:bodyPr>
          <a:lstStyle/>
          <a:p>
            <a:pPr marL="0" indent="0" algn="just" rtl="1">
              <a:buNone/>
            </a:pPr>
            <a:r>
              <a:rPr lang="ar-SA" sz="2400" b="1" u="sng" dirty="0" smtClean="0"/>
              <a:t> </a:t>
            </a:r>
            <a:r>
              <a:rPr lang="ar-SA" sz="2400" b="1" u="sng" dirty="0"/>
              <a:t>أهمية </a:t>
            </a:r>
            <a:r>
              <a:rPr lang="ar-SA" sz="2400" b="1" u="sng" dirty="0" smtClean="0"/>
              <a:t>وصلة المعاهدات والوثائق الإقليمية والدولية.</a:t>
            </a:r>
            <a:endParaRPr lang="en-US" sz="2400" b="1" u="sng" dirty="0" smtClean="0"/>
          </a:p>
          <a:p>
            <a:pPr algn="just" rtl="1">
              <a:buFont typeface="Wingdings" panose="05000000000000000000" pitchFamily="2" charset="2"/>
              <a:buChar char="§"/>
            </a:pPr>
            <a:r>
              <a:rPr lang="ar-SA" sz="2600" dirty="0" smtClean="0"/>
              <a:t> </a:t>
            </a:r>
            <a:r>
              <a:rPr lang="ar-SA" sz="2800" dirty="0" smtClean="0"/>
              <a:t>الحماية </a:t>
            </a:r>
            <a:r>
              <a:rPr lang="ar-SA" sz="2800" dirty="0"/>
              <a:t>تتعلق بضمان تمتع جميع الأشخاص بمن فيهم اللاجئون والمشردون داخليا (النساء والرجال والأطفال والفتيات </a:t>
            </a:r>
            <a:r>
              <a:rPr lang="ar-SA" sz="2800" dirty="0" smtClean="0"/>
              <a:t>والفتيان) بالمساواة </a:t>
            </a:r>
            <a:r>
              <a:rPr lang="ar-SA" sz="2800" dirty="0"/>
              <a:t>في حقوقهم وفي سلامتهم وكرامتهم.</a:t>
            </a:r>
            <a:endParaRPr lang="en-US" sz="2600" dirty="0" smtClean="0"/>
          </a:p>
          <a:p>
            <a:pPr algn="just" rtl="1">
              <a:buFont typeface="Wingdings" panose="05000000000000000000" pitchFamily="2" charset="2"/>
              <a:buChar char="§"/>
            </a:pPr>
            <a:r>
              <a:rPr lang="ar-SA" sz="2800" dirty="0" smtClean="0"/>
              <a:t> تشكل </a:t>
            </a:r>
            <a:r>
              <a:rPr lang="ar-SA" sz="2800" dirty="0"/>
              <a:t>القوانين الوطنية الإطار القانوني الأساسي لأنشطة الحماية وينبغي أن تتفق مع </a:t>
            </a:r>
            <a:r>
              <a:rPr lang="ar-SA" sz="2800" dirty="0" smtClean="0"/>
              <a:t>الالتزامات </a:t>
            </a:r>
            <a:r>
              <a:rPr lang="ar-SA" sz="2800" dirty="0"/>
              <a:t>القانونية الدولية </a:t>
            </a:r>
            <a:r>
              <a:rPr lang="ar-SA" sz="2800" dirty="0" smtClean="0"/>
              <a:t>والإقليمية.</a:t>
            </a:r>
            <a:endParaRPr lang="en-US" sz="2600" dirty="0"/>
          </a:p>
          <a:p>
            <a:pPr algn="just" rtl="1">
              <a:buFont typeface="Wingdings" panose="05000000000000000000" pitchFamily="2" charset="2"/>
              <a:buChar char="§"/>
            </a:pPr>
            <a:r>
              <a:rPr lang="en-US" sz="2600" dirty="0"/>
              <a:t> </a:t>
            </a:r>
            <a:r>
              <a:rPr lang="ar-SA" sz="2600" dirty="0" smtClean="0"/>
              <a:t> </a:t>
            </a:r>
            <a:r>
              <a:rPr lang="ar-SA" sz="2800" dirty="0"/>
              <a:t>ولذلك، فإن فهم حقوق </a:t>
            </a:r>
            <a:r>
              <a:rPr lang="ar-SA" sz="2800" dirty="0" smtClean="0"/>
              <a:t>اللاجئين والمشردين داخليا وفهم الواجبات </a:t>
            </a:r>
            <a:r>
              <a:rPr lang="ar-SA" sz="2800" dirty="0"/>
              <a:t>القانونية للدول والسلطات الأخرى بموجب القانون الدولي والإقليمي ضروري.</a:t>
            </a:r>
            <a:endParaRPr lang="en-US" sz="2600" dirty="0"/>
          </a:p>
          <a:p>
            <a:pPr algn="just" rtl="1">
              <a:buFont typeface="Wingdings" panose="05000000000000000000" pitchFamily="2" charset="2"/>
              <a:buChar char="§"/>
            </a:pPr>
            <a:r>
              <a:rPr lang="ar-SA" sz="2600" dirty="0" smtClean="0"/>
              <a:t> </a:t>
            </a:r>
            <a:r>
              <a:rPr lang="ar-SA" sz="2800" dirty="0"/>
              <a:t>ويجب أن ترتكز جهود الحماية </a:t>
            </a:r>
            <a:r>
              <a:rPr lang="ar-SA" sz="2800" dirty="0" smtClean="0"/>
              <a:t>على </a:t>
            </a:r>
            <a:r>
              <a:rPr lang="ar-SA" sz="2800" dirty="0"/>
              <a:t>القانون الوطني والإقليمي والدولي وأن تستند </a:t>
            </a:r>
            <a:r>
              <a:rPr lang="ar-SA" sz="2800" dirty="0" smtClean="0"/>
              <a:t>على </a:t>
            </a:r>
            <a:r>
              <a:rPr lang="ar-SA" sz="2800" dirty="0"/>
              <a:t>احترام حقوق الإنسان وحمايتها وتعزيزها.</a:t>
            </a:r>
            <a:endParaRPr lang="en-US" sz="2600" dirty="0"/>
          </a:p>
          <a:p>
            <a:pPr algn="just"/>
            <a:endParaRPr lang="en-US" sz="2600" dirty="0"/>
          </a:p>
          <a:p>
            <a:endParaRPr lang="en-US" sz="2600" dirty="0"/>
          </a:p>
        </p:txBody>
      </p:sp>
    </p:spTree>
    <p:extLst>
      <p:ext uri="{BB962C8B-B14F-4D97-AF65-F5344CB8AC3E}">
        <p14:creationId xmlns:p14="http://schemas.microsoft.com/office/powerpoint/2010/main" val="24196558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solidFill>
                  <a:srgbClr val="FF0000"/>
                </a:solidFill>
              </a:rPr>
              <a:t>حماية حقوق الإنسان ...</a:t>
            </a:r>
            <a:endParaRPr lang="en-US" dirty="0"/>
          </a:p>
        </p:txBody>
      </p:sp>
      <p:sp>
        <p:nvSpPr>
          <p:cNvPr id="3" name="Content Placeholder 2"/>
          <p:cNvSpPr>
            <a:spLocks noGrp="1"/>
          </p:cNvSpPr>
          <p:nvPr>
            <p:ph idx="1"/>
          </p:nvPr>
        </p:nvSpPr>
        <p:spPr>
          <a:xfrm>
            <a:off x="157163" y="1737360"/>
            <a:ext cx="11901487" cy="4563428"/>
          </a:xfrm>
        </p:spPr>
        <p:txBody>
          <a:bodyPr>
            <a:normAutofit/>
          </a:bodyPr>
          <a:lstStyle/>
          <a:p>
            <a:pPr marL="0" indent="0" algn="just" rtl="1">
              <a:buNone/>
            </a:pPr>
            <a:r>
              <a:rPr lang="ar-SA" sz="2400" b="1" u="sng" dirty="0"/>
              <a:t>  أهمية وصلة المعاهدات والوثائق الإقليمية والدولية</a:t>
            </a:r>
            <a:r>
              <a:rPr lang="ar-SA" sz="2400" b="1" u="sng" dirty="0" smtClean="0"/>
              <a:t>.</a:t>
            </a:r>
            <a:endParaRPr lang="en-US" sz="2400" b="1" u="sng" dirty="0"/>
          </a:p>
          <a:p>
            <a:pPr algn="just" rtl="1"/>
            <a:r>
              <a:rPr lang="ar-SA" dirty="0" smtClean="0"/>
              <a:t> يحدد </a:t>
            </a:r>
            <a:r>
              <a:rPr lang="ar-SA" dirty="0"/>
              <a:t>القانون الدولي والإقليمي حقوق الأفراد والجماعات والتزامات الدول بحماية هذه الحقوق، وهو أمر أساسي في أنشطة الحماية على الصعيدين الوطني والدولي. ويوفر القانون الدولي والإقليمي معايير واضحة ومعايير موضوعية لحماية الحقوق التي يمكن أن تساعد في:</a:t>
            </a:r>
            <a:endParaRPr lang="en-US" dirty="0"/>
          </a:p>
          <a:p>
            <a:pPr marL="457200" algn="just" rtl="1">
              <a:buFont typeface="Wingdings" panose="05000000000000000000" pitchFamily="2" charset="2"/>
              <a:buChar char="ü"/>
            </a:pPr>
            <a:r>
              <a:rPr lang="en-US" dirty="0"/>
              <a:t> </a:t>
            </a:r>
            <a:r>
              <a:rPr lang="ar-SA" dirty="0" smtClean="0"/>
              <a:t> تقييم </a:t>
            </a:r>
            <a:r>
              <a:rPr lang="ar-SA" dirty="0"/>
              <a:t>مدى احترام حقوق الإنسان وتحديد المخاطر أو العقبات التي يواجهها اللاجئون أو المشردون داخليا في ممارسة حقوقهم؛</a:t>
            </a:r>
            <a:endParaRPr lang="en-US" dirty="0"/>
          </a:p>
          <a:p>
            <a:pPr marL="457200" algn="just" rtl="1">
              <a:buFont typeface="Wingdings" panose="05000000000000000000" pitchFamily="2" charset="2"/>
              <a:buChar char="ü"/>
            </a:pPr>
            <a:r>
              <a:rPr lang="en-US" dirty="0"/>
              <a:t> </a:t>
            </a:r>
            <a:r>
              <a:rPr lang="ar-SA" dirty="0" smtClean="0"/>
              <a:t> توضيح </a:t>
            </a:r>
            <a:r>
              <a:rPr lang="ar-SA" dirty="0"/>
              <a:t>مسؤولية السلطات الوطنية والإجراءات التي يجب اتخاذها للوفاء بتلك المسؤولية؛</a:t>
            </a:r>
            <a:endParaRPr lang="en-US" dirty="0"/>
          </a:p>
          <a:p>
            <a:pPr marL="457200" algn="just" rtl="1">
              <a:buFont typeface="Wingdings" panose="05000000000000000000" pitchFamily="2" charset="2"/>
              <a:buChar char="ü"/>
            </a:pPr>
            <a:r>
              <a:rPr lang="ar-SA" dirty="0" smtClean="0"/>
              <a:t> وضع </a:t>
            </a:r>
            <a:r>
              <a:rPr lang="ar-SA" dirty="0"/>
              <a:t>استجابة تشغيلية فعالة للأزمة الإنسانية، باستخدام </a:t>
            </a:r>
            <a:r>
              <a:rPr lang="ar-SA" dirty="0" smtClean="0"/>
              <a:t>نُهُج </a:t>
            </a:r>
            <a:r>
              <a:rPr lang="ar-SA" dirty="0"/>
              <a:t>قائمة على الحقوق؛</a:t>
            </a:r>
            <a:endParaRPr lang="en-US" dirty="0"/>
          </a:p>
          <a:p>
            <a:pPr marL="457200" algn="just" rtl="1">
              <a:buFont typeface="Wingdings" panose="05000000000000000000" pitchFamily="2" charset="2"/>
              <a:buChar char="ü"/>
            </a:pPr>
            <a:r>
              <a:rPr lang="ar-SA" dirty="0" smtClean="0"/>
              <a:t> </a:t>
            </a:r>
            <a:r>
              <a:rPr lang="ar-SA" dirty="0"/>
              <a:t>توفر أساسا </a:t>
            </a:r>
            <a:r>
              <a:rPr lang="ar-SA" dirty="0" smtClean="0"/>
              <a:t>للتأييد، </a:t>
            </a:r>
            <a:r>
              <a:rPr lang="ar-SA" dirty="0"/>
              <a:t>وزيادة الوعي، والتدريب، وبناء القدرات؛ و</a:t>
            </a:r>
            <a:endParaRPr lang="en-US" dirty="0"/>
          </a:p>
          <a:p>
            <a:pPr marL="457200" algn="just" rtl="1">
              <a:buFont typeface="Wingdings" panose="05000000000000000000" pitchFamily="2" charset="2"/>
              <a:buChar char="ü"/>
            </a:pPr>
            <a:r>
              <a:rPr lang="ar-SA" dirty="0" smtClean="0"/>
              <a:t> </a:t>
            </a:r>
            <a:r>
              <a:rPr lang="ar-SA" dirty="0"/>
              <a:t>وتوجيه الأنشطة والسلوك، والتفاعل مع السكان موضع الاهتمام.</a:t>
            </a:r>
            <a:endParaRPr lang="en-US" dirty="0"/>
          </a:p>
        </p:txBody>
      </p:sp>
    </p:spTree>
    <p:extLst>
      <p:ext uri="{BB962C8B-B14F-4D97-AF65-F5344CB8AC3E}">
        <p14:creationId xmlns:p14="http://schemas.microsoft.com/office/powerpoint/2010/main" val="6105160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sz="4000" b="1" dirty="0" smtClean="0">
                <a:solidFill>
                  <a:srgbClr val="FF0000"/>
                </a:solidFill>
              </a:rPr>
              <a:t>إتفاقيات ووثائق حماية </a:t>
            </a:r>
            <a:r>
              <a:rPr lang="ar-SA" sz="4000" b="1" dirty="0">
                <a:solidFill>
                  <a:srgbClr val="FF0000"/>
                </a:solidFill>
              </a:rPr>
              <a:t>حقوق الإنسان</a:t>
            </a:r>
            <a:endParaRPr lang="en-US" sz="4000" b="1" dirty="0">
              <a:solidFill>
                <a:srgbClr val="FF0000"/>
              </a:solidFill>
            </a:endParaRPr>
          </a:p>
        </p:txBody>
      </p:sp>
      <p:sp>
        <p:nvSpPr>
          <p:cNvPr id="3" name="Content Placeholder 2"/>
          <p:cNvSpPr>
            <a:spLocks noGrp="1"/>
          </p:cNvSpPr>
          <p:nvPr>
            <p:ph idx="1"/>
          </p:nvPr>
        </p:nvSpPr>
        <p:spPr>
          <a:xfrm>
            <a:off x="1" y="1737361"/>
            <a:ext cx="12192000" cy="4534852"/>
          </a:xfrm>
        </p:spPr>
        <p:txBody>
          <a:bodyPr>
            <a:noAutofit/>
          </a:bodyPr>
          <a:lstStyle/>
          <a:p>
            <a:pPr marL="342900" indent="-342900" algn="just" rtl="1">
              <a:buFont typeface="+mj-lt"/>
              <a:buAutoNum type="arabicPeriod"/>
            </a:pPr>
            <a:r>
              <a:rPr lang="ar-SA" sz="2400" b="1" dirty="0"/>
              <a:t>القانون الدولي والإقليمي.</a:t>
            </a:r>
            <a:endParaRPr lang="en-US" sz="2400" b="1" dirty="0"/>
          </a:p>
          <a:p>
            <a:pPr marL="457200" algn="just" rtl="1">
              <a:buFont typeface="Wingdings" panose="05000000000000000000" pitchFamily="2" charset="2"/>
              <a:buChar char="§"/>
            </a:pPr>
            <a:r>
              <a:rPr lang="ar-SA" sz="1800" dirty="0" smtClean="0"/>
              <a:t> القوانين </a:t>
            </a:r>
            <a:r>
              <a:rPr lang="ar-SA" sz="1800" dirty="0"/>
              <a:t>الدولية والإقليمية هي مجموعة القوانين التي تنظم سلوك الدول وعلاقاتها</a:t>
            </a:r>
            <a:endParaRPr lang="en-US" sz="1800" dirty="0"/>
          </a:p>
          <a:p>
            <a:pPr marL="457200" algn="just" rtl="1">
              <a:buFont typeface="Wingdings" panose="05000000000000000000" pitchFamily="2" charset="2"/>
              <a:buChar char="§"/>
            </a:pPr>
            <a:r>
              <a:rPr lang="ar-SA" sz="1800" dirty="0" smtClean="0"/>
              <a:t> </a:t>
            </a:r>
            <a:r>
              <a:rPr lang="ar-SA" sz="1800" dirty="0"/>
              <a:t>القانون الدولي أو الإقليمي: </a:t>
            </a:r>
            <a:r>
              <a:rPr lang="ar-SA" sz="1800" b="1" dirty="0"/>
              <a:t>المستمد من المعاهدات الدولية والقانون العرفي</a:t>
            </a:r>
            <a:r>
              <a:rPr lang="ar-SA" sz="1800" dirty="0"/>
              <a:t>. </a:t>
            </a:r>
            <a:r>
              <a:rPr lang="ar-SA" sz="1800" dirty="0" smtClean="0"/>
              <a:t>والمعاهدة يمكن أن تعرف كعهد </a:t>
            </a:r>
            <a:r>
              <a:rPr lang="ar-SA" sz="1800" dirty="0"/>
              <a:t>أو اتفاقية أو ميثاق أو بروتوكول.</a:t>
            </a:r>
            <a:endParaRPr lang="en-US" sz="1800" dirty="0"/>
          </a:p>
          <a:p>
            <a:pPr marL="457200" algn="just" rtl="1">
              <a:buFont typeface="Wingdings" panose="05000000000000000000" pitchFamily="2" charset="2"/>
              <a:buChar char="§"/>
            </a:pPr>
            <a:r>
              <a:rPr lang="en-US" sz="1800" dirty="0"/>
              <a:t> </a:t>
            </a:r>
            <a:r>
              <a:rPr lang="ar-SA" sz="1800" b="1" dirty="0" smtClean="0"/>
              <a:t> </a:t>
            </a:r>
            <a:r>
              <a:rPr lang="ar-SA" sz="1800" dirty="0"/>
              <a:t>القانون </a:t>
            </a:r>
            <a:r>
              <a:rPr lang="ar-SA" sz="1800" dirty="0" smtClean="0"/>
              <a:t>الدولي </a:t>
            </a:r>
            <a:r>
              <a:rPr lang="ar-SA" sz="1800" dirty="0"/>
              <a:t>أو </a:t>
            </a:r>
            <a:r>
              <a:rPr lang="ar-SA" sz="1800" dirty="0" smtClean="0"/>
              <a:t>الإقليمي المألوف أو العرف: </a:t>
            </a:r>
            <a:r>
              <a:rPr lang="ar-SA" sz="1800" b="1" dirty="0"/>
              <a:t>الممارسة العامة والمتسقة </a:t>
            </a:r>
            <a:r>
              <a:rPr lang="ar-SA" sz="1800" b="1" dirty="0" smtClean="0"/>
              <a:t>التي تتبعها الدول إحساساً (منها) بالتزام </a:t>
            </a:r>
            <a:r>
              <a:rPr lang="ar-SA" sz="1800" b="1" dirty="0"/>
              <a:t>قانوني</a:t>
            </a:r>
            <a:r>
              <a:rPr lang="ar-SA" sz="1800" dirty="0"/>
              <a:t>. </a:t>
            </a:r>
            <a:r>
              <a:rPr lang="ar-SA" sz="1800" dirty="0" smtClean="0"/>
              <a:t>وهي ملزمة </a:t>
            </a:r>
            <a:r>
              <a:rPr lang="ar-SA" sz="1800" dirty="0"/>
              <a:t>لجميع الدول، ما لم تعترض الدولة باستمرار على </a:t>
            </a:r>
            <a:r>
              <a:rPr lang="ar-SA" sz="1800" dirty="0" smtClean="0"/>
              <a:t>ممارسة (معينة).</a:t>
            </a:r>
          </a:p>
          <a:p>
            <a:pPr marL="457200" algn="just" rtl="1">
              <a:buFont typeface="Wingdings" panose="05000000000000000000" pitchFamily="2" charset="2"/>
              <a:buChar char="§"/>
            </a:pPr>
            <a:r>
              <a:rPr lang="ar-SA" sz="1800" dirty="0"/>
              <a:t> </a:t>
            </a:r>
            <a:r>
              <a:rPr lang="ar-SA" sz="1800" dirty="0" smtClean="0"/>
              <a:t>يتضمن </a:t>
            </a:r>
            <a:r>
              <a:rPr lang="ar-SA" sz="1800" dirty="0"/>
              <a:t>القانون الدولي أيضا </a:t>
            </a:r>
            <a:r>
              <a:rPr lang="ar-SA" sz="1800" b="1" dirty="0"/>
              <a:t>قواعد قطعية</a:t>
            </a:r>
            <a:r>
              <a:rPr lang="ar-SA" sz="1800" dirty="0"/>
              <a:t> (القواعد الآمرة) تقبلها الدول وتعترف بها بوصفها قواعد لا </a:t>
            </a:r>
            <a:r>
              <a:rPr lang="ar-SA" sz="1800" dirty="0" smtClean="0"/>
              <a:t>يمكن إنتقاصها أو الإستثناء منها. </a:t>
            </a:r>
            <a:r>
              <a:rPr lang="ar-SA" sz="1800" dirty="0"/>
              <a:t>وتشمل هذه التدابير، على سبيل المثال، حظر الإبادة الجماعية والرق والتمييز العنصري</a:t>
            </a:r>
            <a:r>
              <a:rPr lang="ar-SA" sz="1800" dirty="0" smtClean="0"/>
              <a:t>.</a:t>
            </a:r>
          </a:p>
          <a:p>
            <a:pPr marL="457200" algn="just" rtl="1">
              <a:buFont typeface="Wingdings" panose="05000000000000000000" pitchFamily="2" charset="2"/>
              <a:buChar char="§"/>
            </a:pPr>
            <a:r>
              <a:rPr lang="ar-SA" sz="1800" dirty="0" smtClean="0"/>
              <a:t> </a:t>
            </a:r>
            <a:r>
              <a:rPr lang="ar-SA" sz="1800" b="1" dirty="0" smtClean="0"/>
              <a:t>إن </a:t>
            </a:r>
            <a:r>
              <a:rPr lang="ar-SA" sz="1800" b="1" dirty="0"/>
              <a:t>قرارات مجلس الأمن التابع للأمم المتحدة: </a:t>
            </a:r>
            <a:r>
              <a:rPr lang="ar-SA" sz="1800" dirty="0"/>
              <a:t>المعتمدة بموجب الفصل السابع من ميثاق الأمم المتحدة ملزمة</a:t>
            </a:r>
            <a:r>
              <a:rPr lang="ar-SA" sz="1800" dirty="0" smtClean="0"/>
              <a:t>.</a:t>
            </a:r>
          </a:p>
          <a:p>
            <a:pPr marL="457200" algn="just" rtl="1">
              <a:buFont typeface="Wingdings" panose="05000000000000000000" pitchFamily="2" charset="2"/>
              <a:buChar char="§"/>
            </a:pPr>
            <a:r>
              <a:rPr lang="ar-SA" sz="1800" dirty="0" smtClean="0"/>
              <a:t> </a:t>
            </a:r>
            <a:r>
              <a:rPr lang="ar-SA" sz="1800" b="1" dirty="0" smtClean="0"/>
              <a:t>قرارات </a:t>
            </a:r>
            <a:r>
              <a:rPr lang="ar-SA" sz="1800" b="1" dirty="0"/>
              <a:t>وإعلانات الدول</a:t>
            </a:r>
            <a:r>
              <a:rPr lang="ar-SA" sz="1800" dirty="0"/>
              <a:t>، على سبيل المثال. من قبل الجمعية العامة للأمم المتحدة ومجلس حقوق الإنسان التابع للأمم المتحدة: بيانات معيارية غير ملزمة، ولكنها مهمة، ويمكن أن توفر مؤشرا على العادات الدولية الناشئة.</a:t>
            </a:r>
            <a:endParaRPr lang="en-US" sz="1800" dirty="0"/>
          </a:p>
          <a:p>
            <a:pPr marL="457200" algn="just" rtl="1">
              <a:buFont typeface="Wingdings" panose="05000000000000000000" pitchFamily="2" charset="2"/>
              <a:buChar char="§"/>
            </a:pPr>
            <a:r>
              <a:rPr lang="ar-SA" sz="1800" dirty="0"/>
              <a:t>المصادر الثانوية للقانون الدولي، أي المذهب والفقه القانوني: الفقه القضائي للمحاكم والمحاكم المتعلقة بحماية حقوق الإنسان، مثل المحاكم الإقليمية أو اللجان المعنية بحقوق الإنسان، والمحاكم الخاصة أو المحكمة الجنائية الدولية.</a:t>
            </a:r>
            <a:endParaRPr lang="en-US" sz="1800" dirty="0"/>
          </a:p>
          <a:p>
            <a:endParaRPr lang="en-US" sz="1800" dirty="0"/>
          </a:p>
        </p:txBody>
      </p:sp>
    </p:spTree>
    <p:extLst>
      <p:ext uri="{BB962C8B-B14F-4D97-AF65-F5344CB8AC3E}">
        <p14:creationId xmlns:p14="http://schemas.microsoft.com/office/powerpoint/2010/main" val="35093301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657225"/>
            <a:ext cx="10058400" cy="557213"/>
          </a:xfrm>
        </p:spPr>
        <p:txBody>
          <a:bodyPr>
            <a:normAutofit/>
          </a:bodyPr>
          <a:lstStyle/>
          <a:p>
            <a:pPr algn="r" rtl="1">
              <a:lnSpc>
                <a:spcPct val="70000"/>
              </a:lnSpc>
              <a:spcBef>
                <a:spcPts val="1200"/>
              </a:spcBef>
              <a:spcAft>
                <a:spcPts val="200"/>
              </a:spcAft>
              <a:buClr>
                <a:schemeClr val="accent1"/>
              </a:buClr>
              <a:buSzPct val="100000"/>
            </a:pPr>
            <a:r>
              <a:rPr lang="ar-SA" sz="4000" b="1" kern="0" spc="0" dirty="0">
                <a:solidFill>
                  <a:srgbClr val="333399"/>
                </a:solidFill>
                <a:latin typeface="Arial"/>
                <a:ea typeface="+mn-ea"/>
                <a:cs typeface="+mn-cs"/>
              </a:rPr>
              <a:t>بدءا من التعاريف</a:t>
            </a:r>
            <a:endParaRPr lang="en-US" sz="4000" b="1" kern="0" spc="0" dirty="0">
              <a:solidFill>
                <a:srgbClr val="333399"/>
              </a:solidFill>
              <a:latin typeface="Arial"/>
              <a:ea typeface="+mn-ea"/>
              <a:cs typeface="+mn-cs"/>
            </a:endParaRPr>
          </a:p>
        </p:txBody>
      </p:sp>
      <p:sp>
        <p:nvSpPr>
          <p:cNvPr id="3" name="Content Placeholder 2"/>
          <p:cNvSpPr>
            <a:spLocks noGrp="1"/>
          </p:cNvSpPr>
          <p:nvPr>
            <p:ph idx="1"/>
          </p:nvPr>
        </p:nvSpPr>
        <p:spPr>
          <a:xfrm>
            <a:off x="1097280" y="1800225"/>
            <a:ext cx="10058400" cy="4471987"/>
          </a:xfrm>
        </p:spPr>
        <p:txBody>
          <a:bodyPr>
            <a:noAutofit/>
          </a:bodyPr>
          <a:lstStyle/>
          <a:p>
            <a:pPr algn="r" rtl="1">
              <a:buFont typeface="Wingdings" panose="05000000000000000000" pitchFamily="2" charset="2"/>
              <a:buChar char="v"/>
            </a:pPr>
            <a:r>
              <a:rPr lang="en-GB" altLang="en-US" sz="2400" dirty="0">
                <a:solidFill>
                  <a:schemeClr val="tx1"/>
                </a:solidFill>
              </a:rPr>
              <a:t> </a:t>
            </a:r>
            <a:r>
              <a:rPr lang="ar-SA" altLang="en-US" sz="2400" dirty="0" smtClean="0">
                <a:solidFill>
                  <a:schemeClr val="tx1"/>
                </a:solidFill>
              </a:rPr>
              <a:t> </a:t>
            </a:r>
            <a:r>
              <a:rPr lang="ar-SA" sz="2400" dirty="0"/>
              <a:t>حقوق الانسان</a:t>
            </a:r>
            <a:endParaRPr lang="en-GB" altLang="en-US" sz="2400" dirty="0" smtClean="0">
              <a:solidFill>
                <a:schemeClr val="tx1"/>
              </a:solidFill>
            </a:endParaRPr>
          </a:p>
          <a:p>
            <a:pPr algn="r" rtl="1">
              <a:buFont typeface="Wingdings" panose="05000000000000000000" pitchFamily="2" charset="2"/>
              <a:buChar char="v"/>
            </a:pPr>
            <a:r>
              <a:rPr lang="ar-SA" altLang="en-US" sz="2400" dirty="0" smtClean="0">
                <a:solidFill>
                  <a:schemeClr val="tx1"/>
                </a:solidFill>
              </a:rPr>
              <a:t>الم</a:t>
            </a:r>
            <a:r>
              <a:rPr lang="ar-SA" sz="2400" dirty="0" smtClean="0"/>
              <a:t>بادئ الأساسية لحقوق </a:t>
            </a:r>
            <a:r>
              <a:rPr lang="ar-SA" sz="2400" dirty="0"/>
              <a:t>الإنسان</a:t>
            </a:r>
            <a:endParaRPr lang="en-GB" altLang="en-US" sz="2400" dirty="0">
              <a:solidFill>
                <a:schemeClr val="tx1"/>
              </a:solidFill>
            </a:endParaRPr>
          </a:p>
          <a:p>
            <a:pPr algn="r" rtl="1">
              <a:buFont typeface="Wingdings" panose="05000000000000000000" pitchFamily="2" charset="2"/>
              <a:buChar char="v"/>
            </a:pPr>
            <a:r>
              <a:rPr lang="ar-SA" altLang="en-US" sz="2400" dirty="0" smtClean="0">
                <a:solidFill>
                  <a:schemeClr val="tx1"/>
                </a:solidFill>
              </a:rPr>
              <a:t> </a:t>
            </a:r>
            <a:r>
              <a:rPr lang="ar-SA" sz="2400" dirty="0"/>
              <a:t>معايير حقوق الإنسان</a:t>
            </a:r>
            <a:endParaRPr lang="en-GB" altLang="en-US" sz="2400" dirty="0" smtClean="0">
              <a:solidFill>
                <a:schemeClr val="tx1"/>
              </a:solidFill>
            </a:endParaRPr>
          </a:p>
          <a:p>
            <a:pPr algn="r" rtl="1">
              <a:buFont typeface="Wingdings" panose="05000000000000000000" pitchFamily="2" charset="2"/>
              <a:buChar char="v"/>
            </a:pPr>
            <a:r>
              <a:rPr lang="ar-SA" altLang="en-US" sz="2400" dirty="0" smtClean="0">
                <a:solidFill>
                  <a:schemeClr val="tx1"/>
                </a:solidFill>
              </a:rPr>
              <a:t> </a:t>
            </a:r>
            <a:r>
              <a:rPr lang="ar-SA" sz="2400" dirty="0"/>
              <a:t>التزامات حقوق الإنسان</a:t>
            </a:r>
            <a:endParaRPr lang="en-GB" altLang="en-US" sz="2400" dirty="0" smtClean="0">
              <a:solidFill>
                <a:schemeClr val="tx1"/>
              </a:solidFill>
            </a:endParaRPr>
          </a:p>
          <a:p>
            <a:pPr algn="r" rtl="1">
              <a:buFont typeface="Wingdings" panose="05000000000000000000" pitchFamily="2" charset="2"/>
              <a:buChar char="v"/>
            </a:pPr>
            <a:r>
              <a:rPr lang="ar-SA" altLang="en-US" sz="2400" dirty="0" smtClean="0">
                <a:solidFill>
                  <a:schemeClr val="tx1"/>
                </a:solidFill>
              </a:rPr>
              <a:t> </a:t>
            </a:r>
            <a:r>
              <a:rPr lang="ar-SA" sz="2400" dirty="0"/>
              <a:t>انتهاكات حقوق الإنسان</a:t>
            </a:r>
            <a:endParaRPr lang="en-GB" altLang="en-US" sz="2400" dirty="0" smtClean="0">
              <a:solidFill>
                <a:schemeClr val="tx1"/>
              </a:solidFill>
            </a:endParaRPr>
          </a:p>
          <a:p>
            <a:pPr algn="r" rtl="1">
              <a:buFont typeface="Wingdings" panose="05000000000000000000" pitchFamily="2" charset="2"/>
              <a:buChar char="v"/>
            </a:pPr>
            <a:r>
              <a:rPr lang="ar-SA" altLang="en-US" sz="2400" dirty="0" smtClean="0">
                <a:solidFill>
                  <a:schemeClr val="tx1"/>
                </a:solidFill>
              </a:rPr>
              <a:t> </a:t>
            </a:r>
            <a:r>
              <a:rPr lang="ar-SA" sz="2400" dirty="0"/>
              <a:t>حماية حقوق الإنسان</a:t>
            </a:r>
            <a:endParaRPr lang="en-GB" altLang="en-US" sz="2400" dirty="0" smtClean="0">
              <a:solidFill>
                <a:schemeClr val="tx1"/>
              </a:solidFill>
            </a:endParaRPr>
          </a:p>
          <a:p>
            <a:pPr algn="r" rtl="1">
              <a:buFont typeface="Wingdings" panose="05000000000000000000" pitchFamily="2" charset="2"/>
              <a:buChar char="v"/>
            </a:pPr>
            <a:r>
              <a:rPr lang="ar-SA" altLang="en-US" sz="2400" dirty="0" smtClean="0">
                <a:solidFill>
                  <a:schemeClr val="tx1"/>
                </a:solidFill>
              </a:rPr>
              <a:t> </a:t>
            </a:r>
            <a:r>
              <a:rPr lang="ar-SA" sz="2400" dirty="0"/>
              <a:t>القانون الدولي الإنساني</a:t>
            </a:r>
            <a:endParaRPr lang="en-GB" altLang="en-US" sz="2400" dirty="0">
              <a:solidFill>
                <a:schemeClr val="tx1"/>
              </a:solidFill>
            </a:endParaRPr>
          </a:p>
          <a:p>
            <a:pPr>
              <a:buFont typeface="Wingdings" panose="05000000000000000000" pitchFamily="2" charset="2"/>
              <a:buChar char="v"/>
            </a:pPr>
            <a:endParaRPr lang="en-GB" altLang="en-US" sz="2400" dirty="0" smtClean="0">
              <a:solidFill>
                <a:schemeClr val="tx1"/>
              </a:solidFill>
            </a:endParaRPr>
          </a:p>
          <a:p>
            <a:pPr marL="0" indent="0">
              <a:buNone/>
            </a:pPr>
            <a:endParaRPr lang="en-US" altLang="en-US" sz="2400" dirty="0">
              <a:solidFill>
                <a:schemeClr val="tx1"/>
              </a:solidFill>
            </a:endParaRPr>
          </a:p>
          <a:p>
            <a:pPr>
              <a:buFont typeface="Wingdings" panose="05000000000000000000" pitchFamily="2" charset="2"/>
              <a:buChar char="v"/>
            </a:pPr>
            <a:endParaRPr lang="en-US" altLang="en-US" sz="2400" dirty="0">
              <a:solidFill>
                <a:schemeClr val="tx1"/>
              </a:solidFill>
            </a:endParaRPr>
          </a:p>
          <a:p>
            <a:pPr>
              <a:buFont typeface="Wingdings" panose="05000000000000000000" pitchFamily="2" charset="2"/>
              <a:buChar char="v"/>
            </a:pPr>
            <a:endParaRPr lang="en-US" altLang="en-US" sz="2400" dirty="0">
              <a:solidFill>
                <a:schemeClr val="tx1"/>
              </a:solidFill>
            </a:endParaRPr>
          </a:p>
          <a:p>
            <a:endParaRPr lang="en-US" sz="2400" dirty="0"/>
          </a:p>
        </p:txBody>
      </p:sp>
    </p:spTree>
    <p:extLst>
      <p:ext uri="{BB962C8B-B14F-4D97-AF65-F5344CB8AC3E}">
        <p14:creationId xmlns:p14="http://schemas.microsoft.com/office/powerpoint/2010/main" val="20429653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313" y="286603"/>
            <a:ext cx="11501437" cy="1450757"/>
          </a:xfrm>
        </p:spPr>
        <p:txBody>
          <a:bodyPr/>
          <a:lstStyle/>
          <a:p>
            <a:pPr algn="r" rtl="1"/>
            <a:r>
              <a:rPr lang="ar-SA" b="1" dirty="0">
                <a:solidFill>
                  <a:srgbClr val="FF0000"/>
                </a:solidFill>
              </a:rPr>
              <a:t>إتفاقيات ووثائق حماية حقوق الإنسان</a:t>
            </a:r>
            <a:endParaRPr lang="en-US" dirty="0"/>
          </a:p>
        </p:txBody>
      </p:sp>
      <p:sp>
        <p:nvSpPr>
          <p:cNvPr id="3" name="Content Placeholder 2"/>
          <p:cNvSpPr>
            <a:spLocks noGrp="1"/>
          </p:cNvSpPr>
          <p:nvPr>
            <p:ph idx="1"/>
          </p:nvPr>
        </p:nvSpPr>
        <p:spPr>
          <a:xfrm>
            <a:off x="0" y="2019299"/>
            <a:ext cx="12192000" cy="4238625"/>
          </a:xfrm>
        </p:spPr>
        <p:txBody>
          <a:bodyPr>
            <a:normAutofit fontScale="85000" lnSpcReduction="20000"/>
          </a:bodyPr>
          <a:lstStyle/>
          <a:p>
            <a:pPr marL="0" indent="0" algn="just" rtl="1">
              <a:buNone/>
            </a:pPr>
            <a:r>
              <a:rPr lang="ar-SA" sz="2400" b="1" dirty="0"/>
              <a:t> </a:t>
            </a:r>
            <a:r>
              <a:rPr lang="ar-SA" sz="2400" b="1" dirty="0" smtClean="0"/>
              <a:t>الإتفاقيات </a:t>
            </a:r>
            <a:r>
              <a:rPr lang="ar-SA" sz="2400" b="1" dirty="0"/>
              <a:t>الرئيسية لحقوق </a:t>
            </a:r>
            <a:r>
              <a:rPr lang="ar-SA" sz="2400" b="1" dirty="0" smtClean="0"/>
              <a:t>الإنسان</a:t>
            </a:r>
            <a:endParaRPr lang="en-US" sz="2400" b="1" dirty="0"/>
          </a:p>
          <a:p>
            <a:pPr marL="274320" algn="just" rtl="1">
              <a:buFont typeface="Wingdings" panose="05000000000000000000" pitchFamily="2" charset="2"/>
              <a:buChar char="§"/>
            </a:pPr>
            <a:r>
              <a:rPr lang="ar-SA" dirty="0" smtClean="0"/>
              <a:t> </a:t>
            </a:r>
            <a:r>
              <a:rPr lang="ar-SA" dirty="0"/>
              <a:t>الإعلان العالمي لحقوق الإنسان لعام 1948، الحقوق المدنية والسياسية والاقتصادية والاجتماعية والثقافية الرئيسية التي يحق لجميع الأشخاص التمتع بها دون تمييز من أي نوع.</a:t>
            </a:r>
            <a:endParaRPr lang="en-US" dirty="0"/>
          </a:p>
          <a:p>
            <a:pPr marL="274320" algn="just" rtl="1">
              <a:buFont typeface="Wingdings" panose="05000000000000000000" pitchFamily="2" charset="2"/>
              <a:buChar char="§"/>
            </a:pPr>
            <a:r>
              <a:rPr lang="ar-SA" dirty="0" smtClean="0"/>
              <a:t> </a:t>
            </a:r>
            <a:r>
              <a:rPr lang="ar-SA" dirty="0"/>
              <a:t>الإعلان العالمي لحقوق الإنسان لعام 1948، الحقوق المدنية والسياسية والاقتصادية والاجتماعية والثقافية الرئيسية التي يحق لجميع الأشخاص التمتع بها دون تمييز من أي نوع.</a:t>
            </a:r>
            <a:endParaRPr lang="en-US" dirty="0"/>
          </a:p>
          <a:p>
            <a:pPr marL="274320" algn="just" rtl="1">
              <a:buFont typeface="Wingdings" panose="05000000000000000000" pitchFamily="2" charset="2"/>
              <a:buChar char="§"/>
            </a:pPr>
            <a:r>
              <a:rPr lang="ar-SA" dirty="0" smtClean="0"/>
              <a:t> </a:t>
            </a:r>
            <a:r>
              <a:rPr lang="ar-SA" dirty="0"/>
              <a:t>إن مبادئ الإعلان العالمي لحقوق الإنسان أصبحت الآن في </a:t>
            </a:r>
            <a:r>
              <a:rPr lang="ar-SA" dirty="0" smtClean="0"/>
              <a:t>وثيقة ملزمة </a:t>
            </a:r>
            <a:r>
              <a:rPr lang="ar-SA" dirty="0"/>
              <a:t>قانونا: العهد الدولي الخاص بالحقوق الاقتصادية والاجتماعية والثقافية والعهد الدولي الخاص بالحقوق المدنية والسياسية - ميثاق الحقوق الدولي.</a:t>
            </a:r>
            <a:endParaRPr lang="en-US" dirty="0"/>
          </a:p>
          <a:p>
            <a:pPr marL="274320" algn="just" rtl="1">
              <a:buFont typeface="Wingdings" panose="05000000000000000000" pitchFamily="2" charset="2"/>
              <a:buChar char="§"/>
            </a:pPr>
            <a:r>
              <a:rPr lang="ar-SA" dirty="0" smtClean="0"/>
              <a:t> </a:t>
            </a:r>
            <a:r>
              <a:rPr lang="ar-SA" dirty="0"/>
              <a:t>وهناك </a:t>
            </a:r>
            <a:r>
              <a:rPr lang="ar-SA" dirty="0" smtClean="0"/>
              <a:t>عدة الوثائق الإضافية والتي تعزز </a:t>
            </a:r>
            <a:r>
              <a:rPr lang="ar-SA" dirty="0"/>
              <a:t>حماية حقوق الإنسان فيما يتعلق بما يلي:</a:t>
            </a:r>
            <a:endParaRPr lang="en-US" dirty="0"/>
          </a:p>
          <a:p>
            <a:pPr marL="640080" algn="just" rtl="1">
              <a:buFont typeface="Wingdings" panose="05000000000000000000" pitchFamily="2" charset="2"/>
              <a:buChar char="ü"/>
            </a:pPr>
            <a:r>
              <a:rPr lang="ar-SA" dirty="0" smtClean="0"/>
              <a:t> قضايا معينة مثل </a:t>
            </a:r>
            <a:r>
              <a:rPr lang="ar-SA" dirty="0"/>
              <a:t>التعذيب أو التمييز العنصري؛ أو</a:t>
            </a:r>
            <a:endParaRPr lang="en-US" dirty="0"/>
          </a:p>
          <a:p>
            <a:pPr marL="640080" algn="just" rtl="1">
              <a:buFont typeface="Wingdings" panose="05000000000000000000" pitchFamily="2" charset="2"/>
              <a:buChar char="ü"/>
            </a:pPr>
            <a:r>
              <a:rPr lang="ar-SA" dirty="0" smtClean="0"/>
              <a:t> </a:t>
            </a:r>
            <a:r>
              <a:rPr lang="ar-SA" dirty="0"/>
              <a:t>ومجموعات محددة من الأشخاص، بمن فيهم النساء والأطفال والأشخاص ذوو الإعاقة والسكان الأصليون الذين يواجهون عقبات خاصة أمام تمتعهم الكامل </a:t>
            </a:r>
            <a:r>
              <a:rPr lang="ar-SA" dirty="0" smtClean="0"/>
              <a:t>بحقوقهم</a:t>
            </a:r>
            <a:r>
              <a:rPr lang="ar-SA" dirty="0"/>
              <a:t>.</a:t>
            </a:r>
            <a:endParaRPr lang="en-US" dirty="0"/>
          </a:p>
          <a:p>
            <a:pPr marL="274320" algn="just" rtl="1">
              <a:buFont typeface="Wingdings" panose="05000000000000000000" pitchFamily="2" charset="2"/>
              <a:buChar char="§"/>
            </a:pPr>
            <a:r>
              <a:rPr lang="ar-SA" dirty="0" smtClean="0"/>
              <a:t> </a:t>
            </a:r>
            <a:r>
              <a:rPr lang="ar-SA" dirty="0"/>
              <a:t>وعلى الرغم من أن أيا من هذه </a:t>
            </a:r>
            <a:r>
              <a:rPr lang="ar-SA" dirty="0" smtClean="0"/>
              <a:t>الوثائق </a:t>
            </a:r>
            <a:r>
              <a:rPr lang="ar-SA" dirty="0"/>
              <a:t>لا </a:t>
            </a:r>
            <a:r>
              <a:rPr lang="ar-SA" dirty="0" smtClean="0"/>
              <a:t>تتناول </a:t>
            </a:r>
            <a:r>
              <a:rPr lang="ar-SA" dirty="0"/>
              <a:t>على وجه التحديد اللاجئين والمشردين داخليا، إلا أنها تغطي مجموعة من المخاطر التي يواجهها اللاجئون والنازحون داخليا في كثير من الأحيان </a:t>
            </a:r>
            <a:r>
              <a:rPr lang="ar-SA" dirty="0" smtClean="0"/>
              <a:t>وتعزز </a:t>
            </a:r>
            <a:r>
              <a:rPr lang="ar-SA" dirty="0"/>
              <a:t>الحماية لفئات معينة من الأشخاص الذين يتأثرون بشكل غير متناسب بالتهجير أو وضع اللاجئين.</a:t>
            </a:r>
            <a:endParaRPr lang="en-US" dirty="0"/>
          </a:p>
          <a:p>
            <a:pPr marL="274320" algn="just" rtl="1">
              <a:buFont typeface="Wingdings" panose="05000000000000000000" pitchFamily="2" charset="2"/>
              <a:buChar char="§"/>
            </a:pPr>
            <a:r>
              <a:rPr lang="ar-SA" dirty="0" smtClean="0"/>
              <a:t> حماية </a:t>
            </a:r>
            <a:r>
              <a:rPr lang="ar-SA" dirty="0"/>
              <a:t>حقوق الإنسان </a:t>
            </a:r>
            <a:r>
              <a:rPr lang="ar-SA" dirty="0" smtClean="0"/>
              <a:t>تم تعزيزها في </a:t>
            </a:r>
            <a:r>
              <a:rPr lang="ar-SA" dirty="0"/>
              <a:t>عدد من </a:t>
            </a:r>
            <a:r>
              <a:rPr lang="ar-SA" b="1" dirty="0" smtClean="0"/>
              <a:t>الوثائق الإقليمية </a:t>
            </a:r>
            <a:r>
              <a:rPr lang="ar-SA" b="1" dirty="0"/>
              <a:t>لحقوق الإنسان</a:t>
            </a:r>
            <a:endParaRPr lang="en-US" b="1" dirty="0"/>
          </a:p>
        </p:txBody>
      </p:sp>
    </p:spTree>
    <p:extLst>
      <p:ext uri="{BB962C8B-B14F-4D97-AF65-F5344CB8AC3E}">
        <p14:creationId xmlns:p14="http://schemas.microsoft.com/office/powerpoint/2010/main" val="42590436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86603"/>
            <a:ext cx="11501438" cy="1450757"/>
          </a:xfrm>
        </p:spPr>
        <p:txBody>
          <a:bodyPr/>
          <a:lstStyle/>
          <a:p>
            <a:pPr algn="r" rtl="1"/>
            <a:r>
              <a:rPr lang="ar-SA" b="1" dirty="0">
                <a:solidFill>
                  <a:srgbClr val="FF0000"/>
                </a:solidFill>
              </a:rPr>
              <a:t>إتفاقيات ووثائق حماية حقوق الإنسان</a:t>
            </a:r>
            <a:endParaRPr lang="en-US" dirty="0"/>
          </a:p>
        </p:txBody>
      </p:sp>
      <p:sp>
        <p:nvSpPr>
          <p:cNvPr id="3" name="Content Placeholder 2"/>
          <p:cNvSpPr>
            <a:spLocks noGrp="1"/>
          </p:cNvSpPr>
          <p:nvPr>
            <p:ph idx="1"/>
          </p:nvPr>
        </p:nvSpPr>
        <p:spPr>
          <a:xfrm>
            <a:off x="114300" y="1845734"/>
            <a:ext cx="11972924" cy="4383616"/>
          </a:xfrm>
        </p:spPr>
        <p:txBody>
          <a:bodyPr>
            <a:normAutofit/>
          </a:bodyPr>
          <a:lstStyle/>
          <a:p>
            <a:pPr marL="457200" indent="-457200" algn="r" rtl="1">
              <a:buFont typeface="+mj-lt"/>
              <a:buAutoNum type="arabicPeriod" startAt="2"/>
            </a:pPr>
            <a:r>
              <a:rPr lang="ar-SA" sz="2800" b="1" dirty="0"/>
              <a:t>القانون الإنساني الدولي</a:t>
            </a:r>
            <a:endParaRPr lang="en-US" sz="2800" b="1" dirty="0"/>
          </a:p>
          <a:p>
            <a:pPr marL="457200" algn="just" rtl="1">
              <a:buFont typeface="Wingdings" panose="05000000000000000000" pitchFamily="2" charset="2"/>
              <a:buChar char="§"/>
            </a:pPr>
            <a:r>
              <a:rPr lang="ar-SA" dirty="0" smtClean="0"/>
              <a:t> </a:t>
            </a:r>
            <a:r>
              <a:rPr lang="ar-SA" dirty="0"/>
              <a:t>إن القانون الدولي </a:t>
            </a:r>
            <a:r>
              <a:rPr lang="ar-SA" dirty="0" smtClean="0"/>
              <a:t>الإنساني </a:t>
            </a:r>
            <a:r>
              <a:rPr lang="ar-SA" dirty="0"/>
              <a:t>هي قوانين تتألف من معاهدات وأعراف مطبقة في النزاعات المسلحة، ويهدف على وجه التحديد إلى معالجة المشاكل </a:t>
            </a:r>
            <a:r>
              <a:rPr lang="ar-SA" dirty="0" smtClean="0"/>
              <a:t>الإنسانية </a:t>
            </a:r>
            <a:r>
              <a:rPr lang="ar-SA" dirty="0"/>
              <a:t>التي تنشأ مباشرة من النزاعات المسلحة.</a:t>
            </a:r>
            <a:endParaRPr lang="en-US" dirty="0"/>
          </a:p>
          <a:p>
            <a:pPr marL="457200" algn="just" rtl="1">
              <a:buFont typeface="Wingdings" panose="05000000000000000000" pitchFamily="2" charset="2"/>
              <a:buChar char="§"/>
            </a:pPr>
            <a:r>
              <a:rPr lang="ar-SA" dirty="0" smtClean="0"/>
              <a:t> </a:t>
            </a:r>
            <a:r>
              <a:rPr lang="ar-SA" dirty="0"/>
              <a:t>ولذلك فإن القانون الدولي الإنساني يضع معايير دنيا للسلوك أثناء النزاع المسلح والاحتلال العسكري وينظم وسائل وأساليب الحرب بتقييد الأساليب التي يتعين تطبيقها.</a:t>
            </a:r>
            <a:endParaRPr lang="en-US" dirty="0"/>
          </a:p>
          <a:p>
            <a:pPr marL="457200" algn="just" rtl="1">
              <a:buFont typeface="Wingdings" panose="05000000000000000000" pitchFamily="2" charset="2"/>
              <a:buChar char="§"/>
            </a:pPr>
            <a:r>
              <a:rPr lang="ar-SA" dirty="0" smtClean="0"/>
              <a:t> </a:t>
            </a:r>
            <a:r>
              <a:rPr lang="ar-SA" dirty="0"/>
              <a:t>الغرض: حماية الأشخاص الذين ليسوا أو لم يعودوا يشاركون مباشرة في الأعمال الحربية. إن حماية المدنيين أثناء النزاع المسلح هي حجر الزاوية - حياتهم، وممتلكاتهم، </a:t>
            </a:r>
            <a:r>
              <a:rPr lang="ar-SA" dirty="0" smtClean="0"/>
              <a:t>وأطفالهم، </a:t>
            </a:r>
            <a:r>
              <a:rPr lang="ar-SA" dirty="0"/>
              <a:t>والنازحين داخليا، واللاجئين.</a:t>
            </a:r>
            <a:endParaRPr lang="en-US" dirty="0"/>
          </a:p>
          <a:p>
            <a:pPr marL="457200" algn="just" rtl="1">
              <a:buFont typeface="Wingdings" panose="05000000000000000000" pitchFamily="2" charset="2"/>
              <a:buChar char="§"/>
            </a:pPr>
            <a:r>
              <a:rPr lang="ar-SA" dirty="0" smtClean="0"/>
              <a:t> </a:t>
            </a:r>
            <a:r>
              <a:rPr lang="ar-SA" dirty="0"/>
              <a:t>إن القانون الدولي الإنساني جزء من القانون الدولي العام - مجموعة واسعة من المعاهدات والقانون العرفي والمبادئ والقواعد.</a:t>
            </a:r>
            <a:endParaRPr lang="en-US" dirty="0"/>
          </a:p>
          <a:p>
            <a:pPr marL="457200" algn="r" rtl="1">
              <a:buFont typeface="Wingdings" panose="05000000000000000000" pitchFamily="2" charset="2"/>
              <a:buChar char="§"/>
            </a:pPr>
            <a:r>
              <a:rPr lang="ar-SA" dirty="0" smtClean="0"/>
              <a:t> الوثائق </a:t>
            </a:r>
            <a:r>
              <a:rPr lang="ar-SA" dirty="0"/>
              <a:t>الأساسية للقانون الإنساني الدولي: </a:t>
            </a:r>
            <a:r>
              <a:rPr lang="ar-SA" b="1" dirty="0"/>
              <a:t>اتفاقيات جنيف الأربع لعام 1949 وبروتوكوليها الإضافيان لعام 1977</a:t>
            </a:r>
            <a:r>
              <a:rPr lang="ar-SA" dirty="0"/>
              <a:t>.</a:t>
            </a:r>
            <a:endParaRPr lang="en-US" dirty="0" smtClean="0"/>
          </a:p>
          <a:p>
            <a:pPr marL="457200" algn="r" rtl="1">
              <a:buFont typeface="Wingdings" panose="05000000000000000000" pitchFamily="2" charset="2"/>
              <a:buChar char="§"/>
            </a:pPr>
            <a:r>
              <a:rPr lang="ar-SA" dirty="0" smtClean="0"/>
              <a:t> </a:t>
            </a:r>
            <a:r>
              <a:rPr lang="ar-SA" dirty="0"/>
              <a:t>وكثير من المبادئ الأساسية الواردة في هذه الصكوك تشكل أيضا القانون الدولي العرفي، مما يعني أنها ملزمة تلقائيا في جميع حالات النزاع المسلح </a:t>
            </a:r>
            <a:r>
              <a:rPr lang="ar-SA" dirty="0" smtClean="0"/>
              <a:t>ولجميع </a:t>
            </a:r>
            <a:r>
              <a:rPr lang="ar-SA" dirty="0"/>
              <a:t>أطراف النزاع.</a:t>
            </a:r>
            <a:endParaRPr lang="en-US" dirty="0"/>
          </a:p>
          <a:p>
            <a:pPr marL="0" indent="0">
              <a:buNone/>
            </a:pPr>
            <a:endParaRPr lang="en-US" dirty="0"/>
          </a:p>
          <a:p>
            <a:endParaRPr lang="en-US" dirty="0"/>
          </a:p>
        </p:txBody>
      </p:sp>
    </p:spTree>
    <p:extLst>
      <p:ext uri="{BB962C8B-B14F-4D97-AF65-F5344CB8AC3E}">
        <p14:creationId xmlns:p14="http://schemas.microsoft.com/office/powerpoint/2010/main" val="15551128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مبادئ القانون الدولي </a:t>
            </a:r>
            <a:r>
              <a:rPr lang="ar-SA" b="1" dirty="0" smtClean="0"/>
              <a:t>الإنساني</a:t>
            </a:r>
            <a:endParaRPr lang="en-US" b="1" dirty="0"/>
          </a:p>
        </p:txBody>
      </p:sp>
      <p:sp>
        <p:nvSpPr>
          <p:cNvPr id="3" name="Content Placeholder 2"/>
          <p:cNvSpPr>
            <a:spLocks noGrp="1"/>
          </p:cNvSpPr>
          <p:nvPr>
            <p:ph idx="1"/>
          </p:nvPr>
        </p:nvSpPr>
        <p:spPr>
          <a:xfrm>
            <a:off x="1097279" y="1845733"/>
            <a:ext cx="10027921" cy="4088342"/>
          </a:xfrm>
        </p:spPr>
        <p:txBody>
          <a:bodyPr>
            <a:normAutofit lnSpcReduction="10000"/>
          </a:bodyPr>
          <a:lstStyle/>
          <a:p>
            <a:pPr marL="0" lvl="0" indent="0" algn="just" defTabSz="457200" rtl="1">
              <a:lnSpc>
                <a:spcPct val="100000"/>
              </a:lnSpc>
              <a:spcBef>
                <a:spcPct val="20000"/>
              </a:spcBef>
              <a:spcAft>
                <a:spcPts val="600"/>
              </a:spcAft>
              <a:buClr>
                <a:srgbClr val="AB946B"/>
              </a:buClr>
              <a:buSzPct val="115000"/>
              <a:buNone/>
            </a:pPr>
            <a:r>
              <a:rPr lang="ar-SA" sz="2800" b="1" dirty="0" smtClean="0">
                <a:solidFill>
                  <a:prstClr val="black">
                    <a:lumMod val="85000"/>
                    <a:lumOff val="15000"/>
                  </a:prstClr>
                </a:solidFill>
                <a:latin typeface="Garamond" panose="02020404030301010803"/>
              </a:rPr>
              <a:t> </a:t>
            </a:r>
            <a:r>
              <a:rPr lang="ar-SA" sz="2800" b="1" dirty="0"/>
              <a:t>یقوم القانون الدولي الإنساني علی المبادئ التالیة:</a:t>
            </a:r>
            <a:endParaRPr lang="en-US" sz="2800" b="1" dirty="0">
              <a:solidFill>
                <a:prstClr val="black">
                  <a:lumMod val="85000"/>
                  <a:lumOff val="15000"/>
                </a:prstClr>
              </a:solidFill>
              <a:latin typeface="Garamond" panose="02020404030301010803"/>
            </a:endParaRPr>
          </a:p>
          <a:p>
            <a:pPr marL="548640" lvl="0" indent="-285750" algn="just" defTabSz="457200" rtl="1">
              <a:lnSpc>
                <a:spcPct val="100000"/>
              </a:lnSpc>
              <a:spcBef>
                <a:spcPct val="20000"/>
              </a:spcBef>
              <a:spcAft>
                <a:spcPts val="600"/>
              </a:spcAft>
              <a:buClr>
                <a:srgbClr val="AB946B"/>
              </a:buClr>
              <a:buSzPct val="115000"/>
              <a:buFont typeface="Arial"/>
              <a:buChar char="•"/>
            </a:pPr>
            <a:r>
              <a:rPr lang="ar-SA" sz="2800" dirty="0"/>
              <a:t>التمييز بين المدنيين والمقاتلين أثناء النزاع المسلح</a:t>
            </a:r>
            <a:r>
              <a:rPr lang="ar-SA" sz="2800" dirty="0" smtClean="0"/>
              <a:t>.</a:t>
            </a:r>
          </a:p>
          <a:p>
            <a:pPr marL="548640" lvl="0" indent="-285750" algn="just" defTabSz="457200" rtl="1">
              <a:lnSpc>
                <a:spcPct val="100000"/>
              </a:lnSpc>
              <a:spcBef>
                <a:spcPct val="20000"/>
              </a:spcBef>
              <a:spcAft>
                <a:spcPts val="600"/>
              </a:spcAft>
              <a:buClr>
                <a:srgbClr val="AB946B"/>
              </a:buClr>
              <a:buSzPct val="115000"/>
              <a:buFont typeface="Arial"/>
              <a:buChar char="•"/>
            </a:pPr>
            <a:r>
              <a:rPr lang="ar-SA" sz="2800" dirty="0"/>
              <a:t>حظر الهجمات ضد أولئك الذين لا يشاركون في الصراعات </a:t>
            </a:r>
            <a:r>
              <a:rPr lang="ar-SA" sz="2800" dirty="0" smtClean="0"/>
              <a:t>المسلحة</a:t>
            </a:r>
          </a:p>
          <a:p>
            <a:pPr marL="548640" lvl="0" indent="-285750" algn="just" defTabSz="457200" rtl="1">
              <a:lnSpc>
                <a:spcPct val="100000"/>
              </a:lnSpc>
              <a:spcBef>
                <a:spcPct val="20000"/>
              </a:spcBef>
              <a:spcAft>
                <a:spcPts val="600"/>
              </a:spcAft>
              <a:buClr>
                <a:srgbClr val="AB946B"/>
              </a:buClr>
              <a:buSzPct val="115000"/>
              <a:buFont typeface="Arial"/>
              <a:buChar char="•"/>
            </a:pPr>
            <a:r>
              <a:rPr lang="ar-SA" sz="2800" dirty="0"/>
              <a:t>الحظر على إلحاق المعاناة غير </a:t>
            </a:r>
            <a:r>
              <a:rPr lang="ar-SA" sz="2800" dirty="0" smtClean="0"/>
              <a:t>الضرورية</a:t>
            </a:r>
          </a:p>
          <a:p>
            <a:pPr marL="548640" lvl="0" indent="-285750" algn="just" defTabSz="457200" rtl="1">
              <a:lnSpc>
                <a:spcPct val="100000"/>
              </a:lnSpc>
              <a:spcBef>
                <a:spcPct val="20000"/>
              </a:spcBef>
              <a:spcAft>
                <a:spcPts val="600"/>
              </a:spcAft>
              <a:buClr>
                <a:srgbClr val="AB946B"/>
              </a:buClr>
              <a:buSzPct val="115000"/>
              <a:buFont typeface="Arial"/>
              <a:buChar char="•"/>
            </a:pPr>
            <a:r>
              <a:rPr lang="ar-SA" sz="2800" dirty="0" smtClean="0">
                <a:solidFill>
                  <a:prstClr val="black">
                    <a:lumMod val="85000"/>
                    <a:lumOff val="15000"/>
                  </a:prstClr>
                </a:solidFill>
                <a:latin typeface="Garamond" panose="02020404030301010803"/>
              </a:rPr>
              <a:t>مبدأ التناسب</a:t>
            </a:r>
            <a:r>
              <a:rPr lang="ar-SA" sz="2800" baseline="30000" dirty="0" smtClean="0">
                <a:solidFill>
                  <a:prstClr val="black">
                    <a:lumMod val="85000"/>
                    <a:lumOff val="15000"/>
                  </a:prstClr>
                </a:solidFill>
                <a:latin typeface="Garamond" panose="02020404030301010803"/>
              </a:rPr>
              <a:t>1</a:t>
            </a:r>
          </a:p>
          <a:p>
            <a:pPr marL="548640" lvl="0" indent="-285750" algn="just" defTabSz="457200" rtl="1">
              <a:lnSpc>
                <a:spcPct val="100000"/>
              </a:lnSpc>
              <a:spcBef>
                <a:spcPct val="20000"/>
              </a:spcBef>
              <a:spcAft>
                <a:spcPts val="600"/>
              </a:spcAft>
              <a:buClr>
                <a:srgbClr val="AB946B"/>
              </a:buClr>
              <a:buSzPct val="115000"/>
              <a:buFont typeface="Arial"/>
              <a:buChar char="•"/>
            </a:pPr>
            <a:r>
              <a:rPr lang="ar-SA" sz="2800" dirty="0" smtClean="0">
                <a:solidFill>
                  <a:prstClr val="black">
                    <a:lumMod val="85000"/>
                    <a:lumOff val="15000"/>
                  </a:prstClr>
                </a:solidFill>
                <a:latin typeface="Garamond" panose="02020404030301010803"/>
              </a:rPr>
              <a:t>مفهوم الضرورة</a:t>
            </a:r>
          </a:p>
          <a:p>
            <a:pPr marL="548640" indent="-285750" algn="just" defTabSz="457200" rtl="1">
              <a:lnSpc>
                <a:spcPct val="100000"/>
              </a:lnSpc>
              <a:spcBef>
                <a:spcPct val="20000"/>
              </a:spcBef>
              <a:spcAft>
                <a:spcPts val="600"/>
              </a:spcAft>
              <a:buClr>
                <a:srgbClr val="AB946B"/>
              </a:buClr>
              <a:buSzPct val="115000"/>
              <a:buFont typeface="Arial"/>
              <a:buChar char="•"/>
            </a:pPr>
            <a:r>
              <a:rPr lang="ar-SA" sz="2900" dirty="0">
                <a:solidFill>
                  <a:prstClr val="black">
                    <a:lumMod val="85000"/>
                    <a:lumOff val="15000"/>
                  </a:prstClr>
                </a:solidFill>
                <a:latin typeface="Garamond" panose="02020404030301010803"/>
              </a:rPr>
              <a:t>مبدأ الإنسانية</a:t>
            </a:r>
            <a:endParaRPr lang="en-US" sz="2900" dirty="0">
              <a:solidFill>
                <a:prstClr val="black">
                  <a:lumMod val="85000"/>
                  <a:lumOff val="15000"/>
                </a:prstClr>
              </a:solidFill>
              <a:latin typeface="Garamond" panose="02020404030301010803"/>
            </a:endParaRPr>
          </a:p>
          <a:p>
            <a:pPr algn="just"/>
            <a:endParaRPr lang="en-US" dirty="0"/>
          </a:p>
        </p:txBody>
      </p:sp>
      <p:sp>
        <p:nvSpPr>
          <p:cNvPr id="4" name="TextBox 3"/>
          <p:cNvSpPr txBox="1"/>
          <p:nvPr/>
        </p:nvSpPr>
        <p:spPr>
          <a:xfrm>
            <a:off x="7715250" y="5724525"/>
            <a:ext cx="3571875" cy="523220"/>
          </a:xfrm>
          <a:prstGeom prst="rect">
            <a:avLst/>
          </a:prstGeom>
          <a:noFill/>
        </p:spPr>
        <p:txBody>
          <a:bodyPr wrap="square" rtlCol="0">
            <a:spAutoFit/>
          </a:bodyPr>
          <a:lstStyle/>
          <a:p>
            <a:pPr algn="r" rtl="1"/>
            <a:endParaRPr lang="ar-SA" sz="1400" dirty="0" smtClean="0"/>
          </a:p>
          <a:p>
            <a:pPr algn="r" rtl="1"/>
            <a:r>
              <a:rPr lang="ar-SA" sz="1400" dirty="0"/>
              <a:t> </a:t>
            </a:r>
            <a:r>
              <a:rPr lang="ar-SA" sz="1400" dirty="0" smtClean="0"/>
              <a:t>   1 هذا مفهوم قانوني</a:t>
            </a:r>
            <a:endParaRPr lang="en-US" sz="1400" dirty="0"/>
          </a:p>
        </p:txBody>
      </p:sp>
      <p:cxnSp>
        <p:nvCxnSpPr>
          <p:cNvPr id="6" name="Straight Connector 5"/>
          <p:cNvCxnSpPr/>
          <p:nvPr/>
        </p:nvCxnSpPr>
        <p:spPr>
          <a:xfrm flipH="1">
            <a:off x="7620000" y="5895975"/>
            <a:ext cx="3400425" cy="9525"/>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278072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مبادئ القانون الدولي الإنساني</a:t>
            </a:r>
            <a:endParaRPr lang="en-US" dirty="0"/>
          </a:p>
        </p:txBody>
      </p:sp>
      <p:sp>
        <p:nvSpPr>
          <p:cNvPr id="3" name="Content Placeholder 2"/>
          <p:cNvSpPr>
            <a:spLocks noGrp="1"/>
          </p:cNvSpPr>
          <p:nvPr>
            <p:ph idx="1"/>
          </p:nvPr>
        </p:nvSpPr>
        <p:spPr>
          <a:xfrm>
            <a:off x="500063" y="1845733"/>
            <a:ext cx="11430000" cy="4369329"/>
          </a:xfrm>
        </p:spPr>
        <p:txBody>
          <a:bodyPr>
            <a:normAutofit/>
          </a:bodyPr>
          <a:lstStyle/>
          <a:p>
            <a:pPr marL="457200" lvl="0" indent="-457200" algn="r" defTabSz="457200" rtl="1">
              <a:lnSpc>
                <a:spcPct val="100000"/>
              </a:lnSpc>
              <a:spcBef>
                <a:spcPct val="20000"/>
              </a:spcBef>
              <a:spcAft>
                <a:spcPts val="600"/>
              </a:spcAft>
              <a:buClr>
                <a:srgbClr val="AB946B"/>
              </a:buClr>
              <a:buSzPct val="115000"/>
              <a:buFont typeface="+mj-lt"/>
              <a:buAutoNum type="arabicPeriod"/>
            </a:pPr>
            <a:r>
              <a:rPr lang="ar-SA" b="1" dirty="0"/>
              <a:t>مبدأ التمييز بين المدنيين والمقاتلين</a:t>
            </a:r>
            <a:endParaRPr lang="en-US" b="1" dirty="0">
              <a:solidFill>
                <a:prstClr val="black">
                  <a:lumMod val="85000"/>
                  <a:lumOff val="15000"/>
                </a:prstClr>
              </a:solidFill>
              <a:latin typeface="Garamond" panose="02020404030301010803"/>
            </a:endParaRPr>
          </a:p>
          <a:p>
            <a:pPr marL="548640" lvl="0" indent="-285750" algn="r" defTabSz="457200" rtl="1">
              <a:lnSpc>
                <a:spcPct val="100000"/>
              </a:lnSpc>
              <a:spcBef>
                <a:spcPct val="20000"/>
              </a:spcBef>
              <a:spcAft>
                <a:spcPts val="600"/>
              </a:spcAft>
              <a:buClr>
                <a:srgbClr val="AB946B"/>
              </a:buClr>
              <a:buSzPct val="115000"/>
              <a:buFont typeface="Arial"/>
              <a:buChar char="•"/>
            </a:pPr>
            <a:r>
              <a:rPr lang="ar-SA" dirty="0"/>
              <a:t>ومبدأ التمييز هو أن المقاتلين هم الوحيدون الذين يمكن استهدافهم مباشرة</a:t>
            </a:r>
            <a:r>
              <a:rPr lang="ar-SA" dirty="0" smtClean="0"/>
              <a:t>.</a:t>
            </a:r>
          </a:p>
          <a:p>
            <a:pPr marL="548640" lvl="0" indent="-285750" algn="r" defTabSz="457200" rtl="1">
              <a:lnSpc>
                <a:spcPct val="100000"/>
              </a:lnSpc>
              <a:spcBef>
                <a:spcPct val="20000"/>
              </a:spcBef>
              <a:spcAft>
                <a:spcPts val="600"/>
              </a:spcAft>
              <a:buClr>
                <a:srgbClr val="AB946B"/>
              </a:buClr>
              <a:buSzPct val="115000"/>
              <a:buFont typeface="Arial"/>
              <a:buChar char="•"/>
            </a:pPr>
            <a:r>
              <a:rPr lang="ar-SA" dirty="0"/>
              <a:t>وهذا ضروري لحماية المدنيين أثناء الصراع المسلح لأنه بدون المبدأ لن يكون هناك أي قيود على أساليب الحرب</a:t>
            </a:r>
            <a:r>
              <a:rPr lang="ar-SA" dirty="0" smtClean="0"/>
              <a:t>.</a:t>
            </a:r>
          </a:p>
          <a:p>
            <a:pPr marL="548640" lvl="0" indent="-285750" algn="r" defTabSz="457200" rtl="1">
              <a:lnSpc>
                <a:spcPct val="100000"/>
              </a:lnSpc>
              <a:spcBef>
                <a:spcPct val="20000"/>
              </a:spcBef>
              <a:spcAft>
                <a:spcPts val="600"/>
              </a:spcAft>
              <a:buClr>
                <a:srgbClr val="AB946B"/>
              </a:buClr>
              <a:buSzPct val="115000"/>
              <a:buFont typeface="Arial"/>
              <a:buChar char="•"/>
            </a:pPr>
            <a:r>
              <a:rPr lang="ar-SA" dirty="0" smtClean="0"/>
              <a:t>وهذا المبدأ (منصوص عليه) في </a:t>
            </a:r>
            <a:r>
              <a:rPr lang="ar-SA" dirty="0"/>
              <a:t>المادتين 48 و 52 من البروتوکول الأول الإضافي </a:t>
            </a:r>
            <a:r>
              <a:rPr lang="ar-SA" dirty="0" smtClean="0"/>
              <a:t>لإتفاقية جنيف والذي يحدد </a:t>
            </a:r>
            <a:r>
              <a:rPr lang="ar-SA" dirty="0"/>
              <a:t>من هو المقاتل والعنصر العسكري الذي يمکن الاعتداء عليه بصورة قانونية</a:t>
            </a:r>
            <a:r>
              <a:rPr lang="ar-SA" dirty="0" smtClean="0"/>
              <a:t>.</a:t>
            </a:r>
          </a:p>
          <a:p>
            <a:pPr marL="548640" lvl="0" indent="-285750" algn="r" defTabSz="457200" rtl="1">
              <a:lnSpc>
                <a:spcPct val="100000"/>
              </a:lnSpc>
              <a:spcBef>
                <a:spcPct val="20000"/>
              </a:spcBef>
              <a:spcAft>
                <a:spcPts val="600"/>
              </a:spcAft>
              <a:buClr>
                <a:srgbClr val="AB946B"/>
              </a:buClr>
              <a:buSzPct val="115000"/>
              <a:buFont typeface="Arial"/>
              <a:buChar char="•"/>
            </a:pPr>
            <a:r>
              <a:rPr lang="ar-SA" dirty="0"/>
              <a:t>إن أي اعتداء مباشر على </a:t>
            </a:r>
            <a:r>
              <a:rPr lang="ar-SA" dirty="0" smtClean="0"/>
              <a:t>المدنيين أو أي شيء مدني لا يعتبر فقط </a:t>
            </a:r>
            <a:r>
              <a:rPr lang="ar-SA" dirty="0"/>
              <a:t>انتهاكا للقانون الدولي الإنساني </a:t>
            </a:r>
            <a:r>
              <a:rPr lang="ar-SA" dirty="0" smtClean="0"/>
              <a:t>بل يعتبر أيضا انتهاكاً خطيراً ويمثل </a:t>
            </a:r>
            <a:r>
              <a:rPr lang="ar-SA" dirty="0"/>
              <a:t>جرائم حرب</a:t>
            </a:r>
            <a:r>
              <a:rPr lang="ar-SA" dirty="0" smtClean="0"/>
              <a:t>.</a:t>
            </a:r>
          </a:p>
          <a:p>
            <a:pPr marL="548640" lvl="0" indent="-285750" algn="r" defTabSz="457200" rtl="1">
              <a:lnSpc>
                <a:spcPct val="100000"/>
              </a:lnSpc>
              <a:spcBef>
                <a:spcPct val="20000"/>
              </a:spcBef>
              <a:spcAft>
                <a:spcPts val="600"/>
              </a:spcAft>
              <a:buClr>
                <a:srgbClr val="AB946B"/>
              </a:buClr>
              <a:buSzPct val="115000"/>
              <a:buFont typeface="Arial"/>
              <a:buChar char="•"/>
            </a:pPr>
            <a:r>
              <a:rPr lang="ar-SA" dirty="0"/>
              <a:t>كما يحظر القانون الدولي </a:t>
            </a:r>
            <a:r>
              <a:rPr lang="ar-SA" dirty="0" smtClean="0"/>
              <a:t>الإنساني </a:t>
            </a:r>
            <a:r>
              <a:rPr lang="ar-SA" dirty="0"/>
              <a:t>أي سلاح غير قادر على التمييز بين </a:t>
            </a:r>
            <a:r>
              <a:rPr lang="ar-SA" dirty="0" smtClean="0"/>
              <a:t>المدنيين / الأعيان المدنية </a:t>
            </a:r>
            <a:r>
              <a:rPr lang="ar-SA" dirty="0"/>
              <a:t>المدنية والمقاتلين / </a:t>
            </a:r>
            <a:r>
              <a:rPr lang="ar-SA" dirty="0" smtClean="0"/>
              <a:t>والأعيان </a:t>
            </a:r>
            <a:r>
              <a:rPr lang="ar-SA" dirty="0"/>
              <a:t>العسكرية</a:t>
            </a:r>
            <a:r>
              <a:rPr lang="ar-SA" dirty="0" smtClean="0"/>
              <a:t>.</a:t>
            </a:r>
          </a:p>
          <a:p>
            <a:pPr marL="548640" lvl="0" indent="-285750" algn="r" defTabSz="457200" rtl="1">
              <a:lnSpc>
                <a:spcPct val="100000"/>
              </a:lnSpc>
              <a:spcBef>
                <a:spcPct val="20000"/>
              </a:spcBef>
              <a:spcAft>
                <a:spcPts val="600"/>
              </a:spcAft>
              <a:buClr>
                <a:srgbClr val="AB946B"/>
              </a:buClr>
              <a:buSzPct val="115000"/>
              <a:buFont typeface="Arial"/>
              <a:buChar char="•"/>
            </a:pPr>
            <a:r>
              <a:rPr lang="ar-SA" dirty="0"/>
              <a:t>والمبدأ هو أيضا قاعدة من قواعد القانون الدولي العرفي، </a:t>
            </a:r>
            <a:r>
              <a:rPr lang="ar-SA" dirty="0" smtClean="0"/>
              <a:t>الملزمة </a:t>
            </a:r>
            <a:r>
              <a:rPr lang="ar-SA" dirty="0"/>
              <a:t>لجميع الدول</a:t>
            </a:r>
            <a:r>
              <a:rPr lang="ar-SA" dirty="0" smtClean="0"/>
              <a:t>.</a:t>
            </a:r>
            <a:endParaRPr lang="en-US" dirty="0">
              <a:solidFill>
                <a:prstClr val="black">
                  <a:lumMod val="85000"/>
                  <a:lumOff val="15000"/>
                </a:prstClr>
              </a:solidFill>
              <a:latin typeface="Garamond" panose="02020404030301010803"/>
            </a:endParaRPr>
          </a:p>
        </p:txBody>
      </p:sp>
    </p:spTree>
    <p:extLst>
      <p:ext uri="{BB962C8B-B14F-4D97-AF65-F5344CB8AC3E}">
        <p14:creationId xmlns:p14="http://schemas.microsoft.com/office/powerpoint/2010/main" val="39143947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مبادئ القانون الدولي الإنساني</a:t>
            </a:r>
            <a:endParaRPr lang="en-US" dirty="0"/>
          </a:p>
        </p:txBody>
      </p:sp>
      <p:sp>
        <p:nvSpPr>
          <p:cNvPr id="3" name="Content Placeholder 2"/>
          <p:cNvSpPr>
            <a:spLocks noGrp="1"/>
          </p:cNvSpPr>
          <p:nvPr>
            <p:ph idx="1"/>
          </p:nvPr>
        </p:nvSpPr>
        <p:spPr/>
        <p:txBody>
          <a:bodyPr>
            <a:normAutofit/>
          </a:bodyPr>
          <a:lstStyle/>
          <a:p>
            <a:pPr marL="457200" lvl="0" indent="-457200" algn="just" defTabSz="457200" rtl="1">
              <a:lnSpc>
                <a:spcPct val="100000"/>
              </a:lnSpc>
              <a:spcBef>
                <a:spcPct val="20000"/>
              </a:spcBef>
              <a:spcAft>
                <a:spcPts val="600"/>
              </a:spcAft>
              <a:buClr>
                <a:srgbClr val="AB946B"/>
              </a:buClr>
              <a:buSzPct val="115000"/>
              <a:buFont typeface="+mj-lt"/>
              <a:buAutoNum type="arabicPeriod" startAt="2"/>
            </a:pPr>
            <a:r>
              <a:rPr lang="ar-SA" sz="2800" b="1" dirty="0" smtClean="0">
                <a:solidFill>
                  <a:prstClr val="black">
                    <a:lumMod val="85000"/>
                    <a:lumOff val="15000"/>
                  </a:prstClr>
                </a:solidFill>
                <a:latin typeface="Garamond" panose="02020404030301010803"/>
              </a:rPr>
              <a:t> </a:t>
            </a:r>
            <a:r>
              <a:rPr lang="ar-SA" sz="2800" b="1" dirty="0"/>
              <a:t>حظر الاعتداءات على من لا يخوضون القتال</a:t>
            </a:r>
            <a:endParaRPr lang="en-US" sz="2800" b="1" i="1" dirty="0">
              <a:solidFill>
                <a:prstClr val="black">
                  <a:lumMod val="85000"/>
                  <a:lumOff val="15000"/>
                </a:prstClr>
              </a:solidFill>
              <a:latin typeface="Garamond" panose="02020404030301010803"/>
            </a:endParaRPr>
          </a:p>
          <a:p>
            <a:pPr marL="731520" lvl="0" indent="-285750" algn="just" defTabSz="457200" rtl="1">
              <a:lnSpc>
                <a:spcPct val="100000"/>
              </a:lnSpc>
              <a:spcBef>
                <a:spcPct val="20000"/>
              </a:spcBef>
              <a:spcAft>
                <a:spcPts val="600"/>
              </a:spcAft>
              <a:buClr>
                <a:srgbClr val="AB946B"/>
              </a:buClr>
              <a:buSzPct val="115000"/>
              <a:buFont typeface="Arial"/>
              <a:buChar char="•"/>
            </a:pPr>
            <a:r>
              <a:rPr lang="ar-SA" sz="2800" dirty="0" smtClean="0">
                <a:solidFill>
                  <a:prstClr val="black">
                    <a:lumMod val="85000"/>
                    <a:lumOff val="15000"/>
                  </a:prstClr>
                </a:solidFill>
                <a:latin typeface="Garamond" panose="02020404030301010803"/>
              </a:rPr>
              <a:t> </a:t>
            </a:r>
            <a:r>
              <a:rPr lang="ar-SA" sz="2800" dirty="0" smtClean="0"/>
              <a:t>حظر </a:t>
            </a:r>
            <a:r>
              <a:rPr lang="ar-SA" sz="2800" dirty="0"/>
              <a:t>مهاجمة أي شخص </a:t>
            </a:r>
            <a:r>
              <a:rPr lang="ar-SA" sz="2800" dirty="0" smtClean="0"/>
              <a:t>غير متورط في القتال (المرضى </a:t>
            </a:r>
            <a:r>
              <a:rPr lang="ar-SA" sz="2800" dirty="0"/>
              <a:t>والجرحى، أسرى </a:t>
            </a:r>
            <a:r>
              <a:rPr lang="ar-SA" sz="2800" dirty="0" smtClean="0"/>
              <a:t>الحرب) يمثل قاعدة </a:t>
            </a:r>
            <a:r>
              <a:rPr lang="ar-SA" sz="2800" dirty="0"/>
              <a:t>أساسية بموجب القانون الدولي </a:t>
            </a:r>
            <a:r>
              <a:rPr lang="ar-SA" sz="2800" dirty="0" smtClean="0"/>
              <a:t>الإنساني</a:t>
            </a:r>
            <a:r>
              <a:rPr lang="ar-SA" sz="2800" dirty="0"/>
              <a:t>.</a:t>
            </a:r>
            <a:endParaRPr lang="en-US" sz="2800" dirty="0">
              <a:solidFill>
                <a:prstClr val="black">
                  <a:lumMod val="85000"/>
                  <a:lumOff val="15000"/>
                </a:prstClr>
              </a:solidFill>
              <a:latin typeface="Garamond" panose="02020404030301010803"/>
            </a:endParaRPr>
          </a:p>
          <a:p>
            <a:pPr marL="731520" lvl="0" indent="-285750" algn="just" defTabSz="457200" rtl="1">
              <a:lnSpc>
                <a:spcPct val="100000"/>
              </a:lnSpc>
              <a:spcBef>
                <a:spcPct val="20000"/>
              </a:spcBef>
              <a:spcAft>
                <a:spcPts val="600"/>
              </a:spcAft>
              <a:buClr>
                <a:srgbClr val="AB946B"/>
              </a:buClr>
              <a:buSzPct val="115000"/>
              <a:buFont typeface="Arial"/>
              <a:buChar char="•"/>
            </a:pPr>
            <a:r>
              <a:rPr lang="ar-SA" sz="2800" dirty="0" smtClean="0">
                <a:solidFill>
                  <a:prstClr val="black">
                    <a:lumMod val="85000"/>
                    <a:lumOff val="15000"/>
                  </a:prstClr>
                </a:solidFill>
                <a:latin typeface="Garamond" panose="02020404030301010803"/>
              </a:rPr>
              <a:t> </a:t>
            </a:r>
            <a:r>
              <a:rPr lang="ar-SA" sz="2800" dirty="0"/>
              <a:t>فعلى سبيل المثال، يمكن </a:t>
            </a:r>
            <a:r>
              <a:rPr lang="ar-SA" sz="2800" dirty="0" smtClean="0"/>
              <a:t>إستهداف الجندي المشارك </a:t>
            </a:r>
            <a:r>
              <a:rPr lang="ar-SA" sz="2800" dirty="0"/>
              <a:t>في القتال بشكل قانوني، ولكن من غير المشروع استهداف الجنود الذين </a:t>
            </a:r>
            <a:r>
              <a:rPr lang="ar-SA" sz="2800" dirty="0" smtClean="0"/>
              <a:t>استسلموا </a:t>
            </a:r>
            <a:r>
              <a:rPr lang="ar-SA" sz="2800" dirty="0"/>
              <a:t>أو </a:t>
            </a:r>
            <a:r>
              <a:rPr lang="ar-SA" sz="2800" dirty="0" smtClean="0"/>
              <a:t>اصيبوا، </a:t>
            </a:r>
            <a:r>
              <a:rPr lang="ar-SA" sz="2800" dirty="0"/>
              <a:t>ولم يعد </a:t>
            </a:r>
            <a:r>
              <a:rPr lang="ar-SA" sz="2800" dirty="0" smtClean="0"/>
              <a:t>يشكلون </a:t>
            </a:r>
            <a:r>
              <a:rPr lang="ar-SA" sz="2800" dirty="0"/>
              <a:t>تهديدا.</a:t>
            </a:r>
            <a:endParaRPr lang="en-US" sz="2800" dirty="0">
              <a:solidFill>
                <a:prstClr val="black">
                  <a:lumMod val="85000"/>
                  <a:lumOff val="15000"/>
                </a:prstClr>
              </a:solidFill>
              <a:latin typeface="Garamond" panose="02020404030301010803"/>
            </a:endParaRPr>
          </a:p>
          <a:p>
            <a:pPr marL="731520" lvl="0" indent="-285750" algn="just" defTabSz="457200" rtl="1">
              <a:lnSpc>
                <a:spcPct val="100000"/>
              </a:lnSpc>
              <a:spcBef>
                <a:spcPct val="20000"/>
              </a:spcBef>
              <a:spcAft>
                <a:spcPts val="600"/>
              </a:spcAft>
              <a:buClr>
                <a:srgbClr val="AB946B"/>
              </a:buClr>
              <a:buSzPct val="115000"/>
              <a:buFont typeface="Arial"/>
              <a:buChar char="•"/>
            </a:pPr>
            <a:r>
              <a:rPr lang="ar-SA" sz="2800" dirty="0" smtClean="0">
                <a:solidFill>
                  <a:prstClr val="black">
                    <a:lumMod val="85000"/>
                    <a:lumOff val="15000"/>
                  </a:prstClr>
                </a:solidFill>
                <a:latin typeface="Garamond" panose="02020404030301010803"/>
              </a:rPr>
              <a:t> </a:t>
            </a:r>
            <a:r>
              <a:rPr lang="ar-SA" sz="2800" dirty="0"/>
              <a:t>ويحق للسجناء الحصول على حماية واسعة النطاق</a:t>
            </a:r>
            <a:endParaRPr lang="en-US" sz="2800" dirty="0">
              <a:solidFill>
                <a:prstClr val="black">
                  <a:lumMod val="85000"/>
                  <a:lumOff val="15000"/>
                </a:prstClr>
              </a:solidFill>
              <a:latin typeface="Garamond" panose="02020404030301010803"/>
            </a:endParaRPr>
          </a:p>
          <a:p>
            <a:pPr algn="just"/>
            <a:endParaRPr lang="en-US" sz="2800" dirty="0"/>
          </a:p>
        </p:txBody>
      </p:sp>
    </p:spTree>
    <p:extLst>
      <p:ext uri="{BB962C8B-B14F-4D97-AF65-F5344CB8AC3E}">
        <p14:creationId xmlns:p14="http://schemas.microsoft.com/office/powerpoint/2010/main" val="29662278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مبادئ القانون الدولي الإنساني</a:t>
            </a:r>
            <a:endParaRPr lang="en-US" dirty="0"/>
          </a:p>
        </p:txBody>
      </p:sp>
      <p:sp>
        <p:nvSpPr>
          <p:cNvPr id="3" name="Content Placeholder 2"/>
          <p:cNvSpPr>
            <a:spLocks noGrp="1"/>
          </p:cNvSpPr>
          <p:nvPr>
            <p:ph idx="1"/>
          </p:nvPr>
        </p:nvSpPr>
        <p:spPr>
          <a:xfrm>
            <a:off x="1097280" y="1845733"/>
            <a:ext cx="10058400" cy="4369329"/>
          </a:xfrm>
        </p:spPr>
        <p:txBody>
          <a:bodyPr>
            <a:noAutofit/>
          </a:bodyPr>
          <a:lstStyle/>
          <a:p>
            <a:pPr marL="457200" lvl="0" indent="-457200" algn="just" defTabSz="457200" rtl="1">
              <a:lnSpc>
                <a:spcPct val="100000"/>
              </a:lnSpc>
              <a:spcBef>
                <a:spcPct val="20000"/>
              </a:spcBef>
              <a:spcAft>
                <a:spcPts val="600"/>
              </a:spcAft>
              <a:buClr>
                <a:srgbClr val="AB946B"/>
              </a:buClr>
              <a:buSzPct val="115000"/>
              <a:buFont typeface="+mj-lt"/>
              <a:buAutoNum type="arabicPeriod" startAt="3"/>
            </a:pPr>
            <a:r>
              <a:rPr lang="ar-SA" sz="2800" b="1" dirty="0" smtClean="0">
                <a:solidFill>
                  <a:prstClr val="black">
                    <a:lumMod val="85000"/>
                    <a:lumOff val="15000"/>
                  </a:prstClr>
                </a:solidFill>
                <a:latin typeface="Garamond" panose="02020404030301010803"/>
              </a:rPr>
              <a:t> </a:t>
            </a:r>
            <a:r>
              <a:rPr lang="ar-SA" sz="2800" b="1" dirty="0"/>
              <a:t>الحظر على إلحاق المعاناة غير الضرورية.</a:t>
            </a:r>
            <a:endParaRPr lang="en-US" sz="2800" b="1" dirty="0">
              <a:solidFill>
                <a:prstClr val="black">
                  <a:lumMod val="85000"/>
                  <a:lumOff val="15000"/>
                </a:prstClr>
              </a:solidFill>
              <a:latin typeface="Garamond" panose="02020404030301010803"/>
            </a:endParaRPr>
          </a:p>
          <a:p>
            <a:pPr marL="731520" lvl="0" indent="-285750" algn="just" defTabSz="457200" rtl="1">
              <a:lnSpc>
                <a:spcPct val="100000"/>
              </a:lnSpc>
              <a:spcBef>
                <a:spcPct val="20000"/>
              </a:spcBef>
              <a:spcAft>
                <a:spcPts val="600"/>
              </a:spcAft>
              <a:buClr>
                <a:srgbClr val="AB946B"/>
              </a:buClr>
              <a:buSzPct val="115000"/>
              <a:buFont typeface="Arial"/>
              <a:buChar char="•"/>
            </a:pPr>
            <a:r>
              <a:rPr lang="ar-SA" sz="2800" dirty="0" smtClean="0">
                <a:solidFill>
                  <a:prstClr val="black">
                    <a:lumMod val="85000"/>
                    <a:lumOff val="15000"/>
                  </a:prstClr>
                </a:solidFill>
                <a:latin typeface="Garamond" panose="02020404030301010803"/>
              </a:rPr>
              <a:t> </a:t>
            </a:r>
            <a:r>
              <a:rPr lang="ar-SA" sz="2800" dirty="0"/>
              <a:t>يحظر القانون الدولي </a:t>
            </a:r>
            <a:r>
              <a:rPr lang="ar-SA" sz="2800" dirty="0" smtClean="0"/>
              <a:t>الإنساني </a:t>
            </a:r>
            <a:r>
              <a:rPr lang="ar-SA" sz="2800" dirty="0"/>
              <a:t>إلحاق المعاناة غير الضرورية </a:t>
            </a:r>
            <a:r>
              <a:rPr lang="ar-SA" sz="2800" dirty="0" smtClean="0"/>
              <a:t>والإصابات الزائدة عن الحد.</a:t>
            </a:r>
            <a:endParaRPr lang="en-US" sz="2800" dirty="0">
              <a:solidFill>
                <a:prstClr val="black">
                  <a:lumMod val="85000"/>
                  <a:lumOff val="15000"/>
                </a:prstClr>
              </a:solidFill>
              <a:latin typeface="Garamond" panose="02020404030301010803"/>
            </a:endParaRPr>
          </a:p>
          <a:p>
            <a:pPr marL="731520" lvl="0" indent="-285750" algn="just" defTabSz="457200" rtl="1">
              <a:lnSpc>
                <a:spcPct val="100000"/>
              </a:lnSpc>
              <a:spcBef>
                <a:spcPct val="20000"/>
              </a:spcBef>
              <a:spcAft>
                <a:spcPts val="600"/>
              </a:spcAft>
              <a:buClr>
                <a:srgbClr val="AB946B"/>
              </a:buClr>
              <a:buSzPct val="115000"/>
              <a:buFont typeface="Arial"/>
              <a:buChar char="•"/>
            </a:pPr>
            <a:r>
              <a:rPr lang="ar-SA" sz="2800" dirty="0" smtClean="0">
                <a:solidFill>
                  <a:prstClr val="black">
                    <a:lumMod val="85000"/>
                    <a:lumOff val="15000"/>
                  </a:prstClr>
                </a:solidFill>
                <a:latin typeface="Garamond" panose="02020404030301010803"/>
              </a:rPr>
              <a:t> </a:t>
            </a:r>
            <a:r>
              <a:rPr lang="ar-SA" sz="2800" dirty="0"/>
              <a:t>ومعنى هذه المصطلحات غير واضح ولكنه يعني بوضوح أنه حتى المحاربون الذين قد يتعرضون للهجوم بصورة قانونية، يحميهم هذا الحظر.</a:t>
            </a:r>
            <a:endParaRPr lang="en-US" sz="2800" dirty="0">
              <a:solidFill>
                <a:prstClr val="black">
                  <a:lumMod val="85000"/>
                  <a:lumOff val="15000"/>
                </a:prstClr>
              </a:solidFill>
              <a:latin typeface="Garamond" panose="02020404030301010803"/>
            </a:endParaRPr>
          </a:p>
          <a:p>
            <a:pPr marL="731520" lvl="0" indent="-285750" algn="just" defTabSz="457200" rtl="1">
              <a:lnSpc>
                <a:spcPct val="100000"/>
              </a:lnSpc>
              <a:spcBef>
                <a:spcPct val="20000"/>
              </a:spcBef>
              <a:spcAft>
                <a:spcPts val="600"/>
              </a:spcAft>
              <a:buClr>
                <a:srgbClr val="AB946B"/>
              </a:buClr>
              <a:buSzPct val="115000"/>
              <a:buFont typeface="Arial"/>
              <a:buChar char="•"/>
            </a:pPr>
            <a:r>
              <a:rPr lang="ar-SA" sz="2800" dirty="0" smtClean="0">
                <a:solidFill>
                  <a:prstClr val="black">
                    <a:lumMod val="85000"/>
                    <a:lumOff val="15000"/>
                  </a:prstClr>
                </a:solidFill>
                <a:latin typeface="Garamond" panose="02020404030301010803"/>
              </a:rPr>
              <a:t> </a:t>
            </a:r>
            <a:r>
              <a:rPr lang="ar-SA" sz="2800" dirty="0"/>
              <a:t>ومن القواعد التي أنشئت استنادا إلى هذا المبدأ حظر استخدام أسلحة الليزر المسببة للعمى، أو الأسلحة الكيميائية.</a:t>
            </a:r>
            <a:endParaRPr lang="en-US" sz="2800" dirty="0">
              <a:solidFill>
                <a:prstClr val="black">
                  <a:lumMod val="85000"/>
                  <a:lumOff val="15000"/>
                </a:prstClr>
              </a:solidFill>
              <a:latin typeface="Garamond" panose="02020404030301010803"/>
            </a:endParaRPr>
          </a:p>
          <a:p>
            <a:pPr algn="just"/>
            <a:endParaRPr lang="en-US" sz="2800" dirty="0"/>
          </a:p>
        </p:txBody>
      </p:sp>
    </p:spTree>
    <p:extLst>
      <p:ext uri="{BB962C8B-B14F-4D97-AF65-F5344CB8AC3E}">
        <p14:creationId xmlns:p14="http://schemas.microsoft.com/office/powerpoint/2010/main" val="21240449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مبادئ القانون الدولي الإنساني</a:t>
            </a:r>
            <a:endParaRPr lang="en-US" dirty="0"/>
          </a:p>
        </p:txBody>
      </p:sp>
      <p:sp>
        <p:nvSpPr>
          <p:cNvPr id="3" name="Content Placeholder 2"/>
          <p:cNvSpPr>
            <a:spLocks noGrp="1"/>
          </p:cNvSpPr>
          <p:nvPr>
            <p:ph idx="1"/>
          </p:nvPr>
        </p:nvSpPr>
        <p:spPr>
          <a:xfrm>
            <a:off x="485775" y="1845734"/>
            <a:ext cx="11329988" cy="4383616"/>
          </a:xfrm>
        </p:spPr>
        <p:txBody>
          <a:bodyPr>
            <a:normAutofit/>
          </a:bodyPr>
          <a:lstStyle/>
          <a:p>
            <a:pPr marL="457200" lvl="0" indent="-457200" algn="just" defTabSz="457200" rtl="1">
              <a:lnSpc>
                <a:spcPct val="100000"/>
              </a:lnSpc>
              <a:spcBef>
                <a:spcPct val="20000"/>
              </a:spcBef>
              <a:spcAft>
                <a:spcPts val="600"/>
              </a:spcAft>
              <a:buClr>
                <a:srgbClr val="AB946B"/>
              </a:buClr>
              <a:buSzPct val="115000"/>
              <a:buFont typeface="+mj-lt"/>
              <a:buAutoNum type="arabicPeriod" startAt="4"/>
            </a:pPr>
            <a:r>
              <a:rPr lang="ar-SA" sz="2400" b="1" dirty="0" smtClean="0">
                <a:solidFill>
                  <a:prstClr val="black">
                    <a:lumMod val="85000"/>
                    <a:lumOff val="15000"/>
                  </a:prstClr>
                </a:solidFill>
                <a:latin typeface="Garamond" panose="02020404030301010803"/>
              </a:rPr>
              <a:t> </a:t>
            </a:r>
            <a:r>
              <a:rPr lang="ar-SA" sz="2400" b="1" dirty="0"/>
              <a:t>مبدأ التناسب</a:t>
            </a:r>
            <a:endParaRPr lang="en-US" sz="2400" b="1" dirty="0" smtClean="0">
              <a:solidFill>
                <a:prstClr val="black">
                  <a:lumMod val="85000"/>
                  <a:lumOff val="15000"/>
                </a:prstClr>
              </a:solidFill>
              <a:latin typeface="Garamond" panose="02020404030301010803"/>
            </a:endParaRPr>
          </a:p>
          <a:p>
            <a:pPr marL="640080" lvl="0" indent="-285750" algn="just" defTabSz="457200" rtl="1">
              <a:lnSpc>
                <a:spcPct val="100000"/>
              </a:lnSpc>
              <a:spcBef>
                <a:spcPct val="20000"/>
              </a:spcBef>
              <a:spcAft>
                <a:spcPts val="600"/>
              </a:spcAft>
              <a:buClr>
                <a:srgbClr val="AB946B"/>
              </a:buClr>
              <a:buSzPct val="115000"/>
              <a:buFont typeface="Arial"/>
              <a:buChar char="•"/>
            </a:pPr>
            <a:r>
              <a:rPr lang="ar-SA" dirty="0" smtClean="0"/>
              <a:t>يحد هذا المبدأ </a:t>
            </a:r>
            <a:r>
              <a:rPr lang="ar-SA" dirty="0"/>
              <a:t>ويحمي </a:t>
            </a:r>
            <a:r>
              <a:rPr lang="ar-SA" dirty="0" smtClean="0"/>
              <a:t>من وقوع الضرر </a:t>
            </a:r>
            <a:r>
              <a:rPr lang="ar-SA" dirty="0"/>
              <a:t>المحتمل </a:t>
            </a:r>
            <a:r>
              <a:rPr lang="ar-SA" dirty="0" smtClean="0"/>
              <a:t>على المدنيين من خلال الإشتراط على المقاتلين في أن يتسببوا بأقل قدر ممكن من </a:t>
            </a:r>
            <a:r>
              <a:rPr lang="ar-SA" dirty="0"/>
              <a:t>الضرر </a:t>
            </a:r>
            <a:r>
              <a:rPr lang="ar-SA" dirty="0" smtClean="0"/>
              <a:t>بالمدنيين</a:t>
            </a:r>
          </a:p>
          <a:p>
            <a:pPr marL="640080" lvl="0" indent="-285750" algn="just" defTabSz="457200" rtl="1">
              <a:lnSpc>
                <a:spcPct val="100000"/>
              </a:lnSpc>
              <a:spcBef>
                <a:spcPct val="20000"/>
              </a:spcBef>
              <a:spcAft>
                <a:spcPts val="600"/>
              </a:spcAft>
              <a:buClr>
                <a:srgbClr val="AB946B"/>
              </a:buClr>
              <a:buSzPct val="115000"/>
              <a:buFont typeface="Arial"/>
              <a:buChar char="•"/>
            </a:pPr>
            <a:r>
              <a:rPr lang="ar-SA" dirty="0"/>
              <a:t>وعندما </a:t>
            </a:r>
            <a:r>
              <a:rPr lang="ar-SA" dirty="0" smtClean="0"/>
              <a:t>يلحق الضرر بالمدنيين </a:t>
            </a:r>
            <a:r>
              <a:rPr lang="ar-SA" dirty="0"/>
              <a:t>يجب أن يتناسب مع </a:t>
            </a:r>
            <a:r>
              <a:rPr lang="ar-SA" dirty="0" smtClean="0"/>
              <a:t>المصلحة العسكرية.</a:t>
            </a:r>
          </a:p>
          <a:p>
            <a:pPr marL="640080" lvl="0" indent="-285750" algn="just" defTabSz="457200" rtl="1">
              <a:lnSpc>
                <a:spcPct val="100000"/>
              </a:lnSpc>
              <a:spcBef>
                <a:spcPct val="20000"/>
              </a:spcBef>
              <a:spcAft>
                <a:spcPts val="600"/>
              </a:spcAft>
              <a:buClr>
                <a:srgbClr val="AB946B"/>
              </a:buClr>
              <a:buSzPct val="115000"/>
              <a:buFont typeface="Arial"/>
              <a:buChar char="•"/>
            </a:pPr>
            <a:r>
              <a:rPr lang="ar-SA" dirty="0"/>
              <a:t>إن شرط التناسب هو الأكثر انتشارا في المادة 51 (5) (ب) من البروتوكول الإضافي الأول المتعلق </a:t>
            </a:r>
            <a:r>
              <a:rPr lang="ar-SA" dirty="0" smtClean="0"/>
              <a:t>بسلوك الأعمال </a:t>
            </a:r>
            <a:r>
              <a:rPr lang="ar-SA" dirty="0"/>
              <a:t>العدائية: فهو يحظر الهجمات عندما يكون الضرر المدني مفرطا بالنسبة </a:t>
            </a:r>
            <a:r>
              <a:rPr lang="ar-SA" dirty="0" smtClean="0"/>
              <a:t>للمصلحة </a:t>
            </a:r>
            <a:r>
              <a:rPr lang="ar-SA" dirty="0"/>
              <a:t>العسكرية المطلوبة</a:t>
            </a:r>
            <a:r>
              <a:rPr lang="ar-SA" dirty="0" smtClean="0"/>
              <a:t>.</a:t>
            </a:r>
          </a:p>
          <a:p>
            <a:pPr marL="640080" lvl="0" indent="-285750" algn="just" defTabSz="457200" rtl="1">
              <a:lnSpc>
                <a:spcPct val="100000"/>
              </a:lnSpc>
              <a:spcBef>
                <a:spcPct val="20000"/>
              </a:spcBef>
              <a:spcAft>
                <a:spcPts val="600"/>
              </a:spcAft>
              <a:buClr>
                <a:srgbClr val="AB946B"/>
              </a:buClr>
              <a:buSzPct val="115000"/>
              <a:buFont typeface="Arial"/>
              <a:buChar char="•"/>
            </a:pPr>
            <a:r>
              <a:rPr lang="ar-SA" dirty="0"/>
              <a:t>والمبدأ ذو صلة بالنظر في شرعية ما يشار إليه غالبا ب "الأضرار الجانبية</a:t>
            </a:r>
            <a:r>
              <a:rPr lang="ar-SA" dirty="0" smtClean="0"/>
              <a:t>".</a:t>
            </a:r>
          </a:p>
          <a:p>
            <a:pPr marL="640080" lvl="0" indent="-285750" algn="just" defTabSz="457200" rtl="1">
              <a:lnSpc>
                <a:spcPct val="100000"/>
              </a:lnSpc>
              <a:spcBef>
                <a:spcPct val="20000"/>
              </a:spcBef>
              <a:spcAft>
                <a:spcPts val="600"/>
              </a:spcAft>
              <a:buClr>
                <a:srgbClr val="AB946B"/>
              </a:buClr>
              <a:buSzPct val="115000"/>
              <a:buFont typeface="Arial"/>
              <a:buChar char="•"/>
            </a:pPr>
            <a:r>
              <a:rPr lang="ar-SA" dirty="0"/>
              <a:t>إن الهجمات المباشرة ضد المدنيين محظورة، وبالتالي فإن تقييم التناسب ليس تقييما قانونيا ذا صلة </a:t>
            </a:r>
            <a:r>
              <a:rPr lang="ar-SA" dirty="0" smtClean="0"/>
              <a:t>لأي </a:t>
            </a:r>
            <a:r>
              <a:rPr lang="ar-SA" dirty="0"/>
              <a:t>هجوم مباشر ضد المدنيين الذين لا يشاركون في الأعمال الحربية </a:t>
            </a:r>
            <a:r>
              <a:rPr lang="ar-SA" dirty="0" smtClean="0"/>
              <a:t>ويمثل ذلك إنتهاكاً للقانون </a:t>
            </a:r>
            <a:r>
              <a:rPr lang="ar-SA" dirty="0"/>
              <a:t>الدولي الإنساني. ولا يطبق </a:t>
            </a:r>
            <a:r>
              <a:rPr lang="ar-SA" dirty="0" smtClean="0"/>
              <a:t>مبدأ </a:t>
            </a:r>
            <a:r>
              <a:rPr lang="ar-SA" dirty="0"/>
              <a:t>التناسب إلا على هجوم ضد هدف عسكري مشروع</a:t>
            </a:r>
            <a:r>
              <a:rPr lang="ar-SA" dirty="0" smtClean="0"/>
              <a:t>.</a:t>
            </a:r>
            <a:endParaRPr lang="en-US" b="1" dirty="0">
              <a:solidFill>
                <a:prstClr val="black">
                  <a:lumMod val="85000"/>
                  <a:lumOff val="15000"/>
                </a:prstClr>
              </a:solidFill>
              <a:latin typeface="Garamond" panose="02020404030301010803"/>
            </a:endParaRPr>
          </a:p>
          <a:p>
            <a:pPr marL="0" lvl="0" indent="0" algn="just" defTabSz="457200">
              <a:lnSpc>
                <a:spcPct val="100000"/>
              </a:lnSpc>
              <a:spcBef>
                <a:spcPct val="20000"/>
              </a:spcBef>
              <a:spcAft>
                <a:spcPts val="600"/>
              </a:spcAft>
              <a:buClr>
                <a:srgbClr val="AB946B"/>
              </a:buClr>
              <a:buSzPct val="115000"/>
              <a:buNone/>
            </a:pPr>
            <a:endParaRPr lang="en-US" dirty="0">
              <a:solidFill>
                <a:prstClr val="black">
                  <a:lumMod val="85000"/>
                  <a:lumOff val="15000"/>
                </a:prstClr>
              </a:solidFill>
              <a:latin typeface="Garamond" panose="02020404030301010803"/>
            </a:endParaRPr>
          </a:p>
          <a:p>
            <a:endParaRPr lang="en-US" dirty="0"/>
          </a:p>
        </p:txBody>
      </p:sp>
    </p:spTree>
    <p:extLst>
      <p:ext uri="{BB962C8B-B14F-4D97-AF65-F5344CB8AC3E}">
        <p14:creationId xmlns:p14="http://schemas.microsoft.com/office/powerpoint/2010/main" val="16558413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مبادئ القانون الدولي الإنساني</a:t>
            </a:r>
            <a:endParaRPr lang="en-US" dirty="0"/>
          </a:p>
        </p:txBody>
      </p:sp>
      <p:sp>
        <p:nvSpPr>
          <p:cNvPr id="3" name="Content Placeholder 2"/>
          <p:cNvSpPr>
            <a:spLocks noGrp="1"/>
          </p:cNvSpPr>
          <p:nvPr>
            <p:ph idx="1"/>
          </p:nvPr>
        </p:nvSpPr>
        <p:spPr>
          <a:xfrm>
            <a:off x="528637" y="1845733"/>
            <a:ext cx="11444287" cy="4412191"/>
          </a:xfrm>
        </p:spPr>
        <p:txBody>
          <a:bodyPr>
            <a:noAutofit/>
          </a:bodyPr>
          <a:lstStyle/>
          <a:p>
            <a:pPr marL="457200" lvl="0" indent="-457200" algn="just" defTabSz="457200" rtl="1">
              <a:lnSpc>
                <a:spcPct val="100000"/>
              </a:lnSpc>
              <a:spcBef>
                <a:spcPct val="20000"/>
              </a:spcBef>
              <a:spcAft>
                <a:spcPts val="600"/>
              </a:spcAft>
              <a:buClr>
                <a:srgbClr val="AB946B"/>
              </a:buClr>
              <a:buSzPct val="115000"/>
              <a:buFont typeface="+mj-lt"/>
              <a:buAutoNum type="arabicPeriod" startAt="5"/>
            </a:pPr>
            <a:r>
              <a:rPr lang="ar-SA" sz="2400" b="1" dirty="0"/>
              <a:t>مفهوم الضرورة</a:t>
            </a:r>
            <a:endParaRPr lang="en-US" sz="2400" b="1" dirty="0">
              <a:solidFill>
                <a:prstClr val="black">
                  <a:lumMod val="85000"/>
                  <a:lumOff val="15000"/>
                </a:prstClr>
              </a:solidFill>
              <a:latin typeface="Garamond" panose="02020404030301010803"/>
            </a:endParaRPr>
          </a:p>
          <a:p>
            <a:pPr marL="640080" lvl="0" indent="-285750" algn="just" defTabSz="457200" rtl="1">
              <a:lnSpc>
                <a:spcPct val="100000"/>
              </a:lnSpc>
              <a:spcBef>
                <a:spcPct val="20000"/>
              </a:spcBef>
              <a:spcAft>
                <a:spcPts val="600"/>
              </a:spcAft>
              <a:buClr>
                <a:srgbClr val="AB946B"/>
              </a:buClr>
              <a:buSzPct val="115000"/>
              <a:buFont typeface="Arial"/>
              <a:buChar char="•"/>
            </a:pPr>
            <a:r>
              <a:rPr lang="ar-SA" sz="2400" dirty="0" smtClean="0">
                <a:solidFill>
                  <a:prstClr val="black">
                    <a:lumMod val="85000"/>
                    <a:lumOff val="15000"/>
                  </a:prstClr>
                </a:solidFill>
                <a:latin typeface="Garamond" panose="02020404030301010803"/>
              </a:rPr>
              <a:t> </a:t>
            </a:r>
            <a:r>
              <a:rPr lang="ar-SA" sz="2400" dirty="0" smtClean="0"/>
              <a:t>مفهوم سائد </a:t>
            </a:r>
            <a:r>
              <a:rPr lang="ar-SA" sz="2400" dirty="0"/>
              <a:t>في القانون الدولي الإنساني هو </a:t>
            </a:r>
            <a:r>
              <a:rPr lang="ar-SA" sz="2400" dirty="0" smtClean="0"/>
              <a:t>الضرورة العسكرية</a:t>
            </a:r>
            <a:r>
              <a:rPr lang="ar-SA" sz="2400" dirty="0"/>
              <a:t>، وهو </a:t>
            </a:r>
            <a:r>
              <a:rPr lang="ar-SA" sz="2400" dirty="0" smtClean="0"/>
              <a:t>مبدأ يصطدم بالحماية </a:t>
            </a:r>
            <a:r>
              <a:rPr lang="ar-SA" sz="2400" dirty="0"/>
              <a:t>الإنسانية.</a:t>
            </a:r>
            <a:endParaRPr lang="en-US" sz="2400" dirty="0">
              <a:solidFill>
                <a:prstClr val="black">
                  <a:lumMod val="85000"/>
                  <a:lumOff val="15000"/>
                </a:prstClr>
              </a:solidFill>
              <a:latin typeface="Garamond" panose="02020404030301010803"/>
            </a:endParaRPr>
          </a:p>
          <a:p>
            <a:pPr marL="640080" lvl="0" indent="-285750" algn="just" defTabSz="457200" rtl="1">
              <a:lnSpc>
                <a:spcPct val="100000"/>
              </a:lnSpc>
              <a:spcBef>
                <a:spcPct val="20000"/>
              </a:spcBef>
              <a:spcAft>
                <a:spcPts val="600"/>
              </a:spcAft>
              <a:buClr>
                <a:srgbClr val="AB946B"/>
              </a:buClr>
              <a:buSzPct val="115000"/>
              <a:buFont typeface="Arial"/>
              <a:buChar char="•"/>
            </a:pPr>
            <a:r>
              <a:rPr lang="ar-SA" sz="2400" dirty="0" smtClean="0">
                <a:solidFill>
                  <a:prstClr val="black">
                    <a:lumMod val="85000"/>
                    <a:lumOff val="15000"/>
                  </a:prstClr>
                </a:solidFill>
                <a:latin typeface="Garamond" panose="02020404030301010803"/>
              </a:rPr>
              <a:t> </a:t>
            </a:r>
            <a:r>
              <a:rPr lang="ar-SA" sz="2400" dirty="0"/>
              <a:t>وتسمح الضرورة العسكرية للقوات المسلحة بالانخراط في التدمير وإلحاق الأذى. الضرورة العسكرية تعني أن كسب الحرب أو المعركة شرعي. غير أن الفكرة لا تعطي القوات المسلحة الحق في تجاهل القواعد الإنسانية تماما </a:t>
            </a:r>
            <a:r>
              <a:rPr lang="ar-SA" sz="2400" dirty="0" smtClean="0"/>
              <a:t>وأن تفعل </a:t>
            </a:r>
            <a:r>
              <a:rPr lang="ar-SA" sz="2400" dirty="0"/>
              <a:t>ما تريد</a:t>
            </a:r>
            <a:r>
              <a:rPr lang="ar-SA" sz="2400" dirty="0" smtClean="0"/>
              <a:t>.</a:t>
            </a:r>
          </a:p>
          <a:p>
            <a:pPr marL="640080" lvl="0" indent="-285750" algn="just" defTabSz="457200" rtl="1">
              <a:lnSpc>
                <a:spcPct val="100000"/>
              </a:lnSpc>
              <a:spcBef>
                <a:spcPct val="20000"/>
              </a:spcBef>
              <a:spcAft>
                <a:spcPts val="600"/>
              </a:spcAft>
              <a:buClr>
                <a:srgbClr val="AB946B"/>
              </a:buClr>
              <a:buSzPct val="115000"/>
              <a:buFont typeface="Arial"/>
              <a:buChar char="•"/>
            </a:pPr>
            <a:r>
              <a:rPr lang="ar-SA" sz="2400" dirty="0"/>
              <a:t>توجد ضمن قواعد القانون الدولي الإنساني. مثلا تسرد المادة 52 من البروتوکول الأول الإضافي الأجسام التي یمکن </a:t>
            </a:r>
            <a:r>
              <a:rPr lang="ar-SA" sz="2400" dirty="0" smtClean="0"/>
              <a:t>مهاجمتھا</a:t>
            </a:r>
          </a:p>
          <a:p>
            <a:pPr marL="640080" lvl="0" indent="-285750" algn="just" defTabSz="457200" rtl="1">
              <a:lnSpc>
                <a:spcPct val="100000"/>
              </a:lnSpc>
              <a:spcBef>
                <a:spcPct val="20000"/>
              </a:spcBef>
              <a:spcAft>
                <a:spcPts val="600"/>
              </a:spcAft>
              <a:buClr>
                <a:srgbClr val="AB946B"/>
              </a:buClr>
              <a:buSzPct val="115000"/>
              <a:buFont typeface="Arial"/>
              <a:buChar char="•"/>
            </a:pPr>
            <a:r>
              <a:rPr lang="ar-SA" sz="2400" dirty="0"/>
              <a:t>ولا يمكن تطبيق هذا المفهوم على تجاوز </a:t>
            </a:r>
            <a:r>
              <a:rPr lang="ar-SA" sz="2400" dirty="0" smtClean="0"/>
              <a:t>الحمايات </a:t>
            </a:r>
            <a:r>
              <a:rPr lang="ar-SA" sz="2400" dirty="0"/>
              <a:t>المحددة، أو وضع استثناءات </a:t>
            </a:r>
            <a:r>
              <a:rPr lang="ar-SA" sz="2400" dirty="0" smtClean="0"/>
              <a:t>للقواعد من غير أن (يحدد) نص القاعدة تلك الإستثناءات.</a:t>
            </a:r>
            <a:endParaRPr lang="en-US" sz="2400" dirty="0">
              <a:solidFill>
                <a:prstClr val="black">
                  <a:lumMod val="85000"/>
                  <a:lumOff val="15000"/>
                </a:prstClr>
              </a:solidFill>
              <a:latin typeface="Garamond" panose="02020404030301010803"/>
            </a:endParaRPr>
          </a:p>
          <a:p>
            <a:pPr marL="457200" lvl="0" indent="-457200" algn="just" defTabSz="457200">
              <a:lnSpc>
                <a:spcPct val="100000"/>
              </a:lnSpc>
              <a:spcBef>
                <a:spcPct val="20000"/>
              </a:spcBef>
              <a:spcAft>
                <a:spcPts val="600"/>
              </a:spcAft>
              <a:buClr>
                <a:srgbClr val="AB946B"/>
              </a:buClr>
              <a:buSzPct val="115000"/>
              <a:buFont typeface="+mj-lt"/>
              <a:buAutoNum type="arabicPeriod" startAt="5"/>
            </a:pPr>
            <a:endParaRPr lang="en-US" sz="2400" dirty="0">
              <a:solidFill>
                <a:prstClr val="black">
                  <a:lumMod val="85000"/>
                  <a:lumOff val="15000"/>
                </a:prstClr>
              </a:solidFill>
              <a:latin typeface="Garamond" panose="02020404030301010803"/>
            </a:endParaRPr>
          </a:p>
          <a:p>
            <a:endParaRPr lang="en-US" sz="2400" dirty="0"/>
          </a:p>
        </p:txBody>
      </p:sp>
    </p:spTree>
    <p:extLst>
      <p:ext uri="{BB962C8B-B14F-4D97-AF65-F5344CB8AC3E}">
        <p14:creationId xmlns:p14="http://schemas.microsoft.com/office/powerpoint/2010/main" val="2886496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مبادئ القانون الدولي الإنساني</a:t>
            </a:r>
            <a:endParaRPr lang="en-US" dirty="0"/>
          </a:p>
        </p:txBody>
      </p:sp>
      <p:sp>
        <p:nvSpPr>
          <p:cNvPr id="3" name="Content Placeholder 2"/>
          <p:cNvSpPr>
            <a:spLocks noGrp="1"/>
          </p:cNvSpPr>
          <p:nvPr>
            <p:ph idx="1"/>
          </p:nvPr>
        </p:nvSpPr>
        <p:spPr>
          <a:xfrm>
            <a:off x="600075" y="1845733"/>
            <a:ext cx="11315699" cy="4426479"/>
          </a:xfrm>
        </p:spPr>
        <p:txBody>
          <a:bodyPr>
            <a:normAutofit/>
          </a:bodyPr>
          <a:lstStyle/>
          <a:p>
            <a:pPr marL="457200" lvl="0" indent="-457200" algn="just" defTabSz="457200" rtl="1">
              <a:lnSpc>
                <a:spcPct val="100000"/>
              </a:lnSpc>
              <a:spcBef>
                <a:spcPct val="20000"/>
              </a:spcBef>
              <a:spcAft>
                <a:spcPts val="600"/>
              </a:spcAft>
              <a:buClr>
                <a:srgbClr val="AB946B"/>
              </a:buClr>
              <a:buSzPct val="115000"/>
              <a:buFont typeface="+mj-lt"/>
              <a:buAutoNum type="arabicPeriod" startAt="6"/>
            </a:pPr>
            <a:r>
              <a:rPr lang="ar-SA" sz="2400" b="1" dirty="0"/>
              <a:t>مبدأ الإنسانية</a:t>
            </a:r>
            <a:endParaRPr lang="en-US" sz="2400" b="1" dirty="0">
              <a:solidFill>
                <a:prstClr val="black">
                  <a:lumMod val="85000"/>
                  <a:lumOff val="15000"/>
                </a:prstClr>
              </a:solidFill>
              <a:latin typeface="Garamond" panose="02020404030301010803"/>
            </a:endParaRPr>
          </a:p>
          <a:p>
            <a:pPr marL="640080" lvl="0" indent="-285750" algn="just" defTabSz="457200" rtl="1">
              <a:lnSpc>
                <a:spcPct val="100000"/>
              </a:lnSpc>
              <a:spcBef>
                <a:spcPct val="20000"/>
              </a:spcBef>
              <a:spcAft>
                <a:spcPts val="600"/>
              </a:spcAft>
              <a:buClr>
                <a:srgbClr val="AB946B"/>
              </a:buClr>
              <a:buSzPct val="115000"/>
              <a:buFont typeface="Arial"/>
              <a:buChar char="•"/>
            </a:pPr>
            <a:r>
              <a:rPr lang="ar-SA" dirty="0" smtClean="0"/>
              <a:t>الوحشية </a:t>
            </a:r>
            <a:r>
              <a:rPr lang="ar-SA" dirty="0"/>
              <a:t>اللاإنسانية في معركة سولفرينو عام 1859، ألهمت تأسيس اللجنة الدولية للصليب الأحمر، من قبل هنري </a:t>
            </a:r>
            <a:r>
              <a:rPr lang="ar-SA" dirty="0" smtClean="0"/>
              <a:t>دونانت </a:t>
            </a:r>
            <a:r>
              <a:rPr lang="ar-SA" dirty="0"/>
              <a:t>الذي استند إلى مبدأ الإنسانية.</a:t>
            </a:r>
            <a:endParaRPr lang="en-US" dirty="0">
              <a:solidFill>
                <a:prstClr val="black">
                  <a:lumMod val="85000"/>
                  <a:lumOff val="15000"/>
                </a:prstClr>
              </a:solidFill>
              <a:latin typeface="Garamond" panose="02020404030301010803"/>
            </a:endParaRPr>
          </a:p>
          <a:p>
            <a:pPr marL="640080" lvl="0" indent="-285750" algn="just" defTabSz="457200" rtl="1">
              <a:lnSpc>
                <a:spcPct val="100000"/>
              </a:lnSpc>
              <a:spcBef>
                <a:spcPct val="20000"/>
              </a:spcBef>
              <a:spcAft>
                <a:spcPts val="600"/>
              </a:spcAft>
              <a:buClr>
                <a:srgbClr val="AB946B"/>
              </a:buClr>
              <a:buSzPct val="115000"/>
              <a:buFont typeface="Arial"/>
              <a:buChar char="•"/>
            </a:pPr>
            <a:r>
              <a:rPr lang="ar-SA" dirty="0" smtClean="0">
                <a:solidFill>
                  <a:prstClr val="black">
                    <a:lumMod val="85000"/>
                    <a:lumOff val="15000"/>
                  </a:prstClr>
                </a:solidFill>
                <a:latin typeface="Garamond" panose="02020404030301010803"/>
              </a:rPr>
              <a:t> </a:t>
            </a:r>
            <a:r>
              <a:rPr lang="ar-SA" dirty="0"/>
              <a:t>وينص المبدأ على أن جميع البشر لديهم القدرة </a:t>
            </a:r>
            <a:r>
              <a:rPr lang="ar-SA" dirty="0" smtClean="0"/>
              <a:t>والمقدرة </a:t>
            </a:r>
            <a:r>
              <a:rPr lang="ar-SA" dirty="0"/>
              <a:t>على إظهار الاحترام والرعاية للجميع، حتى أعدائهم </a:t>
            </a:r>
            <a:r>
              <a:rPr lang="ar-SA" dirty="0" smtClean="0"/>
              <a:t>(المهادنين). </a:t>
            </a:r>
            <a:r>
              <a:rPr lang="ar-SA" dirty="0"/>
              <a:t>إن </a:t>
            </a:r>
            <a:r>
              <a:rPr lang="ar-SA" dirty="0" smtClean="0"/>
              <a:t>الإنسانية هي </a:t>
            </a:r>
            <a:r>
              <a:rPr lang="ar-SA" dirty="0"/>
              <a:t>أمر أساسي في حالة الإنسان </a:t>
            </a:r>
            <a:r>
              <a:rPr lang="ar-SA" dirty="0" smtClean="0"/>
              <a:t>وتفصل </a:t>
            </a:r>
            <a:r>
              <a:rPr lang="ar-SA" dirty="0"/>
              <a:t>البشر عن الحيوانات.</a:t>
            </a:r>
            <a:endParaRPr lang="en-US" dirty="0">
              <a:solidFill>
                <a:prstClr val="black">
                  <a:lumMod val="85000"/>
                  <a:lumOff val="15000"/>
                </a:prstClr>
              </a:solidFill>
              <a:latin typeface="Garamond" panose="02020404030301010803"/>
            </a:endParaRPr>
          </a:p>
          <a:p>
            <a:pPr marL="640080" lvl="0" indent="-285750" algn="just" defTabSz="457200" rtl="1">
              <a:lnSpc>
                <a:spcPct val="100000"/>
              </a:lnSpc>
              <a:spcBef>
                <a:spcPct val="20000"/>
              </a:spcBef>
              <a:spcAft>
                <a:spcPts val="600"/>
              </a:spcAft>
              <a:buClr>
                <a:srgbClr val="AB946B"/>
              </a:buClr>
              <a:buSzPct val="115000"/>
              <a:buFont typeface="Arial"/>
              <a:buChar char="•"/>
            </a:pPr>
            <a:r>
              <a:rPr lang="ar-SA" dirty="0" smtClean="0"/>
              <a:t>يحدد </a:t>
            </a:r>
            <a:r>
              <a:rPr lang="ar-SA" dirty="0"/>
              <a:t>القانون الدولي الإنساني </a:t>
            </a:r>
            <a:r>
              <a:rPr lang="ar-SA" dirty="0" smtClean="0"/>
              <a:t>وسائل </a:t>
            </a:r>
            <a:r>
              <a:rPr lang="ar-SA" dirty="0"/>
              <a:t>الحماية الأساسية التي تثبت أنه حتى أثناء النزاع المسلح يجب أن يكون هناك احترام للبشرية.</a:t>
            </a:r>
            <a:endParaRPr lang="en-US" dirty="0">
              <a:solidFill>
                <a:prstClr val="black">
                  <a:lumMod val="85000"/>
                  <a:lumOff val="15000"/>
                </a:prstClr>
              </a:solidFill>
              <a:latin typeface="Garamond" panose="02020404030301010803"/>
            </a:endParaRPr>
          </a:p>
          <a:p>
            <a:pPr marL="640080" lvl="0" indent="-285750" algn="just" defTabSz="457200" rtl="1">
              <a:lnSpc>
                <a:spcPct val="100000"/>
              </a:lnSpc>
              <a:spcBef>
                <a:spcPct val="20000"/>
              </a:spcBef>
              <a:spcAft>
                <a:spcPts val="600"/>
              </a:spcAft>
              <a:buClr>
                <a:srgbClr val="AB946B"/>
              </a:buClr>
              <a:buSzPct val="115000"/>
              <a:buFont typeface="Arial"/>
              <a:buChar char="•"/>
            </a:pPr>
            <a:r>
              <a:rPr lang="ar-SA" dirty="0"/>
              <a:t>ويقر القانون الدولي الإنساني الحديث بأن الضرر والدمار والموت يمكن أن يكون مشروعا أثناء النزاع المسلح. </a:t>
            </a:r>
            <a:r>
              <a:rPr lang="ar-SA" dirty="0" smtClean="0"/>
              <a:t>ولكن يسعى </a:t>
            </a:r>
            <a:r>
              <a:rPr lang="ar-SA" dirty="0"/>
              <a:t>ببساطة إلى الحد من الضرر، ومبدأ الإنسانية هو في صميم هذا الطموح</a:t>
            </a:r>
            <a:r>
              <a:rPr lang="ar-SA" dirty="0" smtClean="0"/>
              <a:t>.</a:t>
            </a:r>
          </a:p>
          <a:p>
            <a:pPr marL="640080" lvl="0" indent="-285750" algn="just" defTabSz="457200" rtl="1">
              <a:lnSpc>
                <a:spcPct val="100000"/>
              </a:lnSpc>
              <a:spcBef>
                <a:spcPct val="20000"/>
              </a:spcBef>
              <a:spcAft>
                <a:spcPts val="600"/>
              </a:spcAft>
              <a:buClr>
                <a:srgbClr val="AB946B"/>
              </a:buClr>
              <a:buSzPct val="115000"/>
              <a:buFont typeface="Arial"/>
              <a:buChar char="•"/>
            </a:pPr>
            <a:r>
              <a:rPr lang="ar-SA" dirty="0"/>
              <a:t>وتستمد العديد من قواعد القانون الدولي </a:t>
            </a:r>
            <a:r>
              <a:rPr lang="ar-SA" dirty="0" smtClean="0"/>
              <a:t>الإنساني </a:t>
            </a:r>
            <a:r>
              <a:rPr lang="ar-SA" dirty="0"/>
              <a:t>من هذه الفكرة، وتحديدا تلك التي تحدد الحماية للجرحى والمرضى والمدنيين</a:t>
            </a:r>
            <a:r>
              <a:rPr lang="ar-SA" dirty="0" smtClean="0"/>
              <a:t>.</a:t>
            </a:r>
            <a:endParaRPr lang="en-US" dirty="0">
              <a:solidFill>
                <a:prstClr val="black">
                  <a:lumMod val="85000"/>
                  <a:lumOff val="15000"/>
                </a:prstClr>
              </a:solidFill>
              <a:latin typeface="Garamond" panose="02020404030301010803"/>
            </a:endParaRPr>
          </a:p>
        </p:txBody>
      </p:sp>
    </p:spTree>
    <p:extLst>
      <p:ext uri="{BB962C8B-B14F-4D97-AF65-F5344CB8AC3E}">
        <p14:creationId xmlns:p14="http://schemas.microsoft.com/office/powerpoint/2010/main" val="29314858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sz="4400" b="1" dirty="0"/>
              <a:t>نطاق تطبيق القانون الدولي الإنساني</a:t>
            </a:r>
            <a:endParaRPr lang="en-US" b="1" dirty="0"/>
          </a:p>
        </p:txBody>
      </p:sp>
      <p:sp>
        <p:nvSpPr>
          <p:cNvPr id="3" name="Content Placeholder 2"/>
          <p:cNvSpPr>
            <a:spLocks noGrp="1"/>
          </p:cNvSpPr>
          <p:nvPr>
            <p:ph idx="1"/>
          </p:nvPr>
        </p:nvSpPr>
        <p:spPr>
          <a:xfrm>
            <a:off x="1097280" y="1845733"/>
            <a:ext cx="10058400" cy="4355041"/>
          </a:xfrm>
        </p:spPr>
        <p:txBody>
          <a:bodyPr>
            <a:normAutofit/>
          </a:bodyPr>
          <a:lstStyle/>
          <a:p>
            <a:pPr marL="285750" lvl="0" indent="-285750" algn="just" defTabSz="457200" rtl="1">
              <a:lnSpc>
                <a:spcPct val="100000"/>
              </a:lnSpc>
              <a:spcBef>
                <a:spcPct val="20000"/>
              </a:spcBef>
              <a:spcAft>
                <a:spcPts val="600"/>
              </a:spcAft>
              <a:buClr>
                <a:srgbClr val="AB946B"/>
              </a:buClr>
              <a:buSzPct val="115000"/>
              <a:buFont typeface="Arial"/>
              <a:buChar char="•"/>
            </a:pPr>
            <a:r>
              <a:rPr lang="ar-SA" sz="2800" dirty="0" smtClean="0">
                <a:solidFill>
                  <a:prstClr val="black">
                    <a:lumMod val="85000"/>
                    <a:lumOff val="15000"/>
                  </a:prstClr>
                </a:solidFill>
                <a:latin typeface="Garamond" panose="02020404030301010803"/>
              </a:rPr>
              <a:t> </a:t>
            </a:r>
            <a:r>
              <a:rPr lang="ar-SA" sz="2800" dirty="0"/>
              <a:t>يفرض التزامات على كل من الجماعات المسلحة الحكومية وغير الحكومية التي تشارك في نزاع مسلح - سواء كانت دولية أو داخلية</a:t>
            </a:r>
            <a:r>
              <a:rPr lang="ar-SA" sz="2800" dirty="0" smtClean="0"/>
              <a:t>.</a:t>
            </a:r>
          </a:p>
          <a:p>
            <a:pPr marL="285750" lvl="0" indent="-285750" algn="just" defTabSz="457200" rtl="1">
              <a:lnSpc>
                <a:spcPct val="100000"/>
              </a:lnSpc>
              <a:spcBef>
                <a:spcPct val="20000"/>
              </a:spcBef>
              <a:spcAft>
                <a:spcPts val="600"/>
              </a:spcAft>
              <a:buClr>
                <a:srgbClr val="AB946B"/>
              </a:buClr>
              <a:buSzPct val="115000"/>
              <a:buFont typeface="Arial"/>
              <a:buChar char="•"/>
            </a:pPr>
            <a:r>
              <a:rPr lang="ar-SA" sz="2800" dirty="0"/>
              <a:t>ينظم أنشطة الأطراف في الصراعات المسلحة وحالات الاحتلال فقط </a:t>
            </a:r>
            <a:r>
              <a:rPr lang="ar-SA" sz="2800" dirty="0" smtClean="0"/>
              <a:t>ولا (يعطي) </a:t>
            </a:r>
            <a:r>
              <a:rPr lang="ar-SA" sz="2800" dirty="0"/>
              <a:t>أسبابا للجوء إلى النزاع المسلح، على سبيل المثال. ميثاق الأمم المتحدة</a:t>
            </a:r>
            <a:r>
              <a:rPr lang="ar-SA" sz="2800" dirty="0" smtClean="0"/>
              <a:t>.</a:t>
            </a:r>
          </a:p>
          <a:p>
            <a:pPr marL="285750" lvl="0" indent="-285750" algn="just" defTabSz="457200" rtl="1">
              <a:lnSpc>
                <a:spcPct val="100000"/>
              </a:lnSpc>
              <a:spcBef>
                <a:spcPct val="20000"/>
              </a:spcBef>
              <a:spcAft>
                <a:spcPts val="600"/>
              </a:spcAft>
              <a:buClr>
                <a:srgbClr val="AB946B"/>
              </a:buClr>
              <a:buSzPct val="115000"/>
              <a:buFont typeface="Arial"/>
              <a:buChar char="•"/>
            </a:pPr>
            <a:r>
              <a:rPr lang="ar-SA" sz="2800" dirty="0"/>
              <a:t>وهو يطبق ما إذا كان النزاع المسلح مبررا في القانون أم لا</a:t>
            </a:r>
            <a:r>
              <a:rPr lang="ar-SA" sz="2800" dirty="0" smtClean="0"/>
              <a:t>:</a:t>
            </a:r>
          </a:p>
          <a:p>
            <a:pPr marL="285750" lvl="0" indent="-285750" algn="just" defTabSz="457200" rtl="1">
              <a:lnSpc>
                <a:spcPct val="100000"/>
              </a:lnSpc>
              <a:spcBef>
                <a:spcPct val="20000"/>
              </a:spcBef>
              <a:spcAft>
                <a:spcPts val="600"/>
              </a:spcAft>
              <a:buClr>
                <a:srgbClr val="AB946B"/>
              </a:buClr>
              <a:buSzPct val="115000"/>
              <a:buFont typeface="Arial"/>
              <a:buChar char="•"/>
            </a:pPr>
            <a:r>
              <a:rPr lang="ar-SA" sz="2400" dirty="0"/>
              <a:t>وبمجرد وجود نزاع مسلح، يطبق القانون الدولي الإنساني </a:t>
            </a:r>
            <a:r>
              <a:rPr lang="ar-SA" sz="2400" dirty="0" smtClean="0"/>
              <a:t>بغض النظر عن ما </a:t>
            </a:r>
            <a:r>
              <a:rPr lang="ar-SA" sz="2400" dirty="0"/>
              <a:t>إذا كان </a:t>
            </a:r>
            <a:r>
              <a:rPr lang="ar-SA" sz="2400" dirty="0" smtClean="0"/>
              <a:t>استخدام أحد الأطراف للقوة </a:t>
            </a:r>
            <a:r>
              <a:rPr lang="ar-SA" sz="2400" dirty="0"/>
              <a:t>مبررا </a:t>
            </a:r>
            <a:r>
              <a:rPr lang="ar-SA" sz="2400" dirty="0" smtClean="0"/>
              <a:t>قانونيا أم </a:t>
            </a:r>
            <a:r>
              <a:rPr lang="ar-SA" sz="2400" dirty="0"/>
              <a:t>لا</a:t>
            </a:r>
            <a:r>
              <a:rPr lang="ar-SA" sz="2400" dirty="0" smtClean="0"/>
              <a:t>.</a:t>
            </a:r>
            <a:endParaRPr lang="en-US" sz="2800" dirty="0">
              <a:solidFill>
                <a:prstClr val="black">
                  <a:lumMod val="85000"/>
                  <a:lumOff val="15000"/>
                </a:prstClr>
              </a:solidFill>
              <a:latin typeface="Garamond" panose="02020404030301010803"/>
            </a:endParaRPr>
          </a:p>
          <a:p>
            <a:endParaRPr lang="en-US" sz="2800" dirty="0"/>
          </a:p>
        </p:txBody>
      </p:sp>
    </p:spTree>
    <p:extLst>
      <p:ext uri="{BB962C8B-B14F-4D97-AF65-F5344CB8AC3E}">
        <p14:creationId xmlns:p14="http://schemas.microsoft.com/office/powerpoint/2010/main" val="13107784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sz="4400" b="1" dirty="0">
                <a:solidFill>
                  <a:srgbClr val="FF0000"/>
                </a:solidFill>
              </a:rPr>
              <a:t>حقوق الإنسان ...</a:t>
            </a:r>
            <a:endParaRPr lang="en-US" sz="4400" b="1" dirty="0">
              <a:solidFill>
                <a:srgbClr val="FF0000"/>
              </a:solidFill>
            </a:endParaRPr>
          </a:p>
        </p:txBody>
      </p:sp>
      <p:sp>
        <p:nvSpPr>
          <p:cNvPr id="3" name="Content Placeholder 2"/>
          <p:cNvSpPr>
            <a:spLocks noGrp="1"/>
          </p:cNvSpPr>
          <p:nvPr>
            <p:ph idx="1"/>
          </p:nvPr>
        </p:nvSpPr>
        <p:spPr/>
        <p:txBody>
          <a:bodyPr/>
          <a:lstStyle/>
          <a:p>
            <a:pPr algn="ctr" rtl="1">
              <a:buClr>
                <a:srgbClr val="0070C0"/>
              </a:buClr>
              <a:buSzPct val="137000"/>
              <a:buFont typeface="Arial" panose="020B0604020202020204" pitchFamily="34" charset="0"/>
              <a:buChar char="•"/>
            </a:pPr>
            <a:r>
              <a:rPr lang="ar-SA" b="1" dirty="0" smtClean="0">
                <a:solidFill>
                  <a:srgbClr val="0070C0"/>
                </a:solidFill>
              </a:rPr>
              <a:t> ضمانات قانوينة</a:t>
            </a:r>
          </a:p>
          <a:p>
            <a:pPr algn="ctr" rtl="1">
              <a:buClr>
                <a:srgbClr val="0070C0"/>
              </a:buClr>
              <a:buSzPct val="137000"/>
              <a:buFont typeface="Arial" panose="020B0604020202020204" pitchFamily="34" charset="0"/>
              <a:buChar char="•"/>
            </a:pPr>
            <a:r>
              <a:rPr lang="ar-SA" b="1" dirty="0" smtClean="0">
                <a:solidFill>
                  <a:srgbClr val="0070C0"/>
                </a:solidFill>
              </a:rPr>
              <a:t>حماية الأشخاص والمجموعات</a:t>
            </a:r>
          </a:p>
          <a:p>
            <a:pPr algn="ctr" rtl="1">
              <a:buClr>
                <a:srgbClr val="0070C0"/>
              </a:buClr>
              <a:buSzPct val="137000"/>
              <a:buFont typeface="Arial" panose="020B0604020202020204" pitchFamily="34" charset="0"/>
              <a:buChar char="•"/>
            </a:pPr>
            <a:r>
              <a:rPr lang="ar-SA" b="1" dirty="0" smtClean="0">
                <a:solidFill>
                  <a:srgbClr val="0070C0"/>
                </a:solidFill>
              </a:rPr>
              <a:t> من غير تمييز</a:t>
            </a:r>
          </a:p>
          <a:p>
            <a:pPr algn="ctr" rtl="1">
              <a:buClr>
                <a:srgbClr val="0070C0"/>
              </a:buClr>
              <a:buSzPct val="137000"/>
              <a:buFont typeface="Arial" panose="020B0604020202020204" pitchFamily="34" charset="0"/>
              <a:buChar char="•"/>
            </a:pPr>
            <a:r>
              <a:rPr lang="ar-SA" b="1" dirty="0">
                <a:solidFill>
                  <a:srgbClr val="0070C0"/>
                </a:solidFill>
              </a:rPr>
              <a:t> من الدول والجهات الفاعلة </a:t>
            </a:r>
            <a:r>
              <a:rPr lang="ar-SA" b="1" dirty="0" smtClean="0">
                <a:solidFill>
                  <a:srgbClr val="0070C0"/>
                </a:solidFill>
              </a:rPr>
              <a:t>الأخرى </a:t>
            </a:r>
          </a:p>
          <a:p>
            <a:pPr marL="0" indent="0" algn="ctr" rtl="1">
              <a:buClr>
                <a:srgbClr val="0070C0"/>
              </a:buClr>
              <a:buSzPct val="137000"/>
              <a:buNone/>
            </a:pPr>
            <a:r>
              <a:rPr lang="ar-SA" b="1" dirty="0" smtClean="0">
                <a:solidFill>
                  <a:srgbClr val="0070C0"/>
                </a:solidFill>
              </a:rPr>
              <a:t>والتي تتداخل مع</a:t>
            </a:r>
          </a:p>
          <a:p>
            <a:pPr marL="0" indent="0" algn="ctr" rtl="1">
              <a:buClr>
                <a:srgbClr val="0070C0"/>
              </a:buClr>
              <a:buSzPct val="137000"/>
              <a:buNone/>
            </a:pPr>
            <a:endParaRPr lang="en-US" b="1" dirty="0">
              <a:solidFill>
                <a:srgbClr val="0070C0"/>
              </a:solidFill>
            </a:endParaRPr>
          </a:p>
        </p:txBody>
      </p:sp>
      <p:cxnSp>
        <p:nvCxnSpPr>
          <p:cNvPr id="12" name="Straight Arrow Connector 11"/>
          <p:cNvCxnSpPr/>
          <p:nvPr/>
        </p:nvCxnSpPr>
        <p:spPr>
          <a:xfrm flipH="1">
            <a:off x="5648325" y="3971925"/>
            <a:ext cx="314327" cy="447675"/>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4" name="Straight Arrow Connector 13"/>
          <p:cNvCxnSpPr/>
          <p:nvPr/>
        </p:nvCxnSpPr>
        <p:spPr>
          <a:xfrm>
            <a:off x="6229350" y="3971925"/>
            <a:ext cx="342900" cy="447675"/>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5" name="Oval 14"/>
          <p:cNvSpPr/>
          <p:nvPr/>
        </p:nvSpPr>
        <p:spPr>
          <a:xfrm>
            <a:off x="3733801" y="4714875"/>
            <a:ext cx="2228850" cy="771525"/>
          </a:xfrm>
          <a:prstGeom prst="ellipse">
            <a:avLst/>
          </a:prstGeom>
          <a:solidFill>
            <a:srgbClr val="FFFF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b="1" dirty="0" smtClean="0">
                <a:solidFill>
                  <a:schemeClr val="tx1"/>
                </a:solidFill>
              </a:rPr>
              <a:t>الحريات والحقوق الأساسية</a:t>
            </a:r>
            <a:endParaRPr lang="en-US" b="1" dirty="0">
              <a:solidFill>
                <a:schemeClr val="tx1"/>
              </a:solidFill>
            </a:endParaRPr>
          </a:p>
        </p:txBody>
      </p:sp>
      <p:sp>
        <p:nvSpPr>
          <p:cNvPr id="16" name="Oval 15"/>
          <p:cNvSpPr/>
          <p:nvPr/>
        </p:nvSpPr>
        <p:spPr>
          <a:xfrm>
            <a:off x="6229350" y="4714874"/>
            <a:ext cx="1962150" cy="771525"/>
          </a:xfrm>
          <a:prstGeom prst="ellipse">
            <a:avLst/>
          </a:prstGeom>
          <a:solidFill>
            <a:srgbClr val="FFFF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b="1" dirty="0" smtClean="0">
                <a:solidFill>
                  <a:schemeClr val="tx1"/>
                </a:solidFill>
              </a:rPr>
              <a:t>تتعلق بكرامة الإنسان</a:t>
            </a:r>
            <a:endParaRPr lang="en-US" b="1" dirty="0">
              <a:solidFill>
                <a:schemeClr val="tx1"/>
              </a:solidFill>
            </a:endParaRPr>
          </a:p>
        </p:txBody>
      </p:sp>
    </p:spTree>
    <p:extLst>
      <p:ext uri="{BB962C8B-B14F-4D97-AF65-F5344CB8AC3E}">
        <p14:creationId xmlns:p14="http://schemas.microsoft.com/office/powerpoint/2010/main" val="5437216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sz="4000" b="1" dirty="0"/>
              <a:t/>
            </a:r>
            <a:br>
              <a:rPr lang="ar-SA" sz="4000" b="1" dirty="0"/>
            </a:br>
            <a:r>
              <a:rPr lang="ar-SA" sz="4000" b="1" dirty="0"/>
              <a:t>اتفاقيات جنيف الأربع لعام 1949: المبادئ العامة.</a:t>
            </a:r>
          </a:p>
        </p:txBody>
      </p:sp>
      <p:sp>
        <p:nvSpPr>
          <p:cNvPr id="3" name="Content Placeholder 2"/>
          <p:cNvSpPr>
            <a:spLocks noGrp="1"/>
          </p:cNvSpPr>
          <p:nvPr>
            <p:ph idx="1"/>
          </p:nvPr>
        </p:nvSpPr>
        <p:spPr>
          <a:xfrm>
            <a:off x="1097280" y="1845734"/>
            <a:ext cx="10058400" cy="3821641"/>
          </a:xfrm>
        </p:spPr>
        <p:txBody>
          <a:bodyPr>
            <a:normAutofit/>
          </a:bodyPr>
          <a:lstStyle/>
          <a:p>
            <a:pPr marL="457200" lvl="0" indent="-457200" algn="just" defTabSz="457200" rtl="1">
              <a:lnSpc>
                <a:spcPct val="100000"/>
              </a:lnSpc>
              <a:spcBef>
                <a:spcPct val="20000"/>
              </a:spcBef>
              <a:spcAft>
                <a:spcPts val="600"/>
              </a:spcAft>
              <a:buClr>
                <a:srgbClr val="AB946B"/>
              </a:buClr>
              <a:buSzPct val="115000"/>
              <a:buFont typeface="+mj-lt"/>
              <a:buAutoNum type="arabicPeriod"/>
            </a:pPr>
            <a:r>
              <a:rPr lang="ar-SA" sz="2400" b="1" dirty="0" smtClean="0"/>
              <a:t>احترام </a:t>
            </a:r>
            <a:r>
              <a:rPr lang="ar-SA" sz="2400" b="1" dirty="0"/>
              <a:t>الحقوق الأساسية.</a:t>
            </a:r>
            <a:endParaRPr lang="en-US" sz="2200" b="1" dirty="0" smtClean="0">
              <a:solidFill>
                <a:prstClr val="black">
                  <a:lumMod val="85000"/>
                  <a:lumOff val="15000"/>
                </a:prstClr>
              </a:solidFill>
              <a:latin typeface="Garamond" panose="02020404030301010803"/>
            </a:endParaRPr>
          </a:p>
          <a:p>
            <a:pPr marL="285750" lvl="0" indent="-285750" algn="just" defTabSz="457200" rtl="1">
              <a:lnSpc>
                <a:spcPct val="100000"/>
              </a:lnSpc>
              <a:spcBef>
                <a:spcPct val="20000"/>
              </a:spcBef>
              <a:spcAft>
                <a:spcPts val="600"/>
              </a:spcAft>
              <a:buClr>
                <a:srgbClr val="AB946B"/>
              </a:buClr>
              <a:buSzPct val="115000"/>
              <a:buFont typeface="Arial"/>
              <a:buChar char="•"/>
            </a:pPr>
            <a:r>
              <a:rPr lang="ar-SA" sz="2400" dirty="0"/>
              <a:t>وتتضمن الاتفاقية أحكاما لحماية </a:t>
            </a:r>
            <a:r>
              <a:rPr lang="ar-SA" sz="2400" dirty="0" smtClean="0"/>
              <a:t>الأشخاص (المحميين)</a:t>
            </a:r>
            <a:r>
              <a:rPr lang="ar-SA" sz="2400" baseline="30000" dirty="0" smtClean="0"/>
              <a:t>1</a:t>
            </a:r>
            <a:r>
              <a:rPr lang="ar-SA" sz="2400" dirty="0" smtClean="0"/>
              <a:t> في </a:t>
            </a:r>
            <a:r>
              <a:rPr lang="ar-SA" sz="2400" dirty="0"/>
              <a:t>حالات النزاع المسلح.</a:t>
            </a:r>
            <a:endParaRPr lang="en-US" sz="2200" dirty="0">
              <a:solidFill>
                <a:prstClr val="black">
                  <a:lumMod val="85000"/>
                  <a:lumOff val="15000"/>
                </a:prstClr>
              </a:solidFill>
              <a:latin typeface="Garamond" panose="02020404030301010803"/>
            </a:endParaRPr>
          </a:p>
          <a:p>
            <a:pPr marL="285750" lvl="0" indent="-285750" algn="just" defTabSz="457200" rtl="1">
              <a:lnSpc>
                <a:spcPct val="100000"/>
              </a:lnSpc>
              <a:spcBef>
                <a:spcPct val="20000"/>
              </a:spcBef>
              <a:spcAft>
                <a:spcPts val="600"/>
              </a:spcAft>
              <a:buClr>
                <a:srgbClr val="AB946B"/>
              </a:buClr>
              <a:buSzPct val="115000"/>
              <a:buFont typeface="Arial"/>
              <a:buChar char="•"/>
            </a:pPr>
            <a:r>
              <a:rPr lang="ar-SA" sz="2200" dirty="0" smtClean="0">
                <a:solidFill>
                  <a:prstClr val="black">
                    <a:lumMod val="85000"/>
                    <a:lumOff val="15000"/>
                  </a:prstClr>
                </a:solidFill>
                <a:latin typeface="Garamond" panose="02020404030301010803"/>
              </a:rPr>
              <a:t> </a:t>
            </a:r>
            <a:r>
              <a:rPr lang="ar-SA" sz="2400" dirty="0"/>
              <a:t>المادة 27: أساس الاتفاقية:</a:t>
            </a:r>
            <a:endParaRPr lang="en-US" sz="2200" dirty="0">
              <a:solidFill>
                <a:prstClr val="black">
                  <a:lumMod val="85000"/>
                  <a:lumOff val="15000"/>
                </a:prstClr>
              </a:solidFill>
              <a:latin typeface="Garamond" panose="02020404030301010803"/>
            </a:endParaRPr>
          </a:p>
          <a:p>
            <a:pPr marL="640080" lvl="0" indent="-285750" algn="just" defTabSz="457200" rtl="1">
              <a:lnSpc>
                <a:spcPct val="100000"/>
              </a:lnSpc>
              <a:spcBef>
                <a:spcPct val="20000"/>
              </a:spcBef>
              <a:spcAft>
                <a:spcPts val="600"/>
              </a:spcAft>
              <a:buClr>
                <a:srgbClr val="AB946B"/>
              </a:buClr>
              <a:buSzPct val="115000"/>
              <a:buFont typeface="Wingdings" panose="05000000000000000000" pitchFamily="2" charset="2"/>
              <a:buChar char="Ø"/>
            </a:pPr>
            <a:r>
              <a:rPr lang="ar-SA" sz="2200" dirty="0" smtClean="0">
                <a:solidFill>
                  <a:prstClr val="black">
                    <a:lumMod val="85000"/>
                    <a:lumOff val="15000"/>
                  </a:prstClr>
                </a:solidFill>
                <a:latin typeface="Garamond" panose="02020404030301010803"/>
              </a:rPr>
              <a:t> </a:t>
            </a:r>
            <a:r>
              <a:rPr lang="ar-SA" sz="2400" dirty="0" smtClean="0"/>
              <a:t>تعلن (المادة) المبادئ </a:t>
            </a:r>
            <a:r>
              <a:rPr lang="ar-SA" sz="2400" dirty="0"/>
              <a:t>التي استندت إليها جميع اتفاقيات جنيف: مبادئ احترام الإنسان </a:t>
            </a:r>
            <a:r>
              <a:rPr lang="ar-SA" sz="2400" dirty="0" smtClean="0"/>
              <a:t>والطابع الذي </a:t>
            </a:r>
            <a:r>
              <a:rPr lang="ar-SA" sz="2400" dirty="0"/>
              <a:t>لا يمكن </a:t>
            </a:r>
            <a:r>
              <a:rPr lang="ar-SA" sz="2400" dirty="0" smtClean="0"/>
              <a:t>انتهاكه </a:t>
            </a:r>
            <a:r>
              <a:rPr lang="ar-SA" sz="2400" dirty="0"/>
              <a:t>للحقوق الفردية لكل من </a:t>
            </a:r>
            <a:r>
              <a:rPr lang="ar-SA" sz="2400" dirty="0" smtClean="0"/>
              <a:t>الرجال والنساء. </a:t>
            </a:r>
            <a:r>
              <a:rPr lang="ar-SA" sz="2400" dirty="0"/>
              <a:t>أن المبادئ الواردة في الاتفاقية </a:t>
            </a:r>
            <a:r>
              <a:rPr lang="ar-SA" sz="2400" dirty="0" smtClean="0"/>
              <a:t>تمنحهم صفة </a:t>
            </a:r>
            <a:r>
              <a:rPr lang="ar-SA" sz="2400" dirty="0"/>
              <a:t>الالتزامات القانونية.</a:t>
            </a:r>
            <a:endParaRPr lang="en-US" sz="2200" dirty="0">
              <a:solidFill>
                <a:prstClr val="black">
                  <a:lumMod val="85000"/>
                  <a:lumOff val="15000"/>
                </a:prstClr>
              </a:solidFill>
              <a:latin typeface="Garamond" panose="02020404030301010803"/>
            </a:endParaRPr>
          </a:p>
          <a:p>
            <a:pPr marL="0" lvl="0" indent="0" algn="just" defTabSz="457200" rtl="1">
              <a:lnSpc>
                <a:spcPct val="100000"/>
              </a:lnSpc>
              <a:spcBef>
                <a:spcPct val="20000"/>
              </a:spcBef>
              <a:spcAft>
                <a:spcPts val="600"/>
              </a:spcAft>
              <a:buClr>
                <a:srgbClr val="AB946B"/>
              </a:buClr>
              <a:buSzPct val="115000"/>
              <a:buNone/>
            </a:pPr>
            <a:r>
              <a:rPr lang="ar-SA" sz="2200" dirty="0" smtClean="0">
                <a:solidFill>
                  <a:prstClr val="black">
                    <a:lumMod val="85000"/>
                    <a:lumOff val="15000"/>
                  </a:prstClr>
                </a:solidFill>
                <a:latin typeface="Garamond" panose="02020404030301010803"/>
              </a:rPr>
              <a:t> </a:t>
            </a:r>
            <a:r>
              <a:rPr lang="ar-SA" sz="2400" dirty="0"/>
              <a:t>وينبغي أن يعطى احترام الشخص معنى واسعا: جميع حقوق الفرد: الحق في السلامة البدنية والمعنوية والعقلية بما في ذلك الحقوق الاقتصادية والاجتماعية.</a:t>
            </a:r>
            <a:endParaRPr lang="en-US" sz="2200" dirty="0">
              <a:solidFill>
                <a:prstClr val="black">
                  <a:lumMod val="85000"/>
                  <a:lumOff val="15000"/>
                </a:prstClr>
              </a:solidFill>
              <a:latin typeface="Garamond" panose="02020404030301010803"/>
            </a:endParaRPr>
          </a:p>
          <a:p>
            <a:pPr algn="r" rtl="1"/>
            <a:endParaRPr lang="ar-SA" dirty="0" smtClean="0"/>
          </a:p>
          <a:p>
            <a:pPr algn="r" rtl="1"/>
            <a:endParaRPr lang="en-US" dirty="0"/>
          </a:p>
        </p:txBody>
      </p:sp>
      <p:cxnSp>
        <p:nvCxnSpPr>
          <p:cNvPr id="5" name="Straight Connector 4"/>
          <p:cNvCxnSpPr/>
          <p:nvPr/>
        </p:nvCxnSpPr>
        <p:spPr>
          <a:xfrm flipH="1">
            <a:off x="8610600" y="5791200"/>
            <a:ext cx="2762250" cy="9525"/>
          </a:xfrm>
          <a:prstGeom prst="line">
            <a:avLst/>
          </a:prstGeom>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857625" y="5886450"/>
            <a:ext cx="7639050" cy="307777"/>
          </a:xfrm>
          <a:prstGeom prst="rect">
            <a:avLst/>
          </a:prstGeom>
          <a:noFill/>
        </p:spPr>
        <p:txBody>
          <a:bodyPr wrap="square" rtlCol="0">
            <a:spAutoFit/>
          </a:bodyPr>
          <a:lstStyle/>
          <a:p>
            <a:pPr algn="r" rtl="1"/>
            <a:r>
              <a:rPr lang="ar-SA" sz="1400" dirty="0" smtClean="0"/>
              <a:t>1هذا مصطلح قانوني ويعني الأشخاص الذين هم تحت حماية إتفاقية جنيف أو أحد برتوكولاتها الإضافية</a:t>
            </a:r>
            <a:endParaRPr lang="en-US" sz="1400" dirty="0"/>
          </a:p>
        </p:txBody>
      </p:sp>
    </p:spTree>
    <p:extLst>
      <p:ext uri="{BB962C8B-B14F-4D97-AF65-F5344CB8AC3E}">
        <p14:creationId xmlns:p14="http://schemas.microsoft.com/office/powerpoint/2010/main" val="397575512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
            </a:r>
            <a:br>
              <a:rPr lang="ar-SA" b="1" dirty="0"/>
            </a:br>
            <a:r>
              <a:rPr lang="ar-SA" b="1" dirty="0"/>
              <a:t>اتفاقيات جنيف الأربع لعام 1949: المبادئ العامة.</a:t>
            </a:r>
            <a:endParaRPr lang="en-US" dirty="0"/>
          </a:p>
        </p:txBody>
      </p:sp>
      <p:sp>
        <p:nvSpPr>
          <p:cNvPr id="3" name="Content Placeholder 2"/>
          <p:cNvSpPr>
            <a:spLocks noGrp="1"/>
          </p:cNvSpPr>
          <p:nvPr>
            <p:ph idx="1"/>
          </p:nvPr>
        </p:nvSpPr>
        <p:spPr>
          <a:xfrm>
            <a:off x="614363" y="1845734"/>
            <a:ext cx="11215687" cy="4397904"/>
          </a:xfrm>
        </p:spPr>
        <p:txBody>
          <a:bodyPr>
            <a:normAutofit/>
          </a:bodyPr>
          <a:lstStyle/>
          <a:p>
            <a:pPr marL="285750" lvl="0" indent="-285750" algn="just" defTabSz="457200" rtl="1">
              <a:lnSpc>
                <a:spcPct val="100000"/>
              </a:lnSpc>
              <a:spcBef>
                <a:spcPct val="20000"/>
              </a:spcBef>
              <a:spcAft>
                <a:spcPts val="600"/>
              </a:spcAft>
              <a:buClr>
                <a:srgbClr val="AB946B"/>
              </a:buClr>
              <a:buSzPct val="115000"/>
              <a:buFont typeface="Arial"/>
              <a:buChar char="•"/>
            </a:pPr>
            <a:r>
              <a:rPr lang="ar-SA" b="1" dirty="0"/>
              <a:t>الحق في السلامة البدنية والعقلية:</a:t>
            </a:r>
            <a:endParaRPr lang="en-US" b="1" dirty="0">
              <a:solidFill>
                <a:prstClr val="black">
                  <a:lumMod val="85000"/>
                  <a:lumOff val="15000"/>
                </a:prstClr>
              </a:solidFill>
              <a:latin typeface="Garamond" panose="02020404030301010803"/>
            </a:endParaRPr>
          </a:p>
          <a:p>
            <a:pPr marL="548640" lvl="0" indent="-285750" algn="just" defTabSz="457200" rtl="1">
              <a:lnSpc>
                <a:spcPct val="100000"/>
              </a:lnSpc>
              <a:spcBef>
                <a:spcPct val="20000"/>
              </a:spcBef>
              <a:spcAft>
                <a:spcPts val="600"/>
              </a:spcAft>
              <a:buClr>
                <a:srgbClr val="AB946B"/>
              </a:buClr>
              <a:buSzPct val="115000"/>
              <a:buFont typeface="Wingdings" panose="05000000000000000000" pitchFamily="2" charset="2"/>
              <a:buChar char="Ø"/>
            </a:pPr>
            <a:r>
              <a:rPr lang="ar-SA" dirty="0" smtClean="0">
                <a:solidFill>
                  <a:prstClr val="black">
                    <a:lumMod val="85000"/>
                    <a:lumOff val="15000"/>
                  </a:prstClr>
                </a:solidFill>
                <a:latin typeface="Garamond" panose="02020404030301010803"/>
              </a:rPr>
              <a:t> </a:t>
            </a:r>
            <a:r>
              <a:rPr lang="ar-SA" dirty="0"/>
              <a:t>حظر الأفعال التي تعرض الحياة أو الصحة للخطر - المادة 32 الالتزام بإعطاء معاملة إنسانية. تحظر المادة بعض الممارسات.</a:t>
            </a:r>
            <a:endParaRPr lang="en-US" dirty="0">
              <a:solidFill>
                <a:prstClr val="black">
                  <a:lumMod val="85000"/>
                  <a:lumOff val="15000"/>
                </a:prstClr>
              </a:solidFill>
              <a:latin typeface="Garamond" panose="02020404030301010803"/>
            </a:endParaRPr>
          </a:p>
          <a:p>
            <a:pPr marL="548640" lvl="0" indent="-285750" algn="just" defTabSz="457200" rtl="1">
              <a:lnSpc>
                <a:spcPct val="100000"/>
              </a:lnSpc>
              <a:spcBef>
                <a:spcPct val="20000"/>
              </a:spcBef>
              <a:spcAft>
                <a:spcPts val="600"/>
              </a:spcAft>
              <a:buClr>
                <a:srgbClr val="AB946B"/>
              </a:buClr>
              <a:buSzPct val="115000"/>
              <a:buFont typeface="Wingdings" panose="05000000000000000000" pitchFamily="2" charset="2"/>
              <a:buChar char="Ø"/>
            </a:pPr>
            <a:r>
              <a:rPr lang="ar-SA" dirty="0"/>
              <a:t>النزاهة العقلية: احترام القيم الأخلاقية - يجب عدم </a:t>
            </a:r>
            <a:r>
              <a:rPr lang="ar-SA" dirty="0" smtClean="0"/>
              <a:t>ترويج الأسماء</a:t>
            </a:r>
            <a:r>
              <a:rPr lang="ar-SA" dirty="0"/>
              <a:t>، والصور، وجوانب الحياة الخاصة للأفراد.</a:t>
            </a:r>
            <a:endParaRPr lang="en-US" dirty="0">
              <a:solidFill>
                <a:prstClr val="black">
                  <a:lumMod val="85000"/>
                  <a:lumOff val="15000"/>
                </a:prstClr>
              </a:solidFill>
              <a:latin typeface="Garamond" panose="02020404030301010803"/>
            </a:endParaRPr>
          </a:p>
          <a:p>
            <a:pPr marL="285750" lvl="0" indent="-285750" algn="just" defTabSz="457200" rtl="1">
              <a:lnSpc>
                <a:spcPct val="100000"/>
              </a:lnSpc>
              <a:spcBef>
                <a:spcPct val="20000"/>
              </a:spcBef>
              <a:spcAft>
                <a:spcPts val="600"/>
              </a:spcAft>
              <a:buClr>
                <a:srgbClr val="AB946B"/>
              </a:buClr>
              <a:buSzPct val="115000"/>
              <a:buFont typeface="Arial"/>
              <a:buChar char="•"/>
            </a:pPr>
            <a:r>
              <a:rPr lang="ar-SA" b="1" dirty="0"/>
              <a:t>الحق في الحياة:</a:t>
            </a:r>
            <a:endParaRPr lang="en-US" b="1" dirty="0">
              <a:solidFill>
                <a:prstClr val="black">
                  <a:lumMod val="85000"/>
                  <a:lumOff val="15000"/>
                </a:prstClr>
              </a:solidFill>
              <a:latin typeface="Garamond" panose="02020404030301010803"/>
            </a:endParaRPr>
          </a:p>
          <a:p>
            <a:pPr marL="548640" lvl="0" indent="-285750" algn="just" defTabSz="457200" rtl="1">
              <a:lnSpc>
                <a:spcPct val="100000"/>
              </a:lnSpc>
              <a:spcBef>
                <a:spcPct val="20000"/>
              </a:spcBef>
              <a:spcAft>
                <a:spcPts val="600"/>
              </a:spcAft>
              <a:buClr>
                <a:srgbClr val="AB946B"/>
              </a:buClr>
              <a:buSzPct val="115000"/>
              <a:buFont typeface="Wingdings" panose="05000000000000000000" pitchFamily="2" charset="2"/>
              <a:buChar char="Ø"/>
            </a:pPr>
            <a:r>
              <a:rPr lang="ar-SA" dirty="0" smtClean="0">
                <a:solidFill>
                  <a:prstClr val="black">
                    <a:lumMod val="85000"/>
                    <a:lumOff val="15000"/>
                  </a:prstClr>
                </a:solidFill>
                <a:latin typeface="Garamond" panose="02020404030301010803"/>
              </a:rPr>
              <a:t> </a:t>
            </a:r>
            <a:r>
              <a:rPr lang="ar-SA" dirty="0"/>
              <a:t>على الرغم من عدم </a:t>
            </a:r>
            <a:r>
              <a:rPr lang="ar-SA" dirty="0" smtClean="0"/>
              <a:t>ذكره على </a:t>
            </a:r>
            <a:r>
              <a:rPr lang="ar-SA" dirty="0"/>
              <a:t>وجه التحديد </a:t>
            </a:r>
            <a:r>
              <a:rPr lang="ar-SA" dirty="0" smtClean="0"/>
              <a:t>إلا أنه مضمن: </a:t>
            </a:r>
            <a:r>
              <a:rPr lang="ar-SA" dirty="0"/>
              <a:t>بدون الحياة لن يكون هناك أساس للحقوق الأخرى المذكورة</a:t>
            </a:r>
            <a:r>
              <a:rPr lang="ar-SA" dirty="0" smtClean="0"/>
              <a:t>.</a:t>
            </a:r>
          </a:p>
          <a:p>
            <a:pPr marL="548640" lvl="0" indent="-285750" algn="just" defTabSz="457200" rtl="1">
              <a:lnSpc>
                <a:spcPct val="100000"/>
              </a:lnSpc>
              <a:spcBef>
                <a:spcPct val="20000"/>
              </a:spcBef>
              <a:spcAft>
                <a:spcPts val="600"/>
              </a:spcAft>
              <a:buClr>
                <a:srgbClr val="AB946B"/>
              </a:buClr>
              <a:buSzPct val="115000"/>
              <a:buFont typeface="Wingdings" panose="05000000000000000000" pitchFamily="2" charset="2"/>
              <a:buChar char="Ø"/>
            </a:pPr>
            <a:r>
              <a:rPr lang="ar-SA" dirty="0">
                <a:solidFill>
                  <a:prstClr val="black">
                    <a:lumMod val="85000"/>
                    <a:lumOff val="15000"/>
                  </a:prstClr>
                </a:solidFill>
                <a:latin typeface="Garamond" panose="02020404030301010803"/>
              </a:rPr>
              <a:t> </a:t>
            </a:r>
            <a:r>
              <a:rPr lang="ar-SA" dirty="0"/>
              <a:t>وهذا ما تؤكده المادتان 32 و 34 اللتان تحظران القتل والانتقام وأخذ الرهائن</a:t>
            </a:r>
            <a:r>
              <a:rPr lang="ar-SA" dirty="0" smtClean="0"/>
              <a:t>.</a:t>
            </a:r>
          </a:p>
          <a:p>
            <a:pPr marL="548640" lvl="0" indent="-285750" algn="just" defTabSz="457200" rtl="1">
              <a:lnSpc>
                <a:spcPct val="100000"/>
              </a:lnSpc>
              <a:spcBef>
                <a:spcPct val="20000"/>
              </a:spcBef>
              <a:spcAft>
                <a:spcPts val="600"/>
              </a:spcAft>
              <a:buClr>
                <a:srgbClr val="AB946B"/>
              </a:buClr>
              <a:buSzPct val="115000"/>
              <a:buFont typeface="Wingdings" panose="05000000000000000000" pitchFamily="2" charset="2"/>
              <a:buChar char="Ø"/>
            </a:pPr>
            <a:r>
              <a:rPr lang="ar-SA" dirty="0"/>
              <a:t>ولا يمكن تطبيق عقوبة الإعدام </a:t>
            </a:r>
            <a:r>
              <a:rPr lang="ar-SA" dirty="0" smtClean="0"/>
              <a:t>على </a:t>
            </a:r>
            <a:r>
              <a:rPr lang="ar-SA" dirty="0"/>
              <a:t>الأشخاص المحميين بموجب ظروف المادة 68</a:t>
            </a:r>
            <a:r>
              <a:rPr lang="ar-SA" dirty="0" smtClean="0"/>
              <a:t>.</a:t>
            </a:r>
            <a:endParaRPr lang="en-US" dirty="0">
              <a:solidFill>
                <a:prstClr val="black">
                  <a:lumMod val="85000"/>
                  <a:lumOff val="15000"/>
                </a:prstClr>
              </a:solidFill>
              <a:latin typeface="Garamond" panose="02020404030301010803"/>
            </a:endParaRPr>
          </a:p>
        </p:txBody>
      </p:sp>
    </p:spTree>
    <p:extLst>
      <p:ext uri="{BB962C8B-B14F-4D97-AF65-F5344CB8AC3E}">
        <p14:creationId xmlns:p14="http://schemas.microsoft.com/office/powerpoint/2010/main" val="194641474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
            </a:r>
            <a:br>
              <a:rPr lang="ar-SA" b="1" dirty="0"/>
            </a:br>
            <a:r>
              <a:rPr lang="ar-SA" b="1" dirty="0"/>
              <a:t>اتفاقيات جنيف الأربع لعام </a:t>
            </a:r>
            <a:r>
              <a:rPr lang="ar-SA" b="1" dirty="0" smtClean="0"/>
              <a:t>1949</a:t>
            </a:r>
            <a:endParaRPr lang="en-US" dirty="0"/>
          </a:p>
        </p:txBody>
      </p:sp>
      <p:sp>
        <p:nvSpPr>
          <p:cNvPr id="3" name="Content Placeholder 2"/>
          <p:cNvSpPr>
            <a:spLocks noGrp="1"/>
          </p:cNvSpPr>
          <p:nvPr>
            <p:ph idx="1"/>
          </p:nvPr>
        </p:nvSpPr>
        <p:spPr>
          <a:xfrm>
            <a:off x="1097280" y="1845733"/>
            <a:ext cx="10058400" cy="4369329"/>
          </a:xfrm>
        </p:spPr>
        <p:txBody>
          <a:bodyPr>
            <a:normAutofit/>
          </a:bodyPr>
          <a:lstStyle/>
          <a:p>
            <a:pPr marL="285750" lvl="0" indent="-285750" algn="just" defTabSz="457200" rtl="1">
              <a:lnSpc>
                <a:spcPct val="100000"/>
              </a:lnSpc>
              <a:spcBef>
                <a:spcPct val="20000"/>
              </a:spcBef>
              <a:spcAft>
                <a:spcPts val="600"/>
              </a:spcAft>
              <a:buClr>
                <a:srgbClr val="AB946B"/>
              </a:buClr>
              <a:buSzPct val="115000"/>
              <a:buFont typeface="Arial"/>
              <a:buChar char="•"/>
            </a:pPr>
            <a:r>
              <a:rPr lang="ar-SA" b="1" dirty="0"/>
              <a:t>الحق في الحرية الشخصية وحرية التنقل:</a:t>
            </a:r>
            <a:endParaRPr lang="en-US" b="1" dirty="0">
              <a:solidFill>
                <a:prstClr val="black">
                  <a:lumMod val="85000"/>
                  <a:lumOff val="15000"/>
                </a:prstClr>
              </a:solidFill>
              <a:latin typeface="Garamond" panose="02020404030301010803"/>
            </a:endParaRPr>
          </a:p>
          <a:p>
            <a:pPr marL="640080" lvl="0" indent="-285750" algn="just" defTabSz="457200" rtl="1">
              <a:lnSpc>
                <a:spcPct val="100000"/>
              </a:lnSpc>
              <a:spcBef>
                <a:spcPct val="20000"/>
              </a:spcBef>
              <a:spcAft>
                <a:spcPts val="600"/>
              </a:spcAft>
              <a:buClr>
                <a:srgbClr val="AB946B"/>
              </a:buClr>
              <a:buSzPct val="115000"/>
              <a:buFont typeface="Wingdings" panose="05000000000000000000" pitchFamily="2" charset="2"/>
              <a:buChar char="Ø"/>
            </a:pPr>
            <a:r>
              <a:rPr lang="ar-SA" dirty="0">
                <a:solidFill>
                  <a:prstClr val="black">
                    <a:lumMod val="85000"/>
                    <a:lumOff val="15000"/>
                  </a:prstClr>
                </a:solidFill>
                <a:latin typeface="Garamond" panose="02020404030301010803"/>
              </a:rPr>
              <a:t> </a:t>
            </a:r>
            <a:r>
              <a:rPr lang="ar-SA" dirty="0" smtClean="0">
                <a:solidFill>
                  <a:prstClr val="black">
                    <a:lumMod val="85000"/>
                    <a:lumOff val="15000"/>
                  </a:prstClr>
                </a:solidFill>
                <a:latin typeface="Garamond" panose="02020404030301010803"/>
              </a:rPr>
              <a:t>(حرية التنقل) </a:t>
            </a:r>
            <a:r>
              <a:rPr lang="ar-SA" dirty="0" smtClean="0"/>
              <a:t>خاضعة </a:t>
            </a:r>
            <a:r>
              <a:rPr lang="ar-SA" dirty="0"/>
              <a:t>لقيود معينة أثناء الحرب: يجوز تقييد أو قمع تحركات المدنيين من جنسيات العدو إذا اقتضت الظروف ولكن ليس بطريقة عامة أي حرية التنقل ينبغي احترامها إلا إذا اقتضت الظروف ذلك.</a:t>
            </a:r>
            <a:endParaRPr lang="en-US" dirty="0">
              <a:solidFill>
                <a:prstClr val="black">
                  <a:lumMod val="85000"/>
                  <a:lumOff val="15000"/>
                </a:prstClr>
              </a:solidFill>
              <a:latin typeface="Garamond" panose="02020404030301010803"/>
            </a:endParaRPr>
          </a:p>
          <a:p>
            <a:pPr marL="285750" lvl="0" indent="-285750" algn="just" defTabSz="457200" rtl="1">
              <a:lnSpc>
                <a:spcPct val="100000"/>
              </a:lnSpc>
              <a:spcBef>
                <a:spcPct val="20000"/>
              </a:spcBef>
              <a:spcAft>
                <a:spcPts val="600"/>
              </a:spcAft>
              <a:buClr>
                <a:srgbClr val="AB946B"/>
              </a:buClr>
              <a:buSzPct val="115000"/>
              <a:buFont typeface="Arial"/>
              <a:buChar char="•"/>
            </a:pPr>
            <a:r>
              <a:rPr lang="ar-SA" b="1" dirty="0"/>
              <a:t>احترام حقوق الأسرة:</a:t>
            </a:r>
            <a:endParaRPr lang="en-US" b="1" dirty="0">
              <a:solidFill>
                <a:prstClr val="black">
                  <a:lumMod val="85000"/>
                  <a:lumOff val="15000"/>
                </a:prstClr>
              </a:solidFill>
              <a:latin typeface="Garamond" panose="02020404030301010803"/>
            </a:endParaRPr>
          </a:p>
          <a:p>
            <a:pPr marL="640080" lvl="0" indent="-285750" algn="just" defTabSz="457200" rtl="1">
              <a:lnSpc>
                <a:spcPct val="100000"/>
              </a:lnSpc>
              <a:spcBef>
                <a:spcPct val="20000"/>
              </a:spcBef>
              <a:spcAft>
                <a:spcPts val="600"/>
              </a:spcAft>
              <a:buClr>
                <a:srgbClr val="AB946B"/>
              </a:buClr>
              <a:buSzPct val="115000"/>
              <a:buFont typeface="Wingdings" panose="05000000000000000000" pitchFamily="2" charset="2"/>
              <a:buChar char="Ø"/>
            </a:pPr>
            <a:r>
              <a:rPr lang="ar-SA" dirty="0" smtClean="0">
                <a:solidFill>
                  <a:prstClr val="black">
                    <a:lumMod val="85000"/>
                    <a:lumOff val="15000"/>
                  </a:prstClr>
                </a:solidFill>
                <a:latin typeface="Garamond" panose="02020404030301010803"/>
              </a:rPr>
              <a:t> </a:t>
            </a:r>
            <a:r>
              <a:rPr lang="ar-SA" dirty="0" smtClean="0"/>
              <a:t>المادة 46 </a:t>
            </a:r>
            <a:r>
              <a:rPr lang="ar-SA" dirty="0"/>
              <a:t>من اتفاقية جنرال </a:t>
            </a:r>
            <a:r>
              <a:rPr lang="ar-SA" dirty="0" smtClean="0"/>
              <a:t>جنيف الرابعة </a:t>
            </a:r>
            <a:r>
              <a:rPr lang="ar-SA" dirty="0"/>
              <a:t>- حماية علاقات الزواج، ومجتمع الآباء والأمهات والأطفال الذي يشكل الأسرة.</a:t>
            </a:r>
            <a:endParaRPr lang="en-US" dirty="0">
              <a:solidFill>
                <a:prstClr val="black">
                  <a:lumMod val="85000"/>
                  <a:lumOff val="15000"/>
                </a:prstClr>
              </a:solidFill>
              <a:latin typeface="Garamond" panose="02020404030301010803"/>
            </a:endParaRPr>
          </a:p>
          <a:p>
            <a:pPr marL="640080" lvl="0" indent="-285750" algn="just" defTabSz="457200" rtl="1">
              <a:lnSpc>
                <a:spcPct val="100000"/>
              </a:lnSpc>
              <a:spcBef>
                <a:spcPct val="20000"/>
              </a:spcBef>
              <a:spcAft>
                <a:spcPts val="600"/>
              </a:spcAft>
              <a:buClr>
                <a:srgbClr val="AB946B"/>
              </a:buClr>
              <a:buSzPct val="115000"/>
              <a:buFont typeface="Wingdings" panose="05000000000000000000" pitchFamily="2" charset="2"/>
              <a:buChar char="Ø"/>
            </a:pPr>
            <a:r>
              <a:rPr lang="ar-SA" dirty="0" smtClean="0">
                <a:solidFill>
                  <a:prstClr val="black">
                    <a:lumMod val="85000"/>
                    <a:lumOff val="15000"/>
                  </a:prstClr>
                </a:solidFill>
                <a:latin typeface="Garamond" panose="02020404030301010803"/>
              </a:rPr>
              <a:t> </a:t>
            </a:r>
            <a:r>
              <a:rPr lang="ar-SA" dirty="0"/>
              <a:t>إن منزل / مسكن الأسرة محمي ويجب ألا يكون موضع تدخل تعسفي</a:t>
            </a:r>
            <a:r>
              <a:rPr lang="ar-SA" dirty="0" smtClean="0"/>
              <a:t>.</a:t>
            </a:r>
          </a:p>
          <a:p>
            <a:pPr marL="640080" lvl="0" indent="-285750" algn="just" defTabSz="457200" rtl="1">
              <a:lnSpc>
                <a:spcPct val="100000"/>
              </a:lnSpc>
              <a:spcBef>
                <a:spcPct val="20000"/>
              </a:spcBef>
              <a:spcAft>
                <a:spcPts val="600"/>
              </a:spcAft>
              <a:buClr>
                <a:srgbClr val="AB946B"/>
              </a:buClr>
              <a:buSzPct val="115000"/>
              <a:buFont typeface="Wingdings" panose="05000000000000000000" pitchFamily="2" charset="2"/>
              <a:buChar char="Ø"/>
            </a:pPr>
            <a:r>
              <a:rPr lang="ar-SA" dirty="0" smtClean="0"/>
              <a:t> كما </a:t>
            </a:r>
            <a:r>
              <a:rPr lang="ar-SA" dirty="0"/>
              <a:t>أن حق الأسرة محمي بموجب المادة 82 التي تحظر الاغتصاب وغيره من الاعتداءات على شرف المرأة</a:t>
            </a:r>
            <a:r>
              <a:rPr lang="ar-SA" dirty="0" smtClean="0"/>
              <a:t>.</a:t>
            </a:r>
          </a:p>
          <a:p>
            <a:pPr marL="640080" lvl="0" indent="-285750" algn="just" defTabSz="457200" rtl="1">
              <a:lnSpc>
                <a:spcPct val="100000"/>
              </a:lnSpc>
              <a:spcBef>
                <a:spcPct val="20000"/>
              </a:spcBef>
              <a:spcAft>
                <a:spcPts val="600"/>
              </a:spcAft>
              <a:buClr>
                <a:srgbClr val="AB946B"/>
              </a:buClr>
              <a:buSzPct val="115000"/>
              <a:buFont typeface="Wingdings" panose="05000000000000000000" pitchFamily="2" charset="2"/>
              <a:buChar char="Ø"/>
            </a:pPr>
            <a:r>
              <a:rPr lang="ar-SA" dirty="0" smtClean="0"/>
              <a:t> يجب </a:t>
            </a:r>
            <a:r>
              <a:rPr lang="ar-SA" dirty="0"/>
              <a:t>أن يتم وضع أفراد الأسرة نفسها معا - المادة 82 من قانون الأسرة</a:t>
            </a:r>
            <a:r>
              <a:rPr lang="ar-SA" dirty="0" smtClean="0"/>
              <a:t>.</a:t>
            </a:r>
          </a:p>
          <a:p>
            <a:pPr marL="640080" lvl="0" indent="-285750" algn="just" defTabSz="457200" rtl="1">
              <a:lnSpc>
                <a:spcPct val="100000"/>
              </a:lnSpc>
              <a:spcBef>
                <a:spcPct val="20000"/>
              </a:spcBef>
              <a:spcAft>
                <a:spcPts val="600"/>
              </a:spcAft>
              <a:buClr>
                <a:srgbClr val="AB946B"/>
              </a:buClr>
              <a:buSzPct val="115000"/>
              <a:buFont typeface="Wingdings" panose="05000000000000000000" pitchFamily="2" charset="2"/>
              <a:buChar char="Ø"/>
            </a:pPr>
            <a:r>
              <a:rPr lang="ar-SA" dirty="0">
                <a:solidFill>
                  <a:prstClr val="black">
                    <a:lumMod val="85000"/>
                    <a:lumOff val="15000"/>
                  </a:prstClr>
                </a:solidFill>
                <a:latin typeface="Garamond" panose="02020404030301010803"/>
              </a:rPr>
              <a:t> </a:t>
            </a:r>
            <a:r>
              <a:rPr lang="ar-SA" dirty="0"/>
              <a:t>وينبغي جمع شمل الأسر التي تم فصلها - اتفاقية جنيف الرابعة، المواد 25 و 26 و 39 و 40 و 50</a:t>
            </a:r>
            <a:r>
              <a:rPr lang="ar-SA" dirty="0" smtClean="0"/>
              <a:t>.</a:t>
            </a:r>
            <a:endParaRPr lang="en-US" dirty="0" smtClean="0">
              <a:solidFill>
                <a:prstClr val="black">
                  <a:lumMod val="85000"/>
                  <a:lumOff val="15000"/>
                </a:prstClr>
              </a:solidFill>
              <a:latin typeface="Garamond" panose="02020404030301010803"/>
            </a:endParaRPr>
          </a:p>
        </p:txBody>
      </p:sp>
    </p:spTree>
    <p:extLst>
      <p:ext uri="{BB962C8B-B14F-4D97-AF65-F5344CB8AC3E}">
        <p14:creationId xmlns:p14="http://schemas.microsoft.com/office/powerpoint/2010/main" val="41029374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
            </a:r>
            <a:br>
              <a:rPr lang="ar-SA" b="1" dirty="0"/>
            </a:br>
            <a:r>
              <a:rPr lang="ar-SA" b="1" dirty="0"/>
              <a:t>اتفاقيات جنيف الأربع لعام 1949</a:t>
            </a:r>
            <a:endParaRPr lang="en-US" dirty="0"/>
          </a:p>
        </p:txBody>
      </p:sp>
      <p:sp>
        <p:nvSpPr>
          <p:cNvPr id="3" name="Content Placeholder 2"/>
          <p:cNvSpPr>
            <a:spLocks noGrp="1"/>
          </p:cNvSpPr>
          <p:nvPr>
            <p:ph idx="1"/>
          </p:nvPr>
        </p:nvSpPr>
        <p:spPr>
          <a:xfrm>
            <a:off x="276225" y="1845734"/>
            <a:ext cx="11696699" cy="4397904"/>
          </a:xfrm>
        </p:spPr>
        <p:txBody>
          <a:bodyPr>
            <a:normAutofit lnSpcReduction="10000"/>
          </a:bodyPr>
          <a:lstStyle/>
          <a:p>
            <a:pPr marL="285750" lvl="0" indent="-285750" algn="just" defTabSz="457200" rtl="1">
              <a:lnSpc>
                <a:spcPct val="100000"/>
              </a:lnSpc>
              <a:spcBef>
                <a:spcPct val="20000"/>
              </a:spcBef>
              <a:spcAft>
                <a:spcPts val="600"/>
              </a:spcAft>
              <a:buClr>
                <a:srgbClr val="AB946B"/>
              </a:buClr>
              <a:buSzPct val="115000"/>
              <a:buFont typeface="Arial"/>
              <a:buChar char="•"/>
            </a:pPr>
            <a:r>
              <a:rPr lang="ar-SA" sz="2200" b="1" dirty="0">
                <a:solidFill>
                  <a:prstClr val="black">
                    <a:lumMod val="85000"/>
                    <a:lumOff val="15000"/>
                  </a:prstClr>
                </a:solidFill>
                <a:latin typeface="Garamond" panose="02020404030301010803"/>
              </a:rPr>
              <a:t> </a:t>
            </a:r>
            <a:r>
              <a:rPr lang="ar-SA" sz="2400" b="1" dirty="0"/>
              <a:t>احترام شرف الأشخاص المحميين:</a:t>
            </a:r>
            <a:endParaRPr lang="en-US" sz="2200" b="1" dirty="0">
              <a:solidFill>
                <a:prstClr val="black">
                  <a:lumMod val="85000"/>
                  <a:lumOff val="15000"/>
                </a:prstClr>
              </a:solidFill>
              <a:latin typeface="Garamond" panose="02020404030301010803"/>
            </a:endParaRPr>
          </a:p>
          <a:p>
            <a:pPr marL="640080" lvl="0" indent="-285750" algn="just" defTabSz="457200" rtl="1">
              <a:lnSpc>
                <a:spcPct val="100000"/>
              </a:lnSpc>
              <a:spcBef>
                <a:spcPct val="20000"/>
              </a:spcBef>
              <a:spcAft>
                <a:spcPts val="600"/>
              </a:spcAft>
              <a:buClr>
                <a:srgbClr val="AB946B"/>
              </a:buClr>
              <a:buSzPct val="115000"/>
              <a:buFont typeface="Wingdings" panose="05000000000000000000" pitchFamily="2" charset="2"/>
              <a:buChar char="Ø"/>
            </a:pPr>
            <a:r>
              <a:rPr lang="ar-SA" sz="2200" dirty="0" smtClean="0">
                <a:solidFill>
                  <a:prstClr val="black">
                    <a:lumMod val="85000"/>
                    <a:lumOff val="15000"/>
                  </a:prstClr>
                </a:solidFill>
                <a:latin typeface="Garamond" panose="02020404030301010803"/>
              </a:rPr>
              <a:t> </a:t>
            </a:r>
            <a:r>
              <a:rPr lang="ar-SA" sz="2400" dirty="0"/>
              <a:t>يجب حماية جميع الأشخاص المحميين من الأفعال التي تمس شرفهم أو سمعتهم. يجب عدم </a:t>
            </a:r>
            <a:r>
              <a:rPr lang="ar-SA" sz="2400" dirty="0" smtClean="0"/>
              <a:t>ترويج الأسماء، </a:t>
            </a:r>
            <a:r>
              <a:rPr lang="ar-SA" sz="2400" dirty="0"/>
              <a:t>والصور، وجوانب الحياة الخاصة للأفراد.</a:t>
            </a:r>
            <a:endParaRPr lang="en-US" sz="2200" dirty="0">
              <a:solidFill>
                <a:prstClr val="black">
                  <a:lumMod val="85000"/>
                  <a:lumOff val="15000"/>
                </a:prstClr>
              </a:solidFill>
              <a:latin typeface="Garamond" panose="02020404030301010803"/>
            </a:endParaRPr>
          </a:p>
          <a:p>
            <a:pPr marL="640080" lvl="0" indent="-285750" algn="just" defTabSz="457200" rtl="1">
              <a:lnSpc>
                <a:spcPct val="100000"/>
              </a:lnSpc>
              <a:spcBef>
                <a:spcPct val="20000"/>
              </a:spcBef>
              <a:spcAft>
                <a:spcPts val="600"/>
              </a:spcAft>
              <a:buClr>
                <a:srgbClr val="AB946B"/>
              </a:buClr>
              <a:buSzPct val="115000"/>
              <a:buFont typeface="Wingdings" panose="05000000000000000000" pitchFamily="2" charset="2"/>
              <a:buChar char="Ø"/>
            </a:pPr>
            <a:r>
              <a:rPr lang="ar-SA" sz="2200" dirty="0" smtClean="0">
                <a:solidFill>
                  <a:prstClr val="black">
                    <a:lumMod val="85000"/>
                    <a:lumOff val="15000"/>
                  </a:prstClr>
                </a:solidFill>
                <a:latin typeface="Garamond" panose="02020404030301010803"/>
              </a:rPr>
              <a:t> </a:t>
            </a:r>
            <a:r>
              <a:rPr lang="ar-SA" sz="2400" dirty="0"/>
              <a:t>ولا يجوز إخضاع المدنيين لعقوبات أو أعمال مهينة.</a:t>
            </a:r>
            <a:endParaRPr lang="en-US" sz="2200" dirty="0">
              <a:solidFill>
                <a:prstClr val="black">
                  <a:lumMod val="85000"/>
                  <a:lumOff val="15000"/>
                </a:prstClr>
              </a:solidFill>
              <a:latin typeface="Garamond" panose="02020404030301010803"/>
            </a:endParaRPr>
          </a:p>
          <a:p>
            <a:pPr marL="285750" lvl="0" indent="-285750" algn="just" defTabSz="457200" rtl="1">
              <a:lnSpc>
                <a:spcPct val="100000"/>
              </a:lnSpc>
              <a:spcBef>
                <a:spcPct val="20000"/>
              </a:spcBef>
              <a:spcAft>
                <a:spcPts val="600"/>
              </a:spcAft>
              <a:buClr>
                <a:srgbClr val="AB946B"/>
              </a:buClr>
              <a:buSzPct val="115000"/>
              <a:buFont typeface="Arial"/>
              <a:buChar char="•"/>
            </a:pPr>
            <a:r>
              <a:rPr lang="ar-SA" sz="2200" b="1" dirty="0" smtClean="0">
                <a:solidFill>
                  <a:prstClr val="black">
                    <a:lumMod val="85000"/>
                    <a:lumOff val="15000"/>
                  </a:prstClr>
                </a:solidFill>
                <a:latin typeface="Garamond" panose="02020404030301010803"/>
              </a:rPr>
              <a:t> </a:t>
            </a:r>
            <a:r>
              <a:rPr lang="ar-SA" sz="2400" b="1" dirty="0"/>
              <a:t>احترام المعتقدات الدينية:</a:t>
            </a:r>
            <a:endParaRPr lang="en-US" sz="2200" b="1" dirty="0">
              <a:solidFill>
                <a:prstClr val="black">
                  <a:lumMod val="85000"/>
                  <a:lumOff val="15000"/>
                </a:prstClr>
              </a:solidFill>
              <a:latin typeface="Garamond" panose="02020404030301010803"/>
            </a:endParaRPr>
          </a:p>
          <a:p>
            <a:pPr marL="640080" lvl="0" indent="-285750" algn="just" defTabSz="457200" rtl="1">
              <a:lnSpc>
                <a:spcPct val="100000"/>
              </a:lnSpc>
              <a:spcBef>
                <a:spcPct val="20000"/>
              </a:spcBef>
              <a:spcAft>
                <a:spcPts val="600"/>
              </a:spcAft>
              <a:buClr>
                <a:srgbClr val="AB946B"/>
              </a:buClr>
              <a:buSzPct val="115000"/>
              <a:buFont typeface="Wingdings" panose="05000000000000000000" pitchFamily="2" charset="2"/>
              <a:buChar char="Ø"/>
            </a:pPr>
            <a:r>
              <a:rPr lang="ar-SA" sz="2200" dirty="0" smtClean="0">
                <a:solidFill>
                  <a:prstClr val="black">
                    <a:lumMod val="85000"/>
                    <a:lumOff val="15000"/>
                  </a:prstClr>
                </a:solidFill>
                <a:latin typeface="Garamond" panose="02020404030301010803"/>
              </a:rPr>
              <a:t> </a:t>
            </a:r>
            <a:r>
              <a:rPr lang="ar-SA" sz="2400" dirty="0"/>
              <a:t>وحرية الضمير والدين حق أساسي في القانون الدولي. واحترام الدين هو جزء من حرية الوجدان </a:t>
            </a:r>
            <a:r>
              <a:rPr lang="ar-SA" sz="2400" dirty="0" smtClean="0"/>
              <a:t>والتفكير بصورة عامة -  وحرية الاعتقاد </a:t>
            </a:r>
            <a:r>
              <a:rPr lang="ar-SA" sz="2400" dirty="0"/>
              <a:t>أو عدم الاعتقاد وحرية تغيير الدين.</a:t>
            </a:r>
            <a:endParaRPr lang="en-US" sz="2200" dirty="0">
              <a:solidFill>
                <a:prstClr val="black">
                  <a:lumMod val="85000"/>
                  <a:lumOff val="15000"/>
                </a:prstClr>
              </a:solidFill>
              <a:latin typeface="Garamond" panose="02020404030301010803"/>
            </a:endParaRPr>
          </a:p>
          <a:p>
            <a:pPr marL="640080" lvl="0" indent="-285750" algn="just" defTabSz="457200" rtl="1">
              <a:lnSpc>
                <a:spcPct val="100000"/>
              </a:lnSpc>
              <a:spcBef>
                <a:spcPct val="20000"/>
              </a:spcBef>
              <a:spcAft>
                <a:spcPts val="600"/>
              </a:spcAft>
              <a:buClr>
                <a:srgbClr val="AB946B"/>
              </a:buClr>
              <a:buSzPct val="115000"/>
              <a:buFont typeface="Wingdings" panose="05000000000000000000" pitchFamily="2" charset="2"/>
              <a:buChar char="Ø"/>
            </a:pPr>
            <a:r>
              <a:rPr lang="ar-SA" sz="2200" dirty="0" smtClean="0">
                <a:solidFill>
                  <a:prstClr val="black">
                    <a:lumMod val="85000"/>
                    <a:lumOff val="15000"/>
                  </a:prstClr>
                </a:solidFill>
                <a:latin typeface="Garamond" panose="02020404030301010803"/>
              </a:rPr>
              <a:t> </a:t>
            </a:r>
            <a:r>
              <a:rPr lang="ar-SA" sz="2400" dirty="0"/>
              <a:t>ويجب أن يسمح للأشخاص المحميين بممارسة دينهم بحرية ما لم يكن ذلك لأسباب تتعلق بالأمن العام أو النظام أو الآداب العامة - المادتان 38 (30) و 58 من اتفاقية جنيف الرابعة التي تنص على أن يتلقى المعتقلون المساعدة الروحية. انظر أيضا المادة. 27.</a:t>
            </a:r>
            <a:endParaRPr lang="en-US" sz="2200" dirty="0">
              <a:solidFill>
                <a:prstClr val="black">
                  <a:lumMod val="85000"/>
                  <a:lumOff val="15000"/>
                </a:prstClr>
              </a:solidFill>
              <a:latin typeface="Garamond" panose="02020404030301010803"/>
            </a:endParaRPr>
          </a:p>
          <a:p>
            <a:endParaRPr lang="en-US" dirty="0"/>
          </a:p>
        </p:txBody>
      </p:sp>
    </p:spTree>
    <p:extLst>
      <p:ext uri="{BB962C8B-B14F-4D97-AF65-F5344CB8AC3E}">
        <p14:creationId xmlns:p14="http://schemas.microsoft.com/office/powerpoint/2010/main" val="33847123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
            </a:r>
            <a:br>
              <a:rPr lang="ar-SA" b="1" dirty="0"/>
            </a:br>
            <a:r>
              <a:rPr lang="ar-SA" b="1" dirty="0"/>
              <a:t>اتفاقيات جنيف الأربع لعام 1949</a:t>
            </a:r>
            <a:endParaRPr lang="en-US" dirty="0"/>
          </a:p>
        </p:txBody>
      </p:sp>
      <p:sp>
        <p:nvSpPr>
          <p:cNvPr id="3" name="Content Placeholder 2"/>
          <p:cNvSpPr>
            <a:spLocks noGrp="1"/>
          </p:cNvSpPr>
          <p:nvPr>
            <p:ph idx="1"/>
          </p:nvPr>
        </p:nvSpPr>
        <p:spPr>
          <a:xfrm>
            <a:off x="1097280" y="1845734"/>
            <a:ext cx="10058400" cy="4397904"/>
          </a:xfrm>
        </p:spPr>
        <p:txBody>
          <a:bodyPr>
            <a:normAutofit/>
          </a:bodyPr>
          <a:lstStyle/>
          <a:p>
            <a:pPr marL="457200" lvl="0" indent="-457200" algn="just" defTabSz="457200" rtl="1">
              <a:lnSpc>
                <a:spcPct val="100000"/>
              </a:lnSpc>
              <a:spcBef>
                <a:spcPct val="20000"/>
              </a:spcBef>
              <a:spcAft>
                <a:spcPts val="600"/>
              </a:spcAft>
              <a:buClr>
                <a:srgbClr val="AB946B"/>
              </a:buClr>
              <a:buSzPct val="115000"/>
              <a:buFont typeface="+mj-lt"/>
              <a:buAutoNum type="arabicPeriod" startAt="2"/>
            </a:pPr>
            <a:r>
              <a:rPr lang="ar-SA" sz="2400" b="1" dirty="0"/>
              <a:t>المعاملة الإنسانية: </a:t>
            </a:r>
            <a:r>
              <a:rPr lang="ar-SA" sz="2400" dirty="0"/>
              <a:t>إن الالتزام بمنح الأشخاص المحميين معاملة إنسانية هو الأساس الذي تقوم عليه اتفاقيات جنيف الأربع</a:t>
            </a:r>
            <a:endParaRPr lang="en-US" sz="2100" dirty="0">
              <a:solidFill>
                <a:prstClr val="black">
                  <a:lumMod val="85000"/>
                  <a:lumOff val="15000"/>
                </a:prstClr>
              </a:solidFill>
              <a:latin typeface="Garamond" panose="02020404030301010803"/>
            </a:endParaRPr>
          </a:p>
          <a:p>
            <a:pPr marL="285750" lvl="0" indent="-285750" algn="just" defTabSz="457200" rtl="1">
              <a:lnSpc>
                <a:spcPct val="100000"/>
              </a:lnSpc>
              <a:spcBef>
                <a:spcPct val="20000"/>
              </a:spcBef>
              <a:spcAft>
                <a:spcPts val="600"/>
              </a:spcAft>
              <a:buClr>
                <a:srgbClr val="AB946B"/>
              </a:buClr>
              <a:buSzPct val="115000"/>
              <a:buFont typeface="Wingdings" panose="05000000000000000000" pitchFamily="2" charset="2"/>
              <a:buChar char="Ø"/>
            </a:pPr>
            <a:r>
              <a:rPr lang="en-US" sz="2100" dirty="0">
                <a:solidFill>
                  <a:prstClr val="black">
                    <a:lumMod val="85000"/>
                    <a:lumOff val="15000"/>
                  </a:prstClr>
                </a:solidFill>
                <a:latin typeface="Garamond" panose="02020404030301010803"/>
              </a:rPr>
              <a:t> </a:t>
            </a:r>
            <a:r>
              <a:rPr lang="ar-SA" sz="2100" dirty="0" smtClean="0">
                <a:solidFill>
                  <a:prstClr val="black">
                    <a:lumMod val="85000"/>
                    <a:lumOff val="15000"/>
                  </a:prstClr>
                </a:solidFill>
                <a:latin typeface="Garamond" panose="02020404030301010803"/>
              </a:rPr>
              <a:t> </a:t>
            </a:r>
            <a:r>
              <a:rPr lang="ar-SA" sz="2400" dirty="0"/>
              <a:t>وبعد الإعلان عن المبدأ العام، </a:t>
            </a:r>
            <a:r>
              <a:rPr lang="ar-SA" sz="2400" dirty="0" smtClean="0"/>
              <a:t>تسرد </a:t>
            </a:r>
            <a:r>
              <a:rPr lang="ar-SA" sz="2400" dirty="0"/>
              <a:t>الاتفاقية الأفعال المحظورة.</a:t>
            </a:r>
            <a:endParaRPr lang="en-US" sz="2100" dirty="0">
              <a:solidFill>
                <a:prstClr val="black">
                  <a:lumMod val="85000"/>
                  <a:lumOff val="15000"/>
                </a:prstClr>
              </a:solidFill>
              <a:latin typeface="Garamond" panose="02020404030301010803"/>
            </a:endParaRPr>
          </a:p>
          <a:p>
            <a:pPr marL="285750" lvl="0" indent="-285750" algn="just" defTabSz="457200" rtl="1">
              <a:lnSpc>
                <a:spcPct val="100000"/>
              </a:lnSpc>
              <a:spcBef>
                <a:spcPct val="20000"/>
              </a:spcBef>
              <a:spcAft>
                <a:spcPts val="600"/>
              </a:spcAft>
              <a:buClr>
                <a:srgbClr val="AB946B"/>
              </a:buClr>
              <a:buSzPct val="115000"/>
              <a:buFont typeface="Wingdings" panose="05000000000000000000" pitchFamily="2" charset="2"/>
              <a:buChar char="Ø"/>
            </a:pPr>
            <a:r>
              <a:rPr lang="ar-SA" sz="2100" dirty="0" smtClean="0">
                <a:solidFill>
                  <a:prstClr val="black">
                    <a:lumMod val="85000"/>
                    <a:lumOff val="15000"/>
                  </a:prstClr>
                </a:solidFill>
                <a:latin typeface="Garamond" panose="02020404030301010803"/>
              </a:rPr>
              <a:t> </a:t>
            </a:r>
            <a:r>
              <a:rPr lang="ar-SA" sz="2400" dirty="0"/>
              <a:t>كلمة "</a:t>
            </a:r>
            <a:r>
              <a:rPr lang="ar-SA" sz="2400" dirty="0" smtClean="0"/>
              <a:t>المعاملة" تنطبق </a:t>
            </a:r>
            <a:r>
              <a:rPr lang="ar-SA" sz="2400" dirty="0"/>
              <a:t>على جميع جوانب الحياة البشرية.</a:t>
            </a:r>
            <a:endParaRPr lang="en-US" sz="2100" dirty="0">
              <a:solidFill>
                <a:prstClr val="black">
                  <a:lumMod val="85000"/>
                  <a:lumOff val="15000"/>
                </a:prstClr>
              </a:solidFill>
              <a:latin typeface="Garamond" panose="02020404030301010803"/>
            </a:endParaRPr>
          </a:p>
          <a:p>
            <a:pPr marL="285750" lvl="0" indent="-285750" algn="just" defTabSz="457200" rtl="1">
              <a:lnSpc>
                <a:spcPct val="100000"/>
              </a:lnSpc>
              <a:spcBef>
                <a:spcPct val="20000"/>
              </a:spcBef>
              <a:spcAft>
                <a:spcPts val="600"/>
              </a:spcAft>
              <a:buClr>
                <a:srgbClr val="AB946B"/>
              </a:buClr>
              <a:buSzPct val="115000"/>
              <a:buFont typeface="Wingdings" panose="05000000000000000000" pitchFamily="2" charset="2"/>
              <a:buChar char="Ø"/>
            </a:pPr>
            <a:r>
              <a:rPr lang="ar-SA" sz="2100" dirty="0" smtClean="0">
                <a:solidFill>
                  <a:prstClr val="black">
                    <a:lumMod val="85000"/>
                    <a:lumOff val="15000"/>
                  </a:prstClr>
                </a:solidFill>
                <a:latin typeface="Garamond" panose="02020404030301010803"/>
              </a:rPr>
              <a:t> </a:t>
            </a:r>
            <a:r>
              <a:rPr lang="ar-SA" sz="2400" dirty="0"/>
              <a:t>وتعرف الاتفاقية الطريقة الصحيحة للتصرف تجاه </a:t>
            </a:r>
            <a:r>
              <a:rPr lang="ar-SA" sz="2400" dirty="0" smtClean="0"/>
              <a:t>الإنسان </a:t>
            </a:r>
            <a:r>
              <a:rPr lang="ar-SA" sz="2400" dirty="0"/>
              <a:t>أثناء النزاع المسلح</a:t>
            </a:r>
            <a:r>
              <a:rPr lang="ar-SA" sz="2400" dirty="0" smtClean="0"/>
              <a:t>.</a:t>
            </a:r>
          </a:p>
          <a:p>
            <a:pPr marL="285750" lvl="0" indent="-285750" algn="just" defTabSz="457200" rtl="1">
              <a:lnSpc>
                <a:spcPct val="100000"/>
              </a:lnSpc>
              <a:spcBef>
                <a:spcPct val="20000"/>
              </a:spcBef>
              <a:spcAft>
                <a:spcPts val="600"/>
              </a:spcAft>
              <a:buClr>
                <a:srgbClr val="AB946B"/>
              </a:buClr>
              <a:buSzPct val="115000"/>
              <a:buFont typeface="Wingdings" panose="05000000000000000000" pitchFamily="2" charset="2"/>
              <a:buChar char="Ø"/>
            </a:pPr>
            <a:r>
              <a:rPr lang="ar-SA" sz="2400" dirty="0" smtClean="0"/>
              <a:t> ويحظر </a:t>
            </a:r>
            <a:r>
              <a:rPr lang="ar-SA" sz="2400" dirty="0"/>
              <a:t>أي عمل من أعمال العنف أو الترهيب أو الإيذاء المستوحى من </a:t>
            </a:r>
            <a:r>
              <a:rPr lang="ar-SA" sz="2400" dirty="0" smtClean="0"/>
              <a:t>متطلبات غير عسكرية أو من غير </a:t>
            </a:r>
            <a:r>
              <a:rPr lang="ar-SA" sz="2400" dirty="0"/>
              <a:t>رغبة مشروعة </a:t>
            </a:r>
            <a:r>
              <a:rPr lang="ar-SA" sz="2400" dirty="0" smtClean="0"/>
              <a:t>تتعلق  بالأمن</a:t>
            </a:r>
            <a:r>
              <a:rPr lang="ar-SA" sz="2400" dirty="0"/>
              <a:t>، ولكن من خلال عدم احترام </a:t>
            </a:r>
            <a:r>
              <a:rPr lang="ar-SA" sz="2400" dirty="0" smtClean="0"/>
              <a:t>للقيم الإنسانية.</a:t>
            </a:r>
          </a:p>
          <a:p>
            <a:pPr marL="285750" lvl="0" indent="-285750" algn="just" defTabSz="457200" rtl="1">
              <a:lnSpc>
                <a:spcPct val="100000"/>
              </a:lnSpc>
              <a:spcBef>
                <a:spcPct val="20000"/>
              </a:spcBef>
              <a:spcAft>
                <a:spcPts val="600"/>
              </a:spcAft>
              <a:buClr>
                <a:srgbClr val="AB946B"/>
              </a:buClr>
              <a:buSzPct val="115000"/>
              <a:buFont typeface="Wingdings" panose="05000000000000000000" pitchFamily="2" charset="2"/>
              <a:buChar char="Ø"/>
            </a:pPr>
            <a:r>
              <a:rPr lang="ar-SA" sz="2400" dirty="0"/>
              <a:t> وتنص المادة 32 على قائمة ببعض الأعمال التي تشكل انتهاكا خطيرا لواجب المعاملة الإنسانية: الإبادة والقتل والتعذيب والتشويه والتجارب البيولوجية التي لا تستلزم العلاج الطبي للشخص المعني.</a:t>
            </a:r>
          </a:p>
          <a:p>
            <a:pPr marL="0" indent="0">
              <a:buNone/>
            </a:pPr>
            <a:endParaRPr lang="en-US" dirty="0"/>
          </a:p>
        </p:txBody>
      </p:sp>
    </p:spTree>
    <p:extLst>
      <p:ext uri="{BB962C8B-B14F-4D97-AF65-F5344CB8AC3E}">
        <p14:creationId xmlns:p14="http://schemas.microsoft.com/office/powerpoint/2010/main" val="2711499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sz="4400" b="1" dirty="0"/>
              <a:t/>
            </a:r>
            <a:br>
              <a:rPr lang="ar-SA" sz="4400" b="1" dirty="0"/>
            </a:br>
            <a:r>
              <a:rPr lang="ar-SA" sz="4400" b="1" dirty="0"/>
              <a:t>اتفاقيات جنيف الأربع لعام 1949</a:t>
            </a:r>
            <a:endParaRPr lang="en-US" dirty="0"/>
          </a:p>
        </p:txBody>
      </p:sp>
      <p:sp>
        <p:nvSpPr>
          <p:cNvPr id="3" name="Content Placeholder 2"/>
          <p:cNvSpPr>
            <a:spLocks noGrp="1"/>
          </p:cNvSpPr>
          <p:nvPr>
            <p:ph idx="1"/>
          </p:nvPr>
        </p:nvSpPr>
        <p:spPr>
          <a:xfrm>
            <a:off x="1097280" y="1845734"/>
            <a:ext cx="10058400" cy="4326466"/>
          </a:xfrm>
        </p:spPr>
        <p:txBody>
          <a:bodyPr/>
          <a:lstStyle/>
          <a:p>
            <a:pPr marL="457200" lvl="0" indent="-457200" algn="just" defTabSz="457200" rtl="1">
              <a:lnSpc>
                <a:spcPct val="100000"/>
              </a:lnSpc>
              <a:spcBef>
                <a:spcPct val="20000"/>
              </a:spcBef>
              <a:spcAft>
                <a:spcPts val="600"/>
              </a:spcAft>
              <a:buClr>
                <a:srgbClr val="AB946B"/>
              </a:buClr>
              <a:buSzPct val="115000"/>
              <a:buFont typeface="+mj-lt"/>
              <a:buAutoNum type="arabicPeriod" startAt="3"/>
            </a:pPr>
            <a:r>
              <a:rPr lang="ar-SA" sz="2200" b="1" dirty="0" smtClean="0">
                <a:solidFill>
                  <a:prstClr val="black">
                    <a:lumMod val="85000"/>
                    <a:lumOff val="15000"/>
                  </a:prstClr>
                </a:solidFill>
                <a:latin typeface="Garamond" panose="02020404030301010803"/>
              </a:rPr>
              <a:t>معاملة المرأة</a:t>
            </a:r>
            <a:endParaRPr lang="en-US" sz="2200" b="1" dirty="0">
              <a:solidFill>
                <a:prstClr val="black">
                  <a:lumMod val="85000"/>
                  <a:lumOff val="15000"/>
                </a:prstClr>
              </a:solidFill>
              <a:latin typeface="Garamond" panose="02020404030301010803"/>
            </a:endParaRPr>
          </a:p>
          <a:p>
            <a:pPr marL="285750" lvl="0" indent="-285750" algn="just" defTabSz="457200" rtl="1">
              <a:lnSpc>
                <a:spcPct val="100000"/>
              </a:lnSpc>
              <a:spcBef>
                <a:spcPct val="20000"/>
              </a:spcBef>
              <a:spcAft>
                <a:spcPts val="600"/>
              </a:spcAft>
              <a:buClr>
                <a:srgbClr val="AB946B"/>
              </a:buClr>
              <a:buSzPct val="115000"/>
              <a:buFont typeface="Arial"/>
              <a:buChar char="•"/>
            </a:pPr>
            <a:r>
              <a:rPr lang="ar-SA" sz="2200" dirty="0" smtClean="0">
                <a:solidFill>
                  <a:prstClr val="black">
                    <a:lumMod val="85000"/>
                    <a:lumOff val="15000"/>
                  </a:prstClr>
                </a:solidFill>
                <a:latin typeface="Garamond" panose="02020404030301010803"/>
              </a:rPr>
              <a:t> </a:t>
            </a:r>
            <a:r>
              <a:rPr lang="ar-SA" sz="2400" dirty="0"/>
              <a:t>وتحظر الفقرة الممارسات التي حدثت، على سبيل المثال، خلال الحرب العالمية الثانية، عندما تعرضت النساء من جميع الأعمار، وحتى الأطفال، إلى:</a:t>
            </a:r>
            <a:endParaRPr lang="en-US" sz="2200" dirty="0">
              <a:solidFill>
                <a:prstClr val="black">
                  <a:lumMod val="85000"/>
                  <a:lumOff val="15000"/>
                </a:prstClr>
              </a:solidFill>
              <a:latin typeface="Garamond" panose="02020404030301010803"/>
            </a:endParaRPr>
          </a:p>
          <a:p>
            <a:pPr marL="548640" lvl="0" indent="-285750" algn="just" defTabSz="457200" rtl="1">
              <a:lnSpc>
                <a:spcPct val="100000"/>
              </a:lnSpc>
              <a:spcBef>
                <a:spcPct val="20000"/>
              </a:spcBef>
              <a:spcAft>
                <a:spcPts val="600"/>
              </a:spcAft>
              <a:buClr>
                <a:srgbClr val="AB946B"/>
              </a:buClr>
              <a:buSzPct val="115000"/>
              <a:buFont typeface="Wingdings" panose="05000000000000000000" pitchFamily="2" charset="2"/>
              <a:buChar char="Ø"/>
            </a:pPr>
            <a:r>
              <a:rPr lang="ar-SA" sz="2200" dirty="0" smtClean="0">
                <a:solidFill>
                  <a:prstClr val="black">
                    <a:lumMod val="85000"/>
                    <a:lumOff val="15000"/>
                  </a:prstClr>
                </a:solidFill>
                <a:latin typeface="Garamond" panose="02020404030301010803"/>
              </a:rPr>
              <a:t> </a:t>
            </a:r>
            <a:r>
              <a:rPr lang="ar-SA" sz="2400" dirty="0"/>
              <a:t>والاغتصاب، والبغاء، والمعاملة الوحشية من كل نوع، والتشويه، وما إلى ذلك. وفي المناطق التي تتمركز فيها القوات أو التي تمر بها، أجبرت آلاف النساء على ممارسة البغاء ضد إرادتهن أو تلوثن بأمراض تناسلية على نطاق ينذر بالخطر.</a:t>
            </a:r>
            <a:endParaRPr lang="en-US" sz="2200" dirty="0">
              <a:solidFill>
                <a:prstClr val="black">
                  <a:lumMod val="85000"/>
                  <a:lumOff val="15000"/>
                </a:prstClr>
              </a:solidFill>
              <a:latin typeface="Garamond" panose="02020404030301010803"/>
            </a:endParaRPr>
          </a:p>
          <a:p>
            <a:pPr marL="548640" lvl="0" indent="-285750" algn="just" defTabSz="457200" rtl="1">
              <a:lnSpc>
                <a:spcPct val="100000"/>
              </a:lnSpc>
              <a:spcBef>
                <a:spcPct val="20000"/>
              </a:spcBef>
              <a:spcAft>
                <a:spcPts val="600"/>
              </a:spcAft>
              <a:buClr>
                <a:srgbClr val="AB946B"/>
              </a:buClr>
              <a:buSzPct val="115000"/>
              <a:buFont typeface="Wingdings" panose="05000000000000000000" pitchFamily="2" charset="2"/>
              <a:buChar char="Ø"/>
            </a:pPr>
            <a:r>
              <a:rPr lang="ar-SA" sz="2200" dirty="0" smtClean="0">
                <a:solidFill>
                  <a:prstClr val="black">
                    <a:lumMod val="85000"/>
                    <a:lumOff val="15000"/>
                  </a:prstClr>
                </a:solidFill>
                <a:latin typeface="Garamond" panose="02020404030301010803"/>
              </a:rPr>
              <a:t> </a:t>
            </a:r>
            <a:r>
              <a:rPr lang="ar-SA" sz="2400" dirty="0"/>
              <a:t>وهذه الأعمال محظورة في جميع الأماكن وفي جميع الظروف، والنساء، أيا كان جنسيتهن أو عرقهن أو معتقداتهن الدينية أو سنهن أو حالتهن الزوجية أو وضعهن الاجتماعي، لهن الحق المطلق في احترام شرفهن وحريتهن، وباختصار، </a:t>
            </a:r>
            <a:r>
              <a:rPr lang="ar-SA" sz="2400" dirty="0" smtClean="0"/>
              <a:t>ذلك لكرامتهن كنساء</a:t>
            </a:r>
            <a:r>
              <a:rPr lang="ar-SA" sz="2400" dirty="0"/>
              <a:t>.</a:t>
            </a:r>
            <a:endParaRPr lang="en-US" sz="2200" dirty="0">
              <a:solidFill>
                <a:prstClr val="black">
                  <a:lumMod val="85000"/>
                  <a:lumOff val="15000"/>
                </a:prstClr>
              </a:solidFill>
              <a:latin typeface="Garamond" panose="02020404030301010803"/>
            </a:endParaRPr>
          </a:p>
          <a:p>
            <a:endParaRPr lang="en-US" dirty="0"/>
          </a:p>
        </p:txBody>
      </p:sp>
    </p:spTree>
    <p:extLst>
      <p:ext uri="{BB962C8B-B14F-4D97-AF65-F5344CB8AC3E}">
        <p14:creationId xmlns:p14="http://schemas.microsoft.com/office/powerpoint/2010/main" val="404523097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sz="4400" b="1" dirty="0"/>
              <a:t/>
            </a:r>
            <a:br>
              <a:rPr lang="ar-SA" sz="4400" b="1" dirty="0"/>
            </a:br>
            <a:r>
              <a:rPr lang="ar-SA" sz="4400" b="1" dirty="0"/>
              <a:t>اتفاقيات جنيف الأربع لعام 1949</a:t>
            </a:r>
            <a:endParaRPr lang="en-US" dirty="0"/>
          </a:p>
        </p:txBody>
      </p:sp>
      <p:sp>
        <p:nvSpPr>
          <p:cNvPr id="3" name="Content Placeholder 2"/>
          <p:cNvSpPr>
            <a:spLocks noGrp="1"/>
          </p:cNvSpPr>
          <p:nvPr>
            <p:ph idx="1"/>
          </p:nvPr>
        </p:nvSpPr>
        <p:spPr>
          <a:xfrm>
            <a:off x="1097280" y="1845733"/>
            <a:ext cx="10058400" cy="4412191"/>
          </a:xfrm>
        </p:spPr>
        <p:txBody>
          <a:bodyPr/>
          <a:lstStyle/>
          <a:p>
            <a:pPr marL="457200" lvl="0" indent="-457200" algn="just" defTabSz="457200" rtl="1">
              <a:lnSpc>
                <a:spcPct val="100000"/>
              </a:lnSpc>
              <a:spcBef>
                <a:spcPct val="20000"/>
              </a:spcBef>
              <a:spcAft>
                <a:spcPts val="600"/>
              </a:spcAft>
              <a:buClr>
                <a:srgbClr val="AB946B"/>
              </a:buClr>
              <a:buSzPct val="115000"/>
              <a:buFont typeface="+mj-lt"/>
              <a:buAutoNum type="arabicPeriod" startAt="4"/>
            </a:pPr>
            <a:r>
              <a:rPr lang="ar-SA" sz="2400" b="1" dirty="0"/>
              <a:t>المساواة في المعاملة وعدم التمييز.</a:t>
            </a:r>
            <a:endParaRPr lang="en-US" sz="2400" b="1" dirty="0">
              <a:solidFill>
                <a:prstClr val="black">
                  <a:lumMod val="85000"/>
                  <a:lumOff val="15000"/>
                </a:prstClr>
              </a:solidFill>
              <a:latin typeface="Garamond" panose="02020404030301010803"/>
            </a:endParaRPr>
          </a:p>
          <a:p>
            <a:pPr marL="285750" lvl="0" indent="-285750" algn="just" defTabSz="457200" rtl="1">
              <a:lnSpc>
                <a:spcPct val="100000"/>
              </a:lnSpc>
              <a:spcBef>
                <a:spcPct val="20000"/>
              </a:spcBef>
              <a:spcAft>
                <a:spcPts val="600"/>
              </a:spcAft>
              <a:buClr>
                <a:srgbClr val="AB946B"/>
              </a:buClr>
              <a:buSzPct val="115000"/>
              <a:buFont typeface="Arial"/>
              <a:buChar char="•"/>
            </a:pPr>
            <a:r>
              <a:rPr lang="ar-SA" sz="2400" dirty="0" smtClean="0">
                <a:solidFill>
                  <a:prstClr val="black">
                    <a:lumMod val="85000"/>
                    <a:lumOff val="15000"/>
                  </a:prstClr>
                </a:solidFill>
                <a:latin typeface="Garamond" panose="02020404030301010803"/>
              </a:rPr>
              <a:t> </a:t>
            </a:r>
            <a:r>
              <a:rPr lang="ar-SA" sz="2400" dirty="0"/>
              <a:t>ويجب أن يحصل جميع الأشخاص المحميين على نفس مستوى المعاملة على أساس المساواة وعدم التمييز.</a:t>
            </a:r>
            <a:endParaRPr lang="en-US" sz="2400" dirty="0">
              <a:solidFill>
                <a:prstClr val="black">
                  <a:lumMod val="85000"/>
                  <a:lumOff val="15000"/>
                </a:prstClr>
              </a:solidFill>
              <a:latin typeface="Garamond" panose="02020404030301010803"/>
            </a:endParaRPr>
          </a:p>
          <a:p>
            <a:pPr marL="548640" lvl="0" indent="-285750" algn="just" defTabSz="457200" rtl="1">
              <a:lnSpc>
                <a:spcPct val="100000"/>
              </a:lnSpc>
              <a:spcBef>
                <a:spcPct val="20000"/>
              </a:spcBef>
              <a:spcAft>
                <a:spcPts val="600"/>
              </a:spcAft>
              <a:buClr>
                <a:srgbClr val="AB946B"/>
              </a:buClr>
              <a:buSzPct val="115000"/>
              <a:buFont typeface="Wingdings" panose="05000000000000000000" pitchFamily="2" charset="2"/>
              <a:buChar char="Ø"/>
            </a:pPr>
            <a:r>
              <a:rPr lang="ar-SA" sz="2400" dirty="0" smtClean="0">
                <a:solidFill>
                  <a:prstClr val="black">
                    <a:lumMod val="85000"/>
                    <a:lumOff val="15000"/>
                  </a:prstClr>
                </a:solidFill>
                <a:latin typeface="Garamond" panose="02020404030301010803"/>
              </a:rPr>
              <a:t> </a:t>
            </a:r>
            <a:r>
              <a:rPr lang="ar-SA" sz="2400" dirty="0"/>
              <a:t>ويعني ذلك أن أي شخص محمي له الحق في التمتع بجميع الحقوق والحريات التي تعلنها الاتفاقيات - وهو مبدأ عام مشترك بين جميع اتفاقيات جنيف.</a:t>
            </a:r>
            <a:endParaRPr lang="en-US" sz="2400" dirty="0">
              <a:solidFill>
                <a:prstClr val="black">
                  <a:lumMod val="85000"/>
                  <a:lumOff val="15000"/>
                </a:prstClr>
              </a:solidFill>
              <a:latin typeface="Garamond" panose="02020404030301010803"/>
            </a:endParaRPr>
          </a:p>
          <a:p>
            <a:pPr marL="285750" lvl="0" indent="-285750" algn="just" defTabSz="457200" rtl="1">
              <a:lnSpc>
                <a:spcPct val="100000"/>
              </a:lnSpc>
              <a:spcBef>
                <a:spcPct val="20000"/>
              </a:spcBef>
              <a:spcAft>
                <a:spcPts val="600"/>
              </a:spcAft>
              <a:buClr>
                <a:srgbClr val="AB946B"/>
              </a:buClr>
              <a:buSzPct val="115000"/>
              <a:buFont typeface="Arial"/>
              <a:buChar char="•"/>
            </a:pPr>
            <a:r>
              <a:rPr lang="ar-SA" sz="2400" dirty="0" smtClean="0">
                <a:solidFill>
                  <a:prstClr val="black">
                    <a:lumMod val="85000"/>
                    <a:lumOff val="15000"/>
                  </a:prstClr>
                </a:solidFill>
                <a:latin typeface="Garamond" panose="02020404030301010803"/>
              </a:rPr>
              <a:t> </a:t>
            </a:r>
            <a:r>
              <a:rPr lang="ar-SA" sz="2400" dirty="0"/>
              <a:t>ويحظر أي إجراء تمييزي أيا كان، ما لم ينجم عن تطبيق أحكام الاتفاقيات.</a:t>
            </a:r>
            <a:endParaRPr lang="en-US" sz="2400" dirty="0">
              <a:solidFill>
                <a:prstClr val="black">
                  <a:lumMod val="85000"/>
                  <a:lumOff val="15000"/>
                </a:prstClr>
              </a:solidFill>
              <a:latin typeface="Garamond" panose="02020404030301010803"/>
            </a:endParaRPr>
          </a:p>
          <a:p>
            <a:endParaRPr lang="en-US" dirty="0"/>
          </a:p>
        </p:txBody>
      </p:sp>
    </p:spTree>
    <p:extLst>
      <p:ext uri="{BB962C8B-B14F-4D97-AF65-F5344CB8AC3E}">
        <p14:creationId xmlns:p14="http://schemas.microsoft.com/office/powerpoint/2010/main" val="39972208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sz="4400" b="1" dirty="0">
                <a:solidFill>
                  <a:srgbClr val="FF0000"/>
                </a:solidFill>
              </a:rPr>
              <a:t>المبادئ الأساسية لحقوق الإنسان</a:t>
            </a:r>
            <a:endParaRPr lang="en-US" sz="6600" b="1" dirty="0">
              <a:solidFill>
                <a:srgbClr val="FF0000"/>
              </a:solidFill>
            </a:endParaRPr>
          </a:p>
        </p:txBody>
      </p:sp>
      <p:sp>
        <p:nvSpPr>
          <p:cNvPr id="3" name="Content Placeholder 2"/>
          <p:cNvSpPr>
            <a:spLocks noGrp="1"/>
          </p:cNvSpPr>
          <p:nvPr>
            <p:ph idx="1"/>
          </p:nvPr>
        </p:nvSpPr>
        <p:spPr/>
        <p:txBody>
          <a:bodyPr>
            <a:normAutofit/>
          </a:bodyPr>
          <a:lstStyle/>
          <a:p>
            <a:pPr marL="514350" indent="-514350" algn="just" rtl="1">
              <a:buFont typeface="+mj-lt"/>
              <a:buAutoNum type="arabicPeriod"/>
            </a:pPr>
            <a:r>
              <a:rPr lang="ar-SA" sz="4000" b="1" dirty="0" smtClean="0"/>
              <a:t>المساواة</a:t>
            </a:r>
            <a:endParaRPr lang="ar-SA" sz="3200" b="1" dirty="0" smtClean="0"/>
          </a:p>
          <a:p>
            <a:pPr algn="just" rtl="1"/>
            <a:r>
              <a:rPr lang="ar-SA" sz="3200" dirty="0"/>
              <a:t>وأساس حقوق الإنسان </a:t>
            </a:r>
            <a:r>
              <a:rPr lang="ar-SA" sz="3200" dirty="0" smtClean="0"/>
              <a:t>هو </a:t>
            </a:r>
            <a:r>
              <a:rPr lang="en-US" sz="3200" dirty="0"/>
              <a:t>"</a:t>
            </a:r>
            <a:r>
              <a:rPr lang="ar-SA" sz="3200" dirty="0" smtClean="0"/>
              <a:t>يولد </a:t>
            </a:r>
            <a:r>
              <a:rPr lang="ar-SA" sz="3200" dirty="0"/>
              <a:t>جميع الناس أحراراً ومتساوين في الكرامة والحقوق</a:t>
            </a:r>
            <a:r>
              <a:rPr lang="ar-SA" sz="3200" dirty="0" smtClean="0"/>
              <a:t>..</a:t>
            </a:r>
            <a:r>
              <a:rPr lang="en-US" sz="3200" dirty="0"/>
              <a:t> </a:t>
            </a:r>
            <a:r>
              <a:rPr lang="en-US" sz="3200" dirty="0" smtClean="0"/>
              <a:t>«</a:t>
            </a:r>
            <a:r>
              <a:rPr lang="ar-SA" sz="3200" dirty="0" smtClean="0"/>
              <a:t>الإعلان العالمي لحقوق الإنسان، المادة (1)</a:t>
            </a:r>
            <a:endParaRPr lang="en-US" sz="3200" dirty="0" smtClean="0"/>
          </a:p>
          <a:p>
            <a:pPr marL="514350" indent="-514350" algn="just" rtl="1">
              <a:buFont typeface="+mj-lt"/>
              <a:buAutoNum type="arabicPeriod" startAt="2"/>
            </a:pPr>
            <a:r>
              <a:rPr lang="ar-SA" sz="4000" b="1" dirty="0" smtClean="0"/>
              <a:t>العالمية والشمول</a:t>
            </a:r>
            <a:endParaRPr lang="ar-SA" sz="4000" b="1" dirty="0"/>
          </a:p>
          <a:p>
            <a:pPr algn="just" rtl="1"/>
            <a:r>
              <a:rPr lang="ar-SA" sz="3200" dirty="0"/>
              <a:t>حقوق الإنسان هي قيم أخلاقية </a:t>
            </a:r>
            <a:r>
              <a:rPr lang="ar-SA" sz="3200" dirty="0" smtClean="0"/>
              <a:t>وأدبية </a:t>
            </a:r>
            <a:r>
              <a:rPr lang="ar-SA" sz="3200" dirty="0"/>
              <a:t>معينة مشتركة في جميع مناطق العالم، ويجب على الحكومة والمجتمعات المحلية الاعتراف بها ودعمها.</a:t>
            </a:r>
            <a:endParaRPr lang="en-US" sz="3200" dirty="0"/>
          </a:p>
          <a:p>
            <a:pPr algn="just"/>
            <a:endParaRPr lang="en-US" sz="3200" dirty="0"/>
          </a:p>
        </p:txBody>
      </p:sp>
    </p:spTree>
    <p:extLst>
      <p:ext uri="{BB962C8B-B14F-4D97-AF65-F5344CB8AC3E}">
        <p14:creationId xmlns:p14="http://schemas.microsoft.com/office/powerpoint/2010/main" val="13870320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sz="4400" b="1" dirty="0">
                <a:solidFill>
                  <a:srgbClr val="FF0000"/>
                </a:solidFill>
              </a:rPr>
              <a:t>المبادئ الأساسية لحقوق الإنسان</a:t>
            </a:r>
            <a:endParaRPr lang="en-US" sz="6600" dirty="0"/>
          </a:p>
        </p:txBody>
      </p:sp>
      <p:sp>
        <p:nvSpPr>
          <p:cNvPr id="3" name="Content Placeholder 2"/>
          <p:cNvSpPr>
            <a:spLocks noGrp="1"/>
          </p:cNvSpPr>
          <p:nvPr>
            <p:ph idx="1"/>
          </p:nvPr>
        </p:nvSpPr>
        <p:spPr/>
        <p:txBody>
          <a:bodyPr>
            <a:noAutofit/>
          </a:bodyPr>
          <a:lstStyle/>
          <a:p>
            <a:pPr marL="514350" indent="-514350" algn="just" rtl="1">
              <a:buFont typeface="+mj-lt"/>
              <a:buAutoNum type="arabicPeriod" startAt="3"/>
            </a:pPr>
            <a:r>
              <a:rPr lang="ar-SA" sz="4000" b="1" dirty="0"/>
              <a:t>عدم التمييز</a:t>
            </a:r>
            <a:endParaRPr lang="en-US" altLang="en-US" sz="4000" b="1" dirty="0"/>
          </a:p>
          <a:p>
            <a:pPr algn="just" rtl="1"/>
            <a:r>
              <a:rPr lang="ar-SA" sz="3200" dirty="0" smtClean="0"/>
              <a:t>يكفل </a:t>
            </a:r>
            <a:r>
              <a:rPr lang="ar-SA" sz="3200" dirty="0"/>
              <a:t>قانون حقوق الإنسان نفس الحقوق والمسؤوليات على قدم المساواة ل</a:t>
            </a:r>
            <a:r>
              <a:rPr lang="ar-SA" sz="3200" dirty="0" smtClean="0"/>
              <a:t>جميع </a:t>
            </a:r>
            <a:r>
              <a:rPr lang="ar-SA" sz="3200" dirty="0"/>
              <a:t>النساء والرجال والفتيان والفتيات باعتبارهم </a:t>
            </a:r>
            <a:r>
              <a:rPr lang="ar-SA" sz="3200" dirty="0" smtClean="0"/>
              <a:t>بشراً بغض </a:t>
            </a:r>
            <a:r>
              <a:rPr lang="ar-SA" sz="3200" dirty="0"/>
              <a:t>النظر عن أي دور أو علاقة </a:t>
            </a:r>
            <a:r>
              <a:rPr lang="ar-SA" sz="3200" dirty="0" smtClean="0"/>
              <a:t>بينهم.</a:t>
            </a:r>
            <a:endParaRPr lang="en-US" altLang="en-US" sz="3200" dirty="0"/>
          </a:p>
          <a:p>
            <a:pPr marL="514350" indent="-514350" algn="just" rtl="1">
              <a:buFont typeface="+mj-lt"/>
              <a:buAutoNum type="arabicPeriod" startAt="4"/>
            </a:pPr>
            <a:r>
              <a:rPr lang="ar-SA" sz="4000" b="1" dirty="0" smtClean="0"/>
              <a:t>عدم التجزئة</a:t>
            </a:r>
            <a:endParaRPr lang="en-US" altLang="en-US" sz="4000" b="1" dirty="0"/>
          </a:p>
          <a:p>
            <a:pPr algn="just" rtl="1"/>
            <a:r>
              <a:rPr lang="ar-SA" sz="3200" dirty="0"/>
              <a:t>وينبغي معالجة جميع حقوق الإنسان بوصفها </a:t>
            </a:r>
            <a:r>
              <a:rPr lang="ar-SA" sz="3200" dirty="0" smtClean="0"/>
              <a:t>وحدة (غير قابلة للتجزئة) والتي </a:t>
            </a:r>
            <a:r>
              <a:rPr lang="ar-SA" sz="3200" dirty="0"/>
              <a:t>تشمل الحقوق المدنية والسياسية والاقتصادية والاجتماعية والثقافية </a:t>
            </a:r>
            <a:r>
              <a:rPr lang="ar-SA" sz="3200" dirty="0" smtClean="0"/>
              <a:t>واللحقوق الجماعية</a:t>
            </a:r>
            <a:r>
              <a:rPr lang="ar-SA" sz="3200" dirty="0"/>
              <a:t>.</a:t>
            </a:r>
            <a:endParaRPr lang="en-US" altLang="en-US" sz="3200" dirty="0"/>
          </a:p>
          <a:p>
            <a:pPr algn="just"/>
            <a:endParaRPr lang="en-US" altLang="en-US" sz="3200" dirty="0"/>
          </a:p>
          <a:p>
            <a:endParaRPr lang="en-US" sz="3200" dirty="0"/>
          </a:p>
        </p:txBody>
      </p:sp>
    </p:spTree>
    <p:extLst>
      <p:ext uri="{BB962C8B-B14F-4D97-AF65-F5344CB8AC3E}">
        <p14:creationId xmlns:p14="http://schemas.microsoft.com/office/powerpoint/2010/main" val="31039300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sz="4400" b="1" dirty="0">
                <a:solidFill>
                  <a:srgbClr val="FF0000"/>
                </a:solidFill>
              </a:rPr>
              <a:t>المبادئ الأساسية لحقوق الإنسان</a:t>
            </a:r>
            <a:endParaRPr lang="en-US" sz="4400" b="1" dirty="0">
              <a:solidFill>
                <a:srgbClr val="FF0000"/>
              </a:solidFill>
            </a:endParaRPr>
          </a:p>
        </p:txBody>
      </p:sp>
      <p:sp>
        <p:nvSpPr>
          <p:cNvPr id="3" name="Content Placeholder 2"/>
          <p:cNvSpPr>
            <a:spLocks noGrp="1"/>
          </p:cNvSpPr>
          <p:nvPr>
            <p:ph idx="1"/>
          </p:nvPr>
        </p:nvSpPr>
        <p:spPr>
          <a:xfrm>
            <a:off x="1097280" y="1845733"/>
            <a:ext cx="10058400" cy="4426479"/>
          </a:xfrm>
        </p:spPr>
        <p:txBody>
          <a:bodyPr>
            <a:normAutofit/>
          </a:bodyPr>
          <a:lstStyle/>
          <a:p>
            <a:pPr marL="457200" indent="-457200" algn="just" rtl="1">
              <a:buFont typeface="+mj-lt"/>
              <a:buAutoNum type="arabicPeriod" startAt="5"/>
            </a:pPr>
            <a:r>
              <a:rPr lang="ar-SA" sz="4000" b="1" dirty="0" smtClean="0"/>
              <a:t>الترابط</a:t>
            </a:r>
            <a:endParaRPr lang="en-US" b="1" dirty="0" smtClean="0"/>
          </a:p>
          <a:p>
            <a:pPr algn="just" rtl="1"/>
            <a:r>
              <a:rPr lang="ar-SA" sz="2400" dirty="0" smtClean="0"/>
              <a:t>تظهر الشوؤن المتعلقة </a:t>
            </a:r>
            <a:r>
              <a:rPr lang="ar-SA" sz="2400" dirty="0"/>
              <a:t>بحقوق الإنسان في جميع مجالات الحياة - المنزل، والمدرسة، ومكان العمل، والمحكمة، والسوق - في كل مكان</a:t>
            </a:r>
            <a:r>
              <a:rPr lang="ar-SA" sz="2400" dirty="0" smtClean="0"/>
              <a:t>.</a:t>
            </a:r>
          </a:p>
          <a:p>
            <a:pPr algn="just" rtl="1"/>
            <a:r>
              <a:rPr lang="ar-SA" sz="2400" dirty="0" smtClean="0"/>
              <a:t>انتهاكات </a:t>
            </a:r>
            <a:r>
              <a:rPr lang="ar-SA" sz="2400" dirty="0"/>
              <a:t>حقوق الإنسان مترابطة؛ فقدان حق واحد يؤثر سلبا على </a:t>
            </a:r>
            <a:r>
              <a:rPr lang="ar-SA" sz="2400" dirty="0" smtClean="0"/>
              <a:t>الحقوق الأخرى. </a:t>
            </a:r>
            <a:r>
              <a:rPr lang="ar-SA" sz="2400" dirty="0"/>
              <a:t>وبالمثل، فإن تعزيز حق واحد يدعم </a:t>
            </a:r>
            <a:r>
              <a:rPr lang="ar-SA" sz="2400" dirty="0" smtClean="0"/>
              <a:t>الحقوق الأخرى.</a:t>
            </a:r>
            <a:endParaRPr lang="en-US" sz="2400" dirty="0"/>
          </a:p>
          <a:p>
            <a:pPr marL="457200" indent="-457200" algn="just" rtl="1">
              <a:buFont typeface="+mj-lt"/>
              <a:buAutoNum type="arabicPeriod" startAt="6"/>
            </a:pPr>
            <a:r>
              <a:rPr lang="ar-SA" sz="4000" b="1" dirty="0"/>
              <a:t>المسؤولية / المساءلة</a:t>
            </a:r>
            <a:endParaRPr lang="en-US" sz="4000" b="1" dirty="0"/>
          </a:p>
          <a:p>
            <a:pPr marL="1097280" indent="-457200" algn="just" rtl="1">
              <a:buFont typeface="+mj-lt"/>
              <a:buAutoNum type="alphaLcParenR"/>
            </a:pPr>
            <a:r>
              <a:rPr lang="ar-SA" sz="2400" b="1" dirty="0" smtClean="0"/>
              <a:t>مسؤولية </a:t>
            </a:r>
            <a:r>
              <a:rPr lang="ar-SA" sz="2400" b="1" dirty="0"/>
              <a:t>الحكومة: </a:t>
            </a:r>
            <a:r>
              <a:rPr lang="ar-SA" sz="2400" b="1" dirty="0" smtClean="0"/>
              <a:t> </a:t>
            </a:r>
            <a:r>
              <a:rPr lang="ar-SA" sz="2400" dirty="0"/>
              <a:t>إن حقوق الإنسان ليست من الهدايا التي تعطى </a:t>
            </a:r>
            <a:r>
              <a:rPr lang="ar-SA" sz="2400" dirty="0" smtClean="0"/>
              <a:t>من حسب رغبات الحكومات - </a:t>
            </a:r>
            <a:r>
              <a:rPr lang="ar-SA" sz="2400" dirty="0"/>
              <a:t>يجب على الحكومة عدم </a:t>
            </a:r>
            <a:r>
              <a:rPr lang="ar-SA" sz="2400" dirty="0" smtClean="0"/>
              <a:t>منع حقوق </a:t>
            </a:r>
            <a:r>
              <a:rPr lang="ar-SA" sz="2400" dirty="0"/>
              <a:t>أو إعطائها لبعض الناس </a:t>
            </a:r>
            <a:r>
              <a:rPr lang="ar-SA" sz="2400" dirty="0" smtClean="0"/>
              <a:t>دون الآخرين. </a:t>
            </a:r>
            <a:r>
              <a:rPr lang="ar-SA" sz="2400" dirty="0"/>
              <a:t>وعندما </a:t>
            </a:r>
            <a:r>
              <a:rPr lang="ar-SA" sz="2400" dirty="0" smtClean="0"/>
              <a:t>تفعل الحكومة </a:t>
            </a:r>
            <a:r>
              <a:rPr lang="ar-SA" sz="2400" dirty="0"/>
              <a:t>ذلك ينبغي </a:t>
            </a:r>
            <a:r>
              <a:rPr lang="ar-SA" sz="2400" dirty="0" smtClean="0"/>
              <a:t>مساءلتها</a:t>
            </a:r>
            <a:endParaRPr lang="en-US" sz="2400" dirty="0"/>
          </a:p>
          <a:p>
            <a:pPr algn="just"/>
            <a:endParaRPr lang="en-US" sz="2400" dirty="0"/>
          </a:p>
        </p:txBody>
      </p:sp>
    </p:spTree>
    <p:extLst>
      <p:ext uri="{BB962C8B-B14F-4D97-AF65-F5344CB8AC3E}">
        <p14:creationId xmlns:p14="http://schemas.microsoft.com/office/powerpoint/2010/main" val="39352797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sz="4400" b="1" dirty="0">
                <a:solidFill>
                  <a:srgbClr val="FF0000"/>
                </a:solidFill>
              </a:rPr>
              <a:t>المبادئ الأساسية لحقوق الإنسان</a:t>
            </a:r>
            <a:endParaRPr lang="en-US" sz="6600" dirty="0"/>
          </a:p>
        </p:txBody>
      </p:sp>
      <p:sp>
        <p:nvSpPr>
          <p:cNvPr id="3" name="Content Placeholder 2"/>
          <p:cNvSpPr>
            <a:spLocks noGrp="1"/>
          </p:cNvSpPr>
          <p:nvPr>
            <p:ph idx="1"/>
          </p:nvPr>
        </p:nvSpPr>
        <p:spPr>
          <a:xfrm>
            <a:off x="1097280" y="1845734"/>
            <a:ext cx="10058400" cy="4440766"/>
          </a:xfrm>
        </p:spPr>
        <p:txBody>
          <a:bodyPr>
            <a:noAutofit/>
          </a:bodyPr>
          <a:lstStyle/>
          <a:p>
            <a:pPr marL="1097280" indent="-514350" algn="just" rtl="1">
              <a:buFont typeface="+mj-lt"/>
              <a:buAutoNum type="alphaLcParenR" startAt="2"/>
            </a:pPr>
            <a:r>
              <a:rPr lang="ar-SA" sz="2800" dirty="0"/>
              <a:t>المسؤولية </a:t>
            </a:r>
            <a:r>
              <a:rPr lang="ar-SA" sz="2800" dirty="0" smtClean="0"/>
              <a:t>الفردية:</a:t>
            </a:r>
          </a:p>
          <a:p>
            <a:pPr marL="1371600" indent="0" algn="just" rtl="1">
              <a:buNone/>
            </a:pPr>
            <a:r>
              <a:rPr lang="ar-SA" sz="2800" dirty="0" smtClean="0"/>
              <a:t>على </a:t>
            </a:r>
            <a:r>
              <a:rPr lang="ar-SA" sz="2800" dirty="0"/>
              <a:t>كل </a:t>
            </a:r>
            <a:r>
              <a:rPr lang="ar-SA" sz="2800" dirty="0" smtClean="0"/>
              <a:t>فرد واجب معرفة </a:t>
            </a:r>
            <a:r>
              <a:rPr lang="ar-SA" sz="2800" dirty="0"/>
              <a:t>حقوق الإنسان وتعليمها</a:t>
            </a:r>
            <a:r>
              <a:rPr lang="ar-SA" sz="2800" dirty="0" smtClean="0"/>
              <a:t>،</a:t>
            </a:r>
          </a:p>
          <a:p>
            <a:pPr marL="1371600" indent="0" algn="just" rtl="1">
              <a:buNone/>
            </a:pPr>
            <a:r>
              <a:rPr lang="ar-SA" sz="2800" dirty="0"/>
              <a:t>ويجب على كل فرد أن يحترم حقوق </a:t>
            </a:r>
            <a:r>
              <a:rPr lang="ar-SA" sz="2800" dirty="0" smtClean="0"/>
              <a:t>الإنسان</a:t>
            </a:r>
          </a:p>
          <a:p>
            <a:pPr marL="1371600" indent="0" algn="just" rtl="1">
              <a:buNone/>
            </a:pPr>
            <a:r>
              <a:rPr lang="ar-SA" sz="2800" dirty="0"/>
              <a:t>وعلى كل فرد واجب تحدي المؤسسات والأفراد الذين </a:t>
            </a:r>
            <a:r>
              <a:rPr lang="ar-SA" sz="2800" dirty="0" smtClean="0"/>
              <a:t>يتجاوزن حقوق الإنسان.</a:t>
            </a:r>
            <a:endParaRPr lang="en-US" sz="2800" dirty="0" smtClean="0"/>
          </a:p>
          <a:p>
            <a:pPr marL="1097280" indent="-514350" algn="just" rtl="1">
              <a:buFont typeface="+mj-lt"/>
              <a:buAutoNum type="alphaLcParenR" startAt="3"/>
            </a:pPr>
            <a:r>
              <a:rPr lang="ar-SA" sz="2800" dirty="0"/>
              <a:t>مسؤوليات أخرى</a:t>
            </a:r>
            <a:endParaRPr lang="en-US" sz="2800" dirty="0" smtClean="0"/>
          </a:p>
          <a:p>
            <a:pPr marL="1371600" algn="just" rtl="1"/>
            <a:r>
              <a:rPr lang="ar-SA" sz="2800" dirty="0"/>
              <a:t>- ويتحمل كل عضو في المجتمع، بما في ذلك الشركات </a:t>
            </a:r>
            <a:r>
              <a:rPr lang="ar-SA" sz="2800" dirty="0" smtClean="0"/>
              <a:t>ومنظمات المجتمع المدني والمؤسسات التعليمية، </a:t>
            </a:r>
            <a:r>
              <a:rPr lang="ar-SA" sz="2800" dirty="0"/>
              <a:t>واجب توفير وحماية حقوق الإنسان.</a:t>
            </a:r>
            <a:endParaRPr lang="en-US" sz="2800" dirty="0"/>
          </a:p>
          <a:p>
            <a:pPr algn="just"/>
            <a:endParaRPr lang="en-US" sz="2800" dirty="0"/>
          </a:p>
          <a:p>
            <a:pPr algn="just"/>
            <a:endParaRPr lang="en-US" sz="2800" dirty="0"/>
          </a:p>
        </p:txBody>
      </p:sp>
    </p:spTree>
    <p:extLst>
      <p:ext uri="{BB962C8B-B14F-4D97-AF65-F5344CB8AC3E}">
        <p14:creationId xmlns:p14="http://schemas.microsoft.com/office/powerpoint/2010/main" val="42668724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sz="4000" b="1" dirty="0">
                <a:solidFill>
                  <a:srgbClr val="6600FF"/>
                </a:solidFill>
              </a:rPr>
              <a:t>التزامات الدولة</a:t>
            </a:r>
            <a:endParaRPr lang="en-US" sz="6000" b="1" dirty="0">
              <a:solidFill>
                <a:srgbClr val="6600FF"/>
              </a:solidFill>
            </a:endParaRPr>
          </a:p>
        </p:txBody>
      </p:sp>
      <p:pic>
        <p:nvPicPr>
          <p:cNvPr id="4" name="Content Placeholder 3"/>
          <p:cNvPicPr>
            <a:picLocks noGrp="1" noChangeAspect="1"/>
          </p:cNvPicPr>
          <p:nvPr>
            <p:ph idx="1"/>
          </p:nvPr>
        </p:nvPicPr>
        <p:blipFill>
          <a:blip r:embed="rId2"/>
          <a:stretch>
            <a:fillRect/>
          </a:stretch>
        </p:blipFill>
        <p:spPr>
          <a:xfrm>
            <a:off x="2271712" y="1846263"/>
            <a:ext cx="7558087" cy="4325937"/>
          </a:xfrm>
          <a:prstGeom prst="rect">
            <a:avLst/>
          </a:prstGeom>
        </p:spPr>
      </p:pic>
      <p:sp>
        <p:nvSpPr>
          <p:cNvPr id="3" name="TextBox 2"/>
          <p:cNvSpPr txBox="1"/>
          <p:nvPr/>
        </p:nvSpPr>
        <p:spPr>
          <a:xfrm>
            <a:off x="5143500" y="3343275"/>
            <a:ext cx="1533525" cy="338554"/>
          </a:xfrm>
          <a:prstGeom prst="rect">
            <a:avLst/>
          </a:prstGeom>
          <a:solidFill>
            <a:schemeClr val="bg1">
              <a:lumMod val="85000"/>
            </a:schemeClr>
          </a:solidFill>
        </p:spPr>
        <p:txBody>
          <a:bodyPr wrap="square" rtlCol="0">
            <a:spAutoFit/>
          </a:bodyPr>
          <a:lstStyle/>
          <a:p>
            <a:pPr algn="ctr" rtl="1"/>
            <a:r>
              <a:rPr lang="ar-SA" sz="1600" b="1" dirty="0" smtClean="0"/>
              <a:t>الإحــتـــــــــــرام</a:t>
            </a:r>
            <a:endParaRPr lang="en-US" sz="2000" b="1" dirty="0"/>
          </a:p>
        </p:txBody>
      </p:sp>
      <p:sp>
        <p:nvSpPr>
          <p:cNvPr id="5" name="TextBox 4"/>
          <p:cNvSpPr txBox="1"/>
          <p:nvPr/>
        </p:nvSpPr>
        <p:spPr>
          <a:xfrm>
            <a:off x="3306545" y="5102836"/>
            <a:ext cx="400110" cy="838409"/>
          </a:xfrm>
          <a:prstGeom prst="rect">
            <a:avLst/>
          </a:prstGeom>
          <a:solidFill>
            <a:schemeClr val="bg1">
              <a:lumMod val="85000"/>
            </a:schemeClr>
          </a:solidFill>
        </p:spPr>
        <p:txBody>
          <a:bodyPr vert="vert270" wrap="square" rtlCol="0">
            <a:spAutoFit/>
          </a:bodyPr>
          <a:lstStyle/>
          <a:p>
            <a:pPr algn="r"/>
            <a:r>
              <a:rPr lang="ar-SA" sz="1400" b="1" dirty="0" smtClean="0"/>
              <a:t>الحـــمـــايــة</a:t>
            </a:r>
            <a:endParaRPr lang="en-US" sz="1400" b="1" dirty="0"/>
          </a:p>
        </p:txBody>
      </p:sp>
      <p:sp>
        <p:nvSpPr>
          <p:cNvPr id="6" name="TextBox 5"/>
          <p:cNvSpPr txBox="1"/>
          <p:nvPr/>
        </p:nvSpPr>
        <p:spPr>
          <a:xfrm>
            <a:off x="7648576" y="4978805"/>
            <a:ext cx="1609724" cy="307777"/>
          </a:xfrm>
          <a:prstGeom prst="rect">
            <a:avLst/>
          </a:prstGeom>
          <a:solidFill>
            <a:schemeClr val="bg1">
              <a:lumMod val="85000"/>
            </a:schemeClr>
          </a:solidFill>
        </p:spPr>
        <p:txBody>
          <a:bodyPr wrap="square" rtlCol="0">
            <a:spAutoFit/>
          </a:bodyPr>
          <a:lstStyle/>
          <a:p>
            <a:pPr algn="ctr" rtl="1"/>
            <a:r>
              <a:rPr lang="ar-SA" sz="1400" b="1" dirty="0" smtClean="0"/>
              <a:t>الــــــــوفــــــــاء</a:t>
            </a:r>
            <a:endParaRPr lang="en-US" sz="1600" b="1" dirty="0"/>
          </a:p>
        </p:txBody>
      </p:sp>
      <p:sp>
        <p:nvSpPr>
          <p:cNvPr id="7" name="TextBox 6"/>
          <p:cNvSpPr txBox="1"/>
          <p:nvPr/>
        </p:nvSpPr>
        <p:spPr>
          <a:xfrm>
            <a:off x="4124325" y="2105025"/>
            <a:ext cx="3676650" cy="461665"/>
          </a:xfrm>
          <a:prstGeom prst="rect">
            <a:avLst/>
          </a:prstGeom>
          <a:solidFill>
            <a:schemeClr val="bg1">
              <a:lumMod val="85000"/>
            </a:schemeClr>
          </a:solidFill>
        </p:spPr>
        <p:txBody>
          <a:bodyPr wrap="square" rtlCol="0">
            <a:spAutoFit/>
          </a:bodyPr>
          <a:lstStyle/>
          <a:p>
            <a:pPr algn="ctr"/>
            <a:r>
              <a:rPr lang="ar-SA" sz="2400" b="1" dirty="0" smtClean="0"/>
              <a:t>إلتـــــــــزامـــــات الــــــــدولـــة</a:t>
            </a:r>
            <a:endParaRPr lang="en-US" sz="2400" b="1" dirty="0"/>
          </a:p>
        </p:txBody>
      </p:sp>
    </p:spTree>
    <p:extLst>
      <p:ext uri="{BB962C8B-B14F-4D97-AF65-F5344CB8AC3E}">
        <p14:creationId xmlns:p14="http://schemas.microsoft.com/office/powerpoint/2010/main" val="3707572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sz="4000" b="1" dirty="0">
                <a:solidFill>
                  <a:srgbClr val="9933FF"/>
                </a:solidFill>
              </a:rPr>
              <a:t>ثلاثة أنواع من التزامات الدول</a:t>
            </a:r>
            <a:endParaRPr lang="en-US" sz="4000" b="1" dirty="0">
              <a:solidFill>
                <a:srgbClr val="9933FF"/>
              </a:solidFill>
            </a:endParaRPr>
          </a:p>
        </p:txBody>
      </p:sp>
      <p:sp>
        <p:nvSpPr>
          <p:cNvPr id="4" name="Text Box 7"/>
          <p:cNvSpPr txBox="1">
            <a:spLocks noGrp="1" noChangeArrowheads="1"/>
          </p:cNvSpPr>
          <p:nvPr>
            <p:ph idx="1"/>
          </p:nvPr>
        </p:nvSpPr>
        <p:spPr bwMode="auto">
          <a:xfrm>
            <a:off x="1097280" y="2064809"/>
            <a:ext cx="10058400" cy="424732"/>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Font typeface="Wingdings" panose="05000000000000000000" pitchFamily="2" charset="2"/>
              <a:buChar char="ü"/>
              <a:defRPr sz="2800">
                <a:solidFill>
                  <a:schemeClr val="tx1"/>
                </a:solidFill>
                <a:latin typeface="Arial" panose="020B0604020202020204" pitchFamily="34" charset="0"/>
              </a:defRPr>
            </a:lvl2pPr>
            <a:lvl3pPr marL="1143000" indent="-228600">
              <a:spcBef>
                <a:spcPct val="20000"/>
              </a:spcBef>
              <a:buFont typeface="Wingdings" panose="05000000000000000000" pitchFamily="2" charset="2"/>
              <a:buChar char="ð"/>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lvl="0" algn="r" defTabSz="914400" rtl="1" fontAlgn="base">
              <a:spcBef>
                <a:spcPct val="50000"/>
              </a:spcBef>
              <a:spcAft>
                <a:spcPct val="0"/>
              </a:spcAft>
              <a:buNone/>
              <a:defRPr/>
            </a:pPr>
            <a:r>
              <a:rPr lang="ar-SA" sz="2400" dirty="0" smtClean="0">
                <a:solidFill>
                  <a:schemeClr val="tx1"/>
                </a:solidFill>
              </a:rPr>
              <a:t>وتفرض جميع فئات حقوق الإنسان مسؤوليات على الدول لاتخاذ خطوات من أجل:</a:t>
            </a:r>
          </a:p>
        </p:txBody>
      </p:sp>
      <p:graphicFrame>
        <p:nvGraphicFramePr>
          <p:cNvPr id="7" name="Table 6"/>
          <p:cNvGraphicFramePr>
            <a:graphicFrameLocks noGrp="1"/>
          </p:cNvGraphicFramePr>
          <p:nvPr>
            <p:extLst>
              <p:ext uri="{D42A27DB-BD31-4B8C-83A1-F6EECF244321}">
                <p14:modId xmlns:p14="http://schemas.microsoft.com/office/powerpoint/2010/main" val="470474355"/>
              </p:ext>
            </p:extLst>
          </p:nvPr>
        </p:nvGraphicFramePr>
        <p:xfrm>
          <a:off x="2393950" y="3186641"/>
          <a:ext cx="8127999" cy="1097280"/>
        </p:xfrm>
        <a:graphic>
          <a:graphicData uri="http://schemas.openxmlformats.org/drawingml/2006/table">
            <a:tbl>
              <a:tblPr firstRow="1" bandRow="1">
                <a:tableStyleId>{073A0DAA-6AF3-43AB-8588-CEC1D06C72B9}</a:tableStyleId>
              </a:tblPr>
              <a:tblGrid>
                <a:gridCol w="2709333"/>
                <a:gridCol w="2709333"/>
                <a:gridCol w="2709333"/>
              </a:tblGrid>
              <a:tr h="370840">
                <a:tc>
                  <a:txBody>
                    <a:bodyPr/>
                    <a:lstStyle/>
                    <a:p>
                      <a:pPr algn="r" rtl="1"/>
                      <a:r>
                        <a:rPr lang="ar-SA" sz="2400" b="1" dirty="0" smtClean="0">
                          <a:solidFill>
                            <a:schemeClr val="tx1"/>
                          </a:solidFill>
                        </a:rPr>
                        <a:t>الوفاء</a:t>
                      </a:r>
                      <a:endParaRPr lang="en-US" sz="24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r" rtl="1"/>
                      <a:r>
                        <a:rPr lang="ar-SA" sz="2400" b="1" dirty="0" smtClean="0">
                          <a:solidFill>
                            <a:schemeClr val="tx1"/>
                          </a:solidFill>
                        </a:rPr>
                        <a:t>الحماية</a:t>
                      </a:r>
                      <a:endParaRPr lang="en-US" sz="24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r" rtl="1"/>
                      <a:r>
                        <a:rPr lang="ar-SA" sz="2400" b="1" dirty="0" smtClean="0">
                          <a:solidFill>
                            <a:schemeClr val="tx1"/>
                          </a:solidFill>
                        </a:rPr>
                        <a:t>الإحترام</a:t>
                      </a:r>
                      <a:endParaRPr lang="en-US" sz="24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r h="370840">
                <a:tc>
                  <a:txBody>
                    <a:bodyPr/>
                    <a:lstStyle/>
                    <a:p>
                      <a:pPr algn="r" rtl="1"/>
                      <a:r>
                        <a:rPr lang="ar-SA" dirty="0" smtClean="0">
                          <a:solidFill>
                            <a:schemeClr val="tx1"/>
                          </a:solidFill>
                        </a:rPr>
                        <a:t>اعتماد التدابير المناسبة من أجل الإعمال الكامل للحقوق</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r" rtl="1"/>
                      <a:r>
                        <a:rPr lang="ar-SA" dirty="0" smtClean="0">
                          <a:solidFill>
                            <a:schemeClr val="tx1"/>
                          </a:solidFill>
                        </a:rPr>
                        <a:t>منع</a:t>
                      </a:r>
                      <a:r>
                        <a:rPr lang="ar-SA" baseline="0" dirty="0" smtClean="0">
                          <a:solidFill>
                            <a:schemeClr val="tx1"/>
                          </a:solidFill>
                        </a:rPr>
                        <a:t> الآخرين من التدخل فيما يتعلق بممارسة الحقوق</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r" rtl="1"/>
                      <a:r>
                        <a:rPr lang="ar-SA" dirty="0" smtClean="0">
                          <a:solidFill>
                            <a:schemeClr val="tx1"/>
                          </a:solidFill>
                        </a:rPr>
                        <a:t>الإمتناع</a:t>
                      </a:r>
                      <a:r>
                        <a:rPr lang="ar-SA" baseline="0" dirty="0" smtClean="0">
                          <a:solidFill>
                            <a:schemeClr val="tx1"/>
                          </a:solidFill>
                        </a:rPr>
                        <a:t> عن التدخل فيما يتعلق بممارسة الحقوق</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Tree>
    <p:extLst>
      <p:ext uri="{BB962C8B-B14F-4D97-AF65-F5344CB8AC3E}">
        <p14:creationId xmlns:p14="http://schemas.microsoft.com/office/powerpoint/2010/main" val="2832337630"/>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1399</TotalTime>
  <Words>3543</Words>
  <Application>Microsoft Office PowerPoint</Application>
  <PresentationFormat>Custom</PresentationFormat>
  <Paragraphs>256</Paragraphs>
  <Slides>36</Slides>
  <Notes>1</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Retrospect</vt:lpstr>
      <vt:lpstr> حماية وتعزيز حقوق اللاجئين والمشردين داخليا (النازحين). </vt:lpstr>
      <vt:lpstr>بدءا من التعاريف</vt:lpstr>
      <vt:lpstr>حقوق الإنسان ...</vt:lpstr>
      <vt:lpstr>المبادئ الأساسية لحقوق الإنسان</vt:lpstr>
      <vt:lpstr>المبادئ الأساسية لحقوق الإنسان</vt:lpstr>
      <vt:lpstr>المبادئ الأساسية لحقوق الإنسان</vt:lpstr>
      <vt:lpstr>المبادئ الأساسية لحقوق الإنسان</vt:lpstr>
      <vt:lpstr>التزامات الدولة</vt:lpstr>
      <vt:lpstr>ثلاثة أنواع من التزامات الدول</vt:lpstr>
      <vt:lpstr>التزامات الدول في مجال حقوق الإنسان</vt:lpstr>
      <vt:lpstr>انتهاكات حقوق الإنسان ...</vt:lpstr>
      <vt:lpstr>انتهاكات حقوق الإنسان</vt:lpstr>
      <vt:lpstr>انتهاكات حقوق الإنسان</vt:lpstr>
      <vt:lpstr>تحديد انتهاكات حقوق الإنسان</vt:lpstr>
      <vt:lpstr>أمثلة على انتهاكات حقوق الإنسان</vt:lpstr>
      <vt:lpstr>حماية حقوق الإنسان ...</vt:lpstr>
      <vt:lpstr>حماية حقوق الإنسان ...</vt:lpstr>
      <vt:lpstr>حماية حقوق الإنسان ...</vt:lpstr>
      <vt:lpstr>إتفاقيات ووثائق حماية حقوق الإنسان</vt:lpstr>
      <vt:lpstr>إتفاقيات ووثائق حماية حقوق الإنسان</vt:lpstr>
      <vt:lpstr>إتفاقيات ووثائق حماية حقوق الإنسان</vt:lpstr>
      <vt:lpstr>مبادئ القانون الدولي الإنساني</vt:lpstr>
      <vt:lpstr>مبادئ القانون الدولي الإنساني</vt:lpstr>
      <vt:lpstr>مبادئ القانون الدولي الإنساني</vt:lpstr>
      <vt:lpstr>مبادئ القانون الدولي الإنساني</vt:lpstr>
      <vt:lpstr>مبادئ القانون الدولي الإنساني</vt:lpstr>
      <vt:lpstr>مبادئ القانون الدولي الإنساني</vt:lpstr>
      <vt:lpstr>مبادئ القانون الدولي الإنساني</vt:lpstr>
      <vt:lpstr>نطاق تطبيق القانون الدولي الإنساني</vt:lpstr>
      <vt:lpstr> اتفاقيات جنيف الأربع لعام 1949: المبادئ العامة.</vt:lpstr>
      <vt:lpstr> اتفاقيات جنيف الأربع لعام 1949: المبادئ العامة.</vt:lpstr>
      <vt:lpstr> اتفاقيات جنيف الأربع لعام 1949</vt:lpstr>
      <vt:lpstr> اتفاقيات جنيف الأربع لعام 1949</vt:lpstr>
      <vt:lpstr> اتفاقيات جنيف الأربع لعام 1949</vt:lpstr>
      <vt:lpstr> اتفاقيات جنيف الأربع لعام 1949</vt:lpstr>
      <vt:lpstr> اتفاقيات جنيف الأربع لعام 1949</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Strategies and Skills to  Monitor and Protect Human Rights</dc:title>
  <dc:creator>PV</dc:creator>
  <cp:lastModifiedBy>Ahmed Hassan</cp:lastModifiedBy>
  <cp:revision>279</cp:revision>
  <dcterms:created xsi:type="dcterms:W3CDTF">2017-08-05T16:24:21Z</dcterms:created>
  <dcterms:modified xsi:type="dcterms:W3CDTF">2018-03-05T07:18:09Z</dcterms:modified>
</cp:coreProperties>
</file>