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6" r:id="rId9"/>
    <p:sldId id="288" r:id="rId10"/>
    <p:sldId id="268" r:id="rId11"/>
    <p:sldId id="258" r:id="rId12"/>
    <p:sldId id="269" r:id="rId13"/>
    <p:sldId id="270" r:id="rId14"/>
    <p:sldId id="293" r:id="rId15"/>
    <p:sldId id="271" r:id="rId16"/>
    <p:sldId id="272" r:id="rId17"/>
    <p:sldId id="273" r:id="rId18"/>
    <p:sldId id="295" r:id="rId19"/>
    <p:sldId id="297" r:id="rId20"/>
    <p:sldId id="275" r:id="rId21"/>
    <p:sldId id="277" r:id="rId22"/>
    <p:sldId id="278" r:id="rId23"/>
    <p:sldId id="279" r:id="rId24"/>
    <p:sldId id="298" r:id="rId25"/>
    <p:sldId id="299" r:id="rId26"/>
    <p:sldId id="300" r:id="rId27"/>
    <p:sldId id="301" r:id="rId28"/>
    <p:sldId id="309" r:id="rId29"/>
    <p:sldId id="310" r:id="rId30"/>
    <p:sldId id="281" r:id="rId31"/>
    <p:sldId id="304" r:id="rId32"/>
    <p:sldId id="282" r:id="rId33"/>
    <p:sldId id="305" r:id="rId34"/>
    <p:sldId id="284" r:id="rId35"/>
    <p:sldId id="259" r:id="rId36"/>
    <p:sldId id="307" r:id="rId37"/>
    <p:sldId id="306" r:id="rId38"/>
    <p:sldId id="285" r:id="rId39"/>
    <p:sldId id="286" r:id="rId40"/>
    <p:sldId id="290" r:id="rId41"/>
    <p:sldId id="292" r:id="rId42"/>
    <p:sldId id="289" r:id="rId43"/>
    <p:sldId id="302" r:id="rId44"/>
    <p:sldId id="291"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7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1663D-8B44-4EAD-8858-48EF5E1A2268}"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2"/>
            <a:ext cx="7704856" cy="2808312"/>
          </a:xfrm>
        </p:spPr>
        <p:txBody>
          <a:bodyPr>
            <a:normAutofit/>
          </a:bodyPr>
          <a:lstStyle/>
          <a:p>
            <a:r>
              <a:rPr lang="ar-SA" sz="3600" b="1" dirty="0"/>
              <a:t>المشاركة العملية لقضايا اللاجئين والنازحين داخليا في عمل أمين المظالم</a:t>
            </a:r>
            <a:endParaRPr lang="fr-FR" sz="3600" b="1" dirty="0"/>
          </a:p>
        </p:txBody>
      </p:sp>
      <p:sp>
        <p:nvSpPr>
          <p:cNvPr id="3" name="Sous-titre 2"/>
          <p:cNvSpPr>
            <a:spLocks noGrp="1"/>
          </p:cNvSpPr>
          <p:nvPr>
            <p:ph type="subTitle" idx="1"/>
          </p:nvPr>
        </p:nvSpPr>
        <p:spPr/>
        <p:txBody>
          <a:bodyPr>
            <a:normAutofit fontScale="92500" lnSpcReduction="20000"/>
          </a:bodyPr>
          <a:lstStyle/>
          <a:p>
            <a:endParaRPr lang="en-ZA" sz="2400" dirty="0"/>
          </a:p>
          <a:p>
            <a:r>
              <a:rPr lang="en-ZA" sz="2400" dirty="0"/>
              <a:t>By </a:t>
            </a:r>
            <a:r>
              <a:rPr lang="en-ZA" sz="2400" dirty="0" err="1"/>
              <a:t>Honorable</a:t>
            </a:r>
            <a:r>
              <a:rPr lang="en-ZA" sz="2400" dirty="0"/>
              <a:t> Edouard NDUWIMANA,</a:t>
            </a:r>
          </a:p>
          <a:p>
            <a:r>
              <a:rPr lang="en-ZA" sz="2400" dirty="0"/>
              <a:t>Ombudsman of the Republic of Burundi,</a:t>
            </a:r>
          </a:p>
          <a:p>
            <a:r>
              <a:rPr lang="en-ZA" sz="2400" dirty="0"/>
              <a:t>Former Vice President of the National Assembly,</a:t>
            </a:r>
          </a:p>
          <a:p>
            <a:r>
              <a:rPr lang="en-ZA" sz="2400" dirty="0"/>
              <a:t>Former Minister of </a:t>
            </a:r>
            <a:r>
              <a:rPr lang="en-ZA" sz="2400" dirty="0" smtClean="0"/>
              <a:t>home affairs</a:t>
            </a:r>
            <a:endParaRPr lang="fr-F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200" dirty="0" smtClean="0"/>
              <a:t>.</a:t>
            </a:r>
            <a:endParaRPr lang="fr-FR" sz="1200" dirty="0"/>
          </a:p>
        </p:txBody>
      </p:sp>
      <p:sp>
        <p:nvSpPr>
          <p:cNvPr id="3" name="Espace réservé du contenu 2"/>
          <p:cNvSpPr>
            <a:spLocks noGrp="1"/>
          </p:cNvSpPr>
          <p:nvPr>
            <p:ph idx="1"/>
          </p:nvPr>
        </p:nvSpPr>
        <p:spPr/>
        <p:txBody>
          <a:bodyPr/>
          <a:lstStyle/>
          <a:p>
            <a:pPr lvl="0"/>
            <a:endParaRPr lang="en-ZA" dirty="0"/>
          </a:p>
          <a:p>
            <a:pPr lvl="0" algn="r" rtl="1"/>
            <a:r>
              <a:rPr lang="ar-SA" dirty="0" smtClean="0"/>
              <a:t> </a:t>
            </a:r>
            <a:r>
              <a:rPr lang="ar-SA" dirty="0"/>
              <a:t>وفي ختام </a:t>
            </a:r>
            <a:r>
              <a:rPr lang="ar-SA" dirty="0" smtClean="0"/>
              <a:t>تلك </a:t>
            </a:r>
            <a:r>
              <a:rPr lang="ar-SA" dirty="0"/>
              <a:t>الدورة، أكد الأمين العام للأمم المتحدة مجددا أن أمين </a:t>
            </a:r>
            <a:r>
              <a:rPr lang="ar-SA" dirty="0" smtClean="0"/>
              <a:t>المظالم والمؤسسات </a:t>
            </a:r>
            <a:r>
              <a:rPr lang="ar-SA" dirty="0"/>
              <a:t>الوطنية الأخرى لحقوق الإنسان التي تفي بمبادئ باريس عنصر أساسي في أي نظام وطني قوي لتعزيز حقوق الإنسان وحمايتها</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3600" b="1" dirty="0" smtClean="0"/>
              <a:t>3. قضايا اللاجئين </a:t>
            </a:r>
            <a:r>
              <a:rPr lang="ar-SA" sz="3600" b="1" dirty="0"/>
              <a:t>والمشردين في جميع أنحاء </a:t>
            </a:r>
            <a:r>
              <a:rPr lang="ar-SA" sz="3600" b="1" dirty="0" smtClean="0"/>
              <a:t>العالم</a:t>
            </a:r>
            <a:endParaRPr lang="fr-FR" sz="3600" b="1" dirty="0"/>
          </a:p>
        </p:txBody>
      </p:sp>
      <p:sp>
        <p:nvSpPr>
          <p:cNvPr id="3" name="Espace réservé du contenu 2"/>
          <p:cNvSpPr>
            <a:spLocks noGrp="1"/>
          </p:cNvSpPr>
          <p:nvPr>
            <p:ph idx="1"/>
          </p:nvPr>
        </p:nvSpPr>
        <p:spPr/>
        <p:txBody>
          <a:bodyPr/>
          <a:lstStyle/>
          <a:p>
            <a:pPr>
              <a:buNone/>
            </a:pPr>
            <a:endParaRPr lang="en-ZA" dirty="0"/>
          </a:p>
          <a:p>
            <a:pPr algn="r" rtl="1">
              <a:buNone/>
            </a:pPr>
            <a:r>
              <a:rPr lang="ar-SA" dirty="0" smtClean="0"/>
              <a:t> 3.1. والأرقام </a:t>
            </a:r>
            <a:r>
              <a:rPr lang="ar-SA" dirty="0"/>
              <a:t>(اللاجئون مقابل النازحين</a:t>
            </a:r>
            <a:r>
              <a:rPr lang="ar-SA" dirty="0" smtClean="0"/>
              <a:t>)</a:t>
            </a:r>
          </a:p>
          <a:p>
            <a:pPr algn="r" rtl="1">
              <a:buNone/>
            </a:pPr>
            <a:r>
              <a:rPr lang="ar-SA" dirty="0" smtClean="0"/>
              <a:t> 3.2. الأسباب</a:t>
            </a:r>
          </a:p>
          <a:p>
            <a:pPr algn="r" rtl="1">
              <a:buNone/>
            </a:pPr>
            <a:r>
              <a:rPr lang="ar-SA" dirty="0"/>
              <a:t> </a:t>
            </a:r>
            <a:r>
              <a:rPr lang="ar-SA" dirty="0" smtClean="0"/>
              <a:t>3.3. الخلاصة</a:t>
            </a:r>
            <a:endParaRPr lang="en-Z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1426170"/>
          </a:xfrm>
        </p:spPr>
        <p:txBody>
          <a:bodyPr>
            <a:normAutofit/>
          </a:bodyPr>
          <a:lstStyle/>
          <a:p>
            <a:pPr rtl="1"/>
            <a:r>
              <a:rPr lang="ar-SA" sz="1800" b="1" dirty="0"/>
              <a:t>اللاجئون والمشردون داخليا: الحالة على الأرض (المصدر: </a:t>
            </a:r>
            <a:r>
              <a:rPr lang="ar-SA" sz="1800" b="1" dirty="0" smtClean="0"/>
              <a:t>المفوضية السامية للأمم المتحدة لشؤون اللاجئين، </a:t>
            </a:r>
            <a:r>
              <a:rPr lang="ar-SA" sz="1800" b="1" dirty="0"/>
              <a:t>نقلا عن </a:t>
            </a:r>
            <a:r>
              <a:rPr lang="it-IT" sz="1800" b="1" dirty="0"/>
              <a:t>Fattori Francesca, in Le Monde, 20 June 2017</a:t>
            </a:r>
            <a:r>
              <a:rPr lang="ar-SA" sz="1800" b="1" dirty="0" smtClean="0"/>
              <a:t>20 </a:t>
            </a:r>
            <a:r>
              <a:rPr lang="ar-SA" sz="1800" b="1" dirty="0"/>
              <a:t>حزيران / </a:t>
            </a:r>
            <a:r>
              <a:rPr lang="ar-SA" sz="1800" b="1" dirty="0" smtClean="0"/>
              <a:t>يونيو </a:t>
            </a:r>
            <a:r>
              <a:rPr lang="ar-SA" sz="1800" b="1" dirty="0"/>
              <a:t>2017)</a:t>
            </a:r>
            <a:endParaRPr lang="fr-FR" sz="1800" b="1" dirty="0"/>
          </a:p>
        </p:txBody>
      </p:sp>
      <p:sp>
        <p:nvSpPr>
          <p:cNvPr id="3" name="Espace réservé du contenu 2"/>
          <p:cNvSpPr>
            <a:spLocks noGrp="1"/>
          </p:cNvSpPr>
          <p:nvPr>
            <p:ph idx="1"/>
          </p:nvPr>
        </p:nvSpPr>
        <p:spPr/>
        <p:txBody>
          <a:bodyPr>
            <a:normAutofit fontScale="92500" lnSpcReduction="20000"/>
          </a:bodyPr>
          <a:lstStyle/>
          <a:p>
            <a:endParaRPr lang="en-ZA" b="1" dirty="0"/>
          </a:p>
          <a:p>
            <a:pPr algn="r" rtl="1"/>
            <a:r>
              <a:rPr lang="ar-SA" dirty="0" smtClean="0"/>
              <a:t> </a:t>
            </a:r>
            <a:r>
              <a:rPr lang="ar-SA" dirty="0"/>
              <a:t>ويقترب عدد النازحين في جميع أنحاء العالم من مجموع السكان </a:t>
            </a:r>
            <a:r>
              <a:rPr lang="ar-SA" dirty="0" smtClean="0"/>
              <a:t>الفرنسيين</a:t>
            </a:r>
          </a:p>
          <a:p>
            <a:pPr algn="r" rtl="1"/>
            <a:r>
              <a:rPr lang="ar-SA" dirty="0"/>
              <a:t>وبمناسبة اليوم العالمي للاجئين، في 20 يونيو / حزيران 2017، أفاد المفوض السامي للأمم المتحدة لشؤون اللاجئين بأن أكثر من 65 مليون شخص في جميع أنحاء العالم قد نزحوا ضد إرادتهم في نهاية عام 2016، </a:t>
            </a:r>
            <a:r>
              <a:rPr lang="ar-SA" dirty="0" smtClean="0"/>
              <a:t>يقرب </a:t>
            </a:r>
            <a:r>
              <a:rPr lang="ar-SA" dirty="0"/>
              <a:t>من </a:t>
            </a:r>
            <a:r>
              <a:rPr lang="ar-SA" dirty="0" smtClean="0"/>
              <a:t>السكان الفرنسيين </a:t>
            </a:r>
            <a:r>
              <a:rPr lang="ar-SA" dirty="0"/>
              <a:t>(67.5 مليون شخص </a:t>
            </a:r>
            <a:r>
              <a:rPr lang="ar-SA" dirty="0" smtClean="0"/>
              <a:t>).</a:t>
            </a:r>
          </a:p>
          <a:p>
            <a:pPr algn="r" rtl="1"/>
            <a:r>
              <a:rPr lang="ar-SA" dirty="0"/>
              <a:t>ووفقا لمؤلف المقال، يبين هذا الرقم القياسي، للسنة الثالثة على التوالي، مدى الاقتتال في العالم، تحت ضغط الصراع وانتهاكات حقوق الإنسان.</a:t>
            </a: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sz="3100" b="1" dirty="0"/>
              <a:t>حجم الظاهرة ؟؟ </a:t>
            </a:r>
            <a:r>
              <a:rPr lang="ar-SA" sz="2400" dirty="0" smtClean="0"/>
              <a:t/>
            </a:r>
            <a:br>
              <a:rPr lang="ar-SA" sz="2400" dirty="0" smtClean="0"/>
            </a:br>
            <a:r>
              <a:rPr lang="ar-SA" sz="2400" dirty="0"/>
              <a:t/>
            </a:r>
            <a:br>
              <a:rPr lang="ar-SA" sz="2400" dirty="0"/>
            </a:br>
            <a:r>
              <a:rPr lang="ar-SA" sz="2400" dirty="0" smtClean="0"/>
              <a:t>كل </a:t>
            </a:r>
            <a:r>
              <a:rPr lang="ar-SA" sz="2400" dirty="0"/>
              <a:t>دقيقة، </a:t>
            </a:r>
            <a:r>
              <a:rPr lang="ar-SA" sz="2400" dirty="0" smtClean="0"/>
              <a:t>ينزح عشرون شخص جدد من منازلهم. </a:t>
            </a:r>
            <a:r>
              <a:rPr lang="ar-SA" sz="2400" dirty="0"/>
              <a:t>يظهر الرسم البياني عدد الحالات الجديدة في العالم في الدقيقة الواحدة</a:t>
            </a:r>
            <a:endParaRPr lang="fr-FR" sz="2200" dirty="0"/>
          </a:p>
        </p:txBody>
      </p:sp>
      <p:pic>
        <p:nvPicPr>
          <p:cNvPr id="4" name="Espace réservé du contenu 3" descr=" "/>
          <p:cNvPicPr>
            <a:picLocks noGrp="1"/>
          </p:cNvPicPr>
          <p:nvPr>
            <p:ph idx="1"/>
          </p:nvPr>
        </p:nvPicPr>
        <p:blipFill>
          <a:blip r:embed="rId2" cstate="print"/>
          <a:srcRect/>
          <a:stretch>
            <a:fillRect/>
          </a:stretch>
        </p:blipFill>
        <p:spPr bwMode="auto">
          <a:xfrm>
            <a:off x="611560" y="2564904"/>
            <a:ext cx="7848872" cy="302433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74638"/>
            <a:ext cx="7200800" cy="778098"/>
          </a:xfrm>
        </p:spPr>
        <p:txBody>
          <a:bodyPr>
            <a:normAutofit fontScale="90000"/>
          </a:bodyPr>
          <a:lstStyle/>
          <a:p>
            <a:pPr rtl="1"/>
            <a:r>
              <a:rPr lang="ar-SA" sz="2000" b="1" dirty="0"/>
              <a:t>حالة الأشخاص الذين غادروا منازلهم في عام 2016</a:t>
            </a:r>
            <a:r>
              <a:rPr lang="ar-SA" sz="2000" dirty="0"/>
              <a:t>. </a:t>
            </a:r>
            <a:r>
              <a:rPr lang="ar-SA" sz="2000" dirty="0" smtClean="0"/>
              <a:t/>
            </a:r>
            <a:br>
              <a:rPr lang="ar-SA" sz="2000" dirty="0" smtClean="0"/>
            </a:br>
            <a:r>
              <a:rPr lang="ar-SA" sz="2000" dirty="0"/>
              <a:t/>
            </a:r>
            <a:br>
              <a:rPr lang="ar-SA" sz="2000" dirty="0"/>
            </a:br>
            <a:r>
              <a:rPr lang="ar-SA" sz="2000" dirty="0" smtClean="0"/>
              <a:t>أجبر 65.6 </a:t>
            </a:r>
            <a:r>
              <a:rPr lang="ar-SA" sz="2000" dirty="0"/>
              <a:t>مليون شخص على النزوح في العالم</a:t>
            </a:r>
            <a:r>
              <a:rPr lang="ar-SA" sz="2000" dirty="0" smtClean="0"/>
              <a:t>؟</a:t>
            </a:r>
            <a:br>
              <a:rPr lang="ar-SA" sz="2000" dirty="0" smtClean="0"/>
            </a:br>
            <a:r>
              <a:rPr lang="ar-SA" sz="2000" dirty="0"/>
              <a:t/>
            </a:r>
            <a:br>
              <a:rPr lang="ar-SA" sz="2000" dirty="0"/>
            </a:br>
            <a:r>
              <a:rPr lang="ar-SA" sz="1800" dirty="0"/>
              <a:t>عدد من اقتلعوا في عام 2016 وفقا لوضعهم</a:t>
            </a:r>
            <a:r>
              <a:rPr lang="ar-SA" sz="2000" dirty="0" smtClean="0"/>
              <a:t> </a:t>
            </a:r>
            <a:endParaRPr lang="fr-FR" sz="1600" b="1" dirty="0"/>
          </a:p>
        </p:txBody>
      </p:sp>
      <p:pic>
        <p:nvPicPr>
          <p:cNvPr id="4" name="Espace réservé du contenu 3" descr=" "/>
          <p:cNvPicPr>
            <a:picLocks noGrp="1"/>
          </p:cNvPicPr>
          <p:nvPr>
            <p:ph idx="1"/>
          </p:nvPr>
        </p:nvPicPr>
        <p:blipFill>
          <a:blip r:embed="rId2" cstate="print"/>
          <a:srcRect/>
          <a:stretch>
            <a:fillRect/>
          </a:stretch>
        </p:blipFill>
        <p:spPr bwMode="auto">
          <a:xfrm>
            <a:off x="1835696" y="1628800"/>
            <a:ext cx="5904656" cy="48245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3408"/>
            <a:ext cx="8229600" cy="1661046"/>
          </a:xfrm>
        </p:spPr>
        <p:txBody>
          <a:bodyPr>
            <a:normAutofit fontScale="90000"/>
          </a:bodyPr>
          <a:lstStyle/>
          <a:p>
            <a:pPr lvl="0"/>
            <a:r>
              <a:rPr lang="fr-FR" sz="3600" b="1" dirty="0" smtClean="0"/>
              <a:t/>
            </a:r>
            <a:br>
              <a:rPr lang="fr-FR" sz="3600" b="1" dirty="0" smtClean="0"/>
            </a:br>
            <a:r>
              <a:rPr lang="ar-SA" sz="3600" b="1" dirty="0" smtClean="0"/>
              <a:t>النازحون داخليا</a:t>
            </a:r>
            <a:r>
              <a:rPr lang="fr-FR" sz="3600" b="1" dirty="0" smtClean="0"/>
              <a:t/>
            </a:r>
            <a:br>
              <a:rPr lang="fr-FR" sz="3600" b="1" dirty="0" smtClean="0"/>
            </a:br>
            <a:r>
              <a:rPr lang="ar-SA" sz="1300" b="1" dirty="0" smtClean="0"/>
              <a:t>أكثر من 40 مليون نازح يعيشون في أوطانهم</a:t>
            </a:r>
            <a:r>
              <a:rPr lang="fr-FR" sz="1300" b="1" dirty="0" smtClean="0"/>
              <a:t/>
            </a:r>
            <a:br>
              <a:rPr lang="fr-FR" sz="1300" b="1" dirty="0" smtClean="0"/>
            </a:br>
            <a:r>
              <a:rPr lang="fr-FR" sz="1300" b="1" dirty="0" smtClean="0"/>
              <a:t>10 main </a:t>
            </a:r>
            <a:r>
              <a:rPr lang="fr-FR" sz="1300" b="1" dirty="0" err="1" smtClean="0"/>
              <a:t>contegent</a:t>
            </a:r>
            <a:r>
              <a:rPr lang="fr-FR" sz="1300" b="1" dirty="0" smtClean="0"/>
              <a:t> of </a:t>
            </a:r>
            <a:r>
              <a:rPr lang="fr-FR" sz="1300" b="1" dirty="0" err="1" smtClean="0"/>
              <a:t>internally</a:t>
            </a:r>
            <a:r>
              <a:rPr lang="fr-FR" sz="1300" b="1" dirty="0" smtClean="0"/>
              <a:t> </a:t>
            </a:r>
            <a:r>
              <a:rPr lang="fr-FR" sz="1300" b="1" dirty="0" err="1" smtClean="0"/>
              <a:t>despsalced</a:t>
            </a:r>
            <a:r>
              <a:rPr lang="fr-FR" sz="1300" b="1" dirty="0" smtClean="0"/>
              <a:t> people per country in million. In 2016</a:t>
            </a:r>
            <a:br>
              <a:rPr lang="fr-FR" sz="1300" b="1" dirty="0" smtClean="0"/>
            </a:br>
            <a:r>
              <a:rPr lang="fr-FR" sz="1300" b="1" dirty="0" err="1" smtClean="0"/>
              <a:t>Region</a:t>
            </a:r>
            <a:r>
              <a:rPr lang="fr-FR" sz="1300" b="1" dirty="0" smtClean="0"/>
              <a:t> </a:t>
            </a:r>
            <a:r>
              <a:rPr lang="fr-FR" sz="1300" b="1" dirty="0" err="1" smtClean="0"/>
              <a:t>accordigne</a:t>
            </a:r>
            <a:r>
              <a:rPr lang="fr-FR" sz="1300" b="1" dirty="0" smtClean="0"/>
              <a:t> to the UNHCR: </a:t>
            </a:r>
            <a:br>
              <a:rPr lang="fr-FR" sz="1300" b="1" dirty="0" smtClean="0"/>
            </a:br>
            <a:r>
              <a:rPr lang="fr-FR" sz="1300" b="1" dirty="0" err="1" smtClean="0"/>
              <a:t>Sub</a:t>
            </a:r>
            <a:r>
              <a:rPr lang="fr-FR" sz="1300" b="1" dirty="0" smtClean="0"/>
              <a:t> Sahara </a:t>
            </a:r>
            <a:r>
              <a:rPr lang="fr-FR" sz="1300" b="1" dirty="0" err="1" smtClean="0"/>
              <a:t>Africa</a:t>
            </a:r>
            <a:r>
              <a:rPr lang="fr-FR" sz="1300" b="1" dirty="0" smtClean="0"/>
              <a:t>, </a:t>
            </a:r>
            <a:r>
              <a:rPr lang="fr-FR" sz="1300" b="1" dirty="0" err="1" smtClean="0"/>
              <a:t>North</a:t>
            </a:r>
            <a:r>
              <a:rPr lang="fr-FR" sz="1300" b="1" dirty="0" smtClean="0"/>
              <a:t> </a:t>
            </a:r>
            <a:r>
              <a:rPr lang="fr-FR" sz="1300" b="1" dirty="0" err="1" smtClean="0"/>
              <a:t>Africa</a:t>
            </a:r>
            <a:r>
              <a:rPr lang="fr-FR" sz="1300" b="1" dirty="0" smtClean="0"/>
              <a:t>, Central Asia, Middle East, Europe </a:t>
            </a:r>
            <a:r>
              <a:rPr lang="fr-FR" sz="1300" b="1" dirty="0" err="1" smtClean="0"/>
              <a:t>America</a:t>
            </a:r>
            <a:r>
              <a:rPr lang="fr-FR" sz="1300" b="1" dirty="0" smtClean="0"/>
              <a:t/>
            </a:r>
            <a:br>
              <a:rPr lang="fr-FR" sz="1300" b="1" dirty="0" smtClean="0"/>
            </a:br>
            <a:endParaRPr lang="fr-FR" sz="1300" dirty="0"/>
          </a:p>
        </p:txBody>
      </p:sp>
      <p:pic>
        <p:nvPicPr>
          <p:cNvPr id="4" name="Espace réservé du contenu 3" descr=" "/>
          <p:cNvPicPr>
            <a:picLocks noGrp="1"/>
          </p:cNvPicPr>
          <p:nvPr>
            <p:ph idx="1"/>
          </p:nvPr>
        </p:nvPicPr>
        <p:blipFill>
          <a:blip r:embed="rId2" cstate="print"/>
          <a:srcRect/>
          <a:stretch>
            <a:fillRect/>
          </a:stretch>
        </p:blipFill>
        <p:spPr bwMode="auto">
          <a:xfrm>
            <a:off x="1115616" y="2060848"/>
            <a:ext cx="6984776" cy="403244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SA" sz="3200" b="1" dirty="0"/>
              <a:t>اللاجئون (تعريف الأمم المتحدة)</a:t>
            </a:r>
            <a:endParaRPr lang="fr-FR" sz="3200" b="1" dirty="0"/>
          </a:p>
        </p:txBody>
      </p:sp>
      <p:sp>
        <p:nvSpPr>
          <p:cNvPr id="3" name="Espace réservé du contenu 2"/>
          <p:cNvSpPr>
            <a:spLocks noGrp="1"/>
          </p:cNvSpPr>
          <p:nvPr>
            <p:ph idx="1"/>
          </p:nvPr>
        </p:nvSpPr>
        <p:spPr/>
        <p:txBody>
          <a:bodyPr>
            <a:normAutofit/>
          </a:bodyPr>
          <a:lstStyle/>
          <a:p>
            <a:endParaRPr lang="en-ZA" dirty="0"/>
          </a:p>
          <a:p>
            <a:pPr algn="r" rtl="1"/>
            <a:r>
              <a:rPr lang="ar-SA" dirty="0" smtClean="0"/>
              <a:t> </a:t>
            </a:r>
            <a:r>
              <a:rPr lang="ar-SA" dirty="0"/>
              <a:t>وبالإضافة إلى المشردين داخليا، فر أكثر من 22.5 مليون لاجئ إلى الخارج؛ من بينهم </a:t>
            </a:r>
            <a:r>
              <a:rPr lang="ar-SA" dirty="0" smtClean="0"/>
              <a:t>5.3 </a:t>
            </a:r>
            <a:r>
              <a:rPr lang="ar-SA" dirty="0"/>
              <a:t>مليون لاجئ فلسطيني استقروا منذ عام 1948 في الدول المجاورة ويعتمدون على وكالة الأمم المتحدة لإغاثة وتشغيل اللاجئين الفلسطينيين في الشرق الأدنى (الأونروا)، </a:t>
            </a:r>
            <a:r>
              <a:rPr lang="ar-SA" dirty="0" smtClean="0"/>
              <a:t>بينما هم ينتظرون </a:t>
            </a:r>
            <a:r>
              <a:rPr lang="ar-SA" dirty="0"/>
              <a:t>مسألة عودتهم إلى إسرائيل لإيجاد إجابة.</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pPr rtl="1"/>
            <a:r>
              <a:rPr lang="ar-SA" sz="2800" b="1" dirty="0" smtClean="0"/>
              <a:t> </a:t>
            </a:r>
            <a:r>
              <a:rPr lang="ar-SA" sz="2800" dirty="0"/>
              <a:t>سوريا وأفغانستان والسودان: نصف اللاجئين</a:t>
            </a:r>
            <a:endParaRPr lang="fr-FR" sz="2800" dirty="0"/>
          </a:p>
        </p:txBody>
      </p:sp>
      <p:pic>
        <p:nvPicPr>
          <p:cNvPr id="4" name="Espace réservé du contenu 3" descr=" "/>
          <p:cNvPicPr>
            <a:picLocks noGrp="1"/>
          </p:cNvPicPr>
          <p:nvPr>
            <p:ph idx="1"/>
          </p:nvPr>
        </p:nvPicPr>
        <p:blipFill>
          <a:blip r:embed="rId2" cstate="print"/>
          <a:srcRect/>
          <a:stretch>
            <a:fillRect/>
          </a:stretch>
        </p:blipFill>
        <p:spPr bwMode="auto">
          <a:xfrm>
            <a:off x="1331640" y="1268760"/>
            <a:ext cx="6480720" cy="511256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274638"/>
            <a:ext cx="5688632" cy="922114"/>
          </a:xfrm>
        </p:spPr>
        <p:txBody>
          <a:bodyPr/>
          <a:lstStyle/>
          <a:p>
            <a:pPr rtl="1"/>
            <a:r>
              <a:rPr lang="ar-SA" sz="3200" b="1" dirty="0"/>
              <a:t>استقبال اللاجئين</a:t>
            </a:r>
            <a:endParaRPr lang="fr-FR" sz="3200" b="1" dirty="0"/>
          </a:p>
        </p:txBody>
      </p:sp>
      <p:pic>
        <p:nvPicPr>
          <p:cNvPr id="4" name="Espace réservé du contenu 3" descr=" "/>
          <p:cNvPicPr>
            <a:picLocks noGrp="1"/>
          </p:cNvPicPr>
          <p:nvPr>
            <p:ph idx="1"/>
          </p:nvPr>
        </p:nvPicPr>
        <p:blipFill>
          <a:blip r:embed="rId2" cstate="print"/>
          <a:srcRect/>
          <a:stretch>
            <a:fillRect/>
          </a:stretch>
        </p:blipFill>
        <p:spPr bwMode="auto">
          <a:xfrm>
            <a:off x="1115616" y="1412776"/>
            <a:ext cx="7344816" cy="511256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t>استقبال اللاجئين</a:t>
            </a:r>
            <a:endParaRPr lang="fr-FR" dirty="0"/>
          </a:p>
        </p:txBody>
      </p:sp>
      <p:sp>
        <p:nvSpPr>
          <p:cNvPr id="3" name="Espace réservé du contenu 2"/>
          <p:cNvSpPr>
            <a:spLocks noGrp="1"/>
          </p:cNvSpPr>
          <p:nvPr>
            <p:ph idx="1"/>
          </p:nvPr>
        </p:nvSpPr>
        <p:spPr/>
        <p:txBody>
          <a:bodyPr/>
          <a:lstStyle/>
          <a:p>
            <a:endParaRPr lang="en-ZA" dirty="0"/>
          </a:p>
          <a:p>
            <a:pPr algn="r" rtl="1"/>
            <a:r>
              <a:rPr lang="ar-SA" dirty="0" smtClean="0"/>
              <a:t> </a:t>
            </a:r>
            <a:r>
              <a:rPr lang="ar-SA" dirty="0"/>
              <a:t>ويشير فتوري إلى أنه "خلافا للاعتقاد السائد، فإن البلدان الغربية لا تزال بعيدة عن استيعاب معظم اللاجئين، بل إن </a:t>
            </a:r>
            <a:r>
              <a:rPr lang="ar-SA" dirty="0" smtClean="0"/>
              <a:t>(اللاجئين) يلتمسون </a:t>
            </a:r>
            <a:r>
              <a:rPr lang="ar-SA" dirty="0"/>
              <a:t>اللجوء في البلدان المجاورة، التي كثيرا ما </a:t>
            </a:r>
            <a:r>
              <a:rPr lang="ar-SA" dirty="0" smtClean="0"/>
              <a:t>تشترك مع موطنهم ،في </a:t>
            </a:r>
            <a:r>
              <a:rPr lang="ar-SA" dirty="0"/>
              <a:t>الحدود، </a:t>
            </a:r>
            <a:r>
              <a:rPr lang="ar-SA" dirty="0" smtClean="0"/>
              <a:t>والوضع الأمني والإقتصادي الهش.</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b="1" dirty="0"/>
              <a:t/>
            </a:r>
            <a:br>
              <a:rPr lang="ar-SA" b="1" dirty="0"/>
            </a:br>
            <a:r>
              <a:rPr lang="ar-SA" b="1" dirty="0"/>
              <a:t>محتوى العرض التقديمي</a:t>
            </a:r>
          </a:p>
        </p:txBody>
      </p:sp>
      <p:sp>
        <p:nvSpPr>
          <p:cNvPr id="3" name="Espace réservé du contenu 2"/>
          <p:cNvSpPr>
            <a:spLocks noGrp="1"/>
          </p:cNvSpPr>
          <p:nvPr>
            <p:ph idx="1"/>
          </p:nvPr>
        </p:nvSpPr>
        <p:spPr/>
        <p:txBody>
          <a:bodyPr>
            <a:normAutofit/>
          </a:bodyPr>
          <a:lstStyle/>
          <a:p>
            <a:endParaRPr lang="en-ZA" dirty="0"/>
          </a:p>
          <a:p>
            <a:pPr algn="r" rtl="1"/>
            <a:r>
              <a:rPr lang="en-ZA" dirty="0" smtClean="0"/>
              <a:t> </a:t>
            </a:r>
            <a:r>
              <a:rPr lang="ar-SA" dirty="0"/>
              <a:t>مقدمة: أمين المظالم، حامي </a:t>
            </a:r>
            <a:r>
              <a:rPr lang="ar-SA" dirty="0" smtClean="0"/>
              <a:t>الجمهور</a:t>
            </a:r>
            <a:endParaRPr lang="en-US" dirty="0" smtClean="0"/>
          </a:p>
          <a:p>
            <a:pPr algn="r" rtl="1"/>
            <a:r>
              <a:rPr lang="ar-SA" dirty="0"/>
              <a:t>مشكلة اللاجئين والمشردين داخليا في العالم</a:t>
            </a:r>
            <a:r>
              <a:rPr lang="ar-SA" dirty="0" smtClean="0"/>
              <a:t>:</a:t>
            </a:r>
            <a:endParaRPr lang="en-US" dirty="0" smtClean="0"/>
          </a:p>
          <a:p>
            <a:pPr marL="640080" algn="r" rtl="1">
              <a:buFontTx/>
              <a:buChar char="-"/>
            </a:pPr>
            <a:r>
              <a:rPr lang="ar-SA" dirty="0" smtClean="0"/>
              <a:t>الحالة </a:t>
            </a:r>
            <a:r>
              <a:rPr lang="ar-SA" dirty="0"/>
              <a:t>على أرض الواقع: </a:t>
            </a:r>
            <a:r>
              <a:rPr lang="ar-SA" dirty="0" smtClean="0"/>
              <a:t>الأرقام</a:t>
            </a:r>
            <a:endParaRPr lang="en-US" dirty="0" smtClean="0"/>
          </a:p>
          <a:p>
            <a:pPr marL="640080" algn="r" rtl="1">
              <a:buFontTx/>
              <a:buChar char="-"/>
            </a:pPr>
            <a:r>
              <a:rPr lang="ar-SA" dirty="0" smtClean="0"/>
              <a:t> </a:t>
            </a:r>
            <a:r>
              <a:rPr lang="ar-SA" dirty="0"/>
              <a:t>أسباب </a:t>
            </a:r>
            <a:r>
              <a:rPr lang="ar-SA" dirty="0" smtClean="0"/>
              <a:t>النزوح</a:t>
            </a:r>
            <a:endParaRPr lang="en-US" dirty="0" smtClean="0"/>
          </a:p>
          <a:p>
            <a:pPr algn="r" rtl="1"/>
            <a:r>
              <a:rPr lang="ar-SA" dirty="0"/>
              <a:t>أمين المظالم المعني باللاجئين والمشردين: حالة دراسة بوروندي</a:t>
            </a:r>
            <a:endParaRPr lang="en-ZA"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
            </a:r>
            <a:endParaRPr lang="fr-FR" dirty="0"/>
          </a:p>
        </p:txBody>
      </p:sp>
      <p:sp>
        <p:nvSpPr>
          <p:cNvPr id="3" name="Espace réservé du contenu 2"/>
          <p:cNvSpPr>
            <a:spLocks noGrp="1"/>
          </p:cNvSpPr>
          <p:nvPr>
            <p:ph idx="1"/>
          </p:nvPr>
        </p:nvSpPr>
        <p:spPr/>
        <p:txBody>
          <a:bodyPr>
            <a:normAutofit/>
          </a:bodyPr>
          <a:lstStyle/>
          <a:p>
            <a:endParaRPr lang="en-ZA" dirty="0"/>
          </a:p>
          <a:p>
            <a:pPr algn="r" rtl="1"/>
            <a:r>
              <a:rPr lang="ar-SA" dirty="0" smtClean="0"/>
              <a:t> </a:t>
            </a:r>
            <a:r>
              <a:rPr lang="ar-SA" dirty="0"/>
              <a:t>وهكذا، من الواضح أن البلدان القريبة من </a:t>
            </a:r>
            <a:r>
              <a:rPr lang="ar-SA" dirty="0" smtClean="0"/>
              <a:t>بلد المنشأ الرئيسي للاجئين </a:t>
            </a:r>
            <a:r>
              <a:rPr lang="ar-SA" dirty="0"/>
              <a:t>هي البلدان المضيفة الرئيسية، مثل تركيا ولبنان، </a:t>
            </a:r>
            <a:r>
              <a:rPr lang="ar-SA" dirty="0" smtClean="0"/>
              <a:t>(حيث يمثلان) الوجهات </a:t>
            </a:r>
            <a:r>
              <a:rPr lang="ar-SA" dirty="0"/>
              <a:t>الرئيسية للمنفيين السوريين وباكستان وإيران التي تستضيف في بعض الحالات ما يقرب من ثلاثة عقود، الفارين من الأفغان. ووفقا لمفوضية الأمم المتحدة لشؤون اللاجئين، تستضيف دولة نامية 84٪ من اللاجئين، </a:t>
            </a:r>
            <a:r>
              <a:rPr lang="ar-SA" dirty="0" smtClean="0"/>
              <a:t>ويشكل </a:t>
            </a:r>
            <a:r>
              <a:rPr lang="ar-SA" dirty="0"/>
              <a:t>استضافة اللاجئين تحديا </a:t>
            </a:r>
            <a:r>
              <a:rPr lang="ar-SA" dirty="0" smtClean="0"/>
              <a:t>كبيرا لها.</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200" dirty="0" smtClean="0"/>
              <a:t>.</a:t>
            </a:r>
            <a:endParaRPr lang="fr-FR" sz="1200" dirty="0"/>
          </a:p>
        </p:txBody>
      </p:sp>
      <p:sp>
        <p:nvSpPr>
          <p:cNvPr id="3" name="Espace réservé du contenu 2"/>
          <p:cNvSpPr>
            <a:spLocks noGrp="1"/>
          </p:cNvSpPr>
          <p:nvPr>
            <p:ph idx="1"/>
          </p:nvPr>
        </p:nvSpPr>
        <p:spPr/>
        <p:txBody>
          <a:bodyPr/>
          <a:lstStyle/>
          <a:p>
            <a:pPr algn="r" rtl="1"/>
            <a:r>
              <a:rPr lang="ar-SA" dirty="0"/>
              <a:t>ومن بين الأرقام الأخرى التي أشارت إليها المفوضية، فإن 2.8 مليون طالب لجوء ينتظرون فحص ملفهم. ركزت ألمانيا معظم الطلبات في عام 2016، أي أكثر من </a:t>
            </a:r>
            <a:r>
              <a:rPr lang="ar-SA" dirty="0" smtClean="0"/>
              <a:t>700,000</a:t>
            </a:r>
            <a:r>
              <a:rPr lang="ar-SA" dirty="0"/>
              <a:t>، متقدما بفارق كبير على الولايات المتحدة (ما يقرب من 262،000) وإيطاليا (ما يقرب من </a:t>
            </a:r>
            <a:r>
              <a:rPr lang="ar-SA" dirty="0" smtClean="0"/>
              <a:t>123,000</a:t>
            </a:r>
            <a:r>
              <a:rPr lang="ar-SA" dirty="0"/>
              <a:t>) أو فرنسا (</a:t>
            </a:r>
            <a:r>
              <a:rPr lang="ar-SA" dirty="0" smtClean="0"/>
              <a:t>78,000</a:t>
            </a:r>
            <a:r>
              <a:rPr lang="ar-SA" dirty="0"/>
              <a:t>).</a:t>
            </a:r>
            <a:endParaRPr lang="en-Z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a:t>
            </a:r>
            <a:endParaRPr lang="fr-FR" sz="2000" dirty="0"/>
          </a:p>
        </p:txBody>
      </p:sp>
      <p:sp>
        <p:nvSpPr>
          <p:cNvPr id="3" name="Espace réservé du contenu 2"/>
          <p:cNvSpPr>
            <a:spLocks noGrp="1"/>
          </p:cNvSpPr>
          <p:nvPr>
            <p:ph idx="1"/>
          </p:nvPr>
        </p:nvSpPr>
        <p:spPr/>
        <p:txBody>
          <a:bodyPr/>
          <a:lstStyle/>
          <a:p>
            <a:pPr algn="r" rtl="1"/>
            <a:r>
              <a:rPr lang="ar-SA" dirty="0"/>
              <a:t>وفي عام 2016، ساعدت المفوضية حوالي 7 ملايين شخص (</a:t>
            </a:r>
            <a:r>
              <a:rPr lang="ar-SA" dirty="0" smtClean="0"/>
              <a:t>6.5 </a:t>
            </a:r>
            <a:r>
              <a:rPr lang="ar-SA" dirty="0"/>
              <a:t>مليون نازح و </a:t>
            </a:r>
            <a:r>
              <a:rPr lang="ar-SA" dirty="0" smtClean="0"/>
              <a:t>500.000 </a:t>
            </a:r>
            <a:r>
              <a:rPr lang="ar-SA" dirty="0"/>
              <a:t>من المنفيين) في عودتهم إلى ديارهم أو بلدانهم الأصلية، ونقل </a:t>
            </a:r>
            <a:r>
              <a:rPr lang="ar-SA" dirty="0" smtClean="0"/>
              <a:t>189,300 </a:t>
            </a:r>
            <a:r>
              <a:rPr lang="ar-SA" dirty="0"/>
              <a:t>لاجئ إلى بلد ثالث، بما في ذلك الولايات المتحدة (أي كندا وأستراليا ونيوزيلندا وغيرها .؟)</a:t>
            </a:r>
            <a:endParaRPr lang="en-Z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b="1" dirty="0"/>
              <a:t/>
            </a:r>
            <a:br>
              <a:rPr lang="ar-SA" b="1" dirty="0"/>
            </a:br>
            <a:r>
              <a:rPr lang="ar-SA" b="1" dirty="0"/>
              <a:t>3.2. أسباب هذه النزوح</a:t>
            </a:r>
          </a:p>
        </p:txBody>
      </p:sp>
      <p:sp>
        <p:nvSpPr>
          <p:cNvPr id="3" name="Espace réservé du contenu 2"/>
          <p:cNvSpPr>
            <a:spLocks noGrp="1"/>
          </p:cNvSpPr>
          <p:nvPr>
            <p:ph idx="1"/>
          </p:nvPr>
        </p:nvSpPr>
        <p:spPr/>
        <p:txBody>
          <a:bodyPr>
            <a:normAutofit/>
          </a:bodyPr>
          <a:lstStyle/>
          <a:p>
            <a:pPr lvl="1">
              <a:buNone/>
            </a:pPr>
            <a:endParaRPr lang="en-ZA" sz="2000" dirty="0"/>
          </a:p>
          <a:p>
            <a:pPr lvl="1" algn="r" rtl="1">
              <a:buNone/>
            </a:pPr>
            <a:r>
              <a:rPr lang="ar-SA" sz="2000" dirty="0" smtClean="0"/>
              <a:t>ثلاثة </a:t>
            </a:r>
            <a:r>
              <a:rPr lang="ar-SA" sz="2000" dirty="0"/>
              <a:t>مصادر:</a:t>
            </a:r>
            <a:endParaRPr lang="en-ZA" sz="2000" dirty="0"/>
          </a:p>
          <a:p>
            <a:pPr lvl="1" algn="r" rtl="1">
              <a:buNone/>
            </a:pPr>
            <a:r>
              <a:rPr lang="ar-SA" sz="2000" dirty="0" smtClean="0"/>
              <a:t>1- </a:t>
            </a:r>
            <a:r>
              <a:rPr lang="ar-SA" sz="2000" dirty="0"/>
              <a:t>ممثل الأمين العام المعني بالمشردين داخليا (</a:t>
            </a:r>
            <a:r>
              <a:rPr lang="ar-SA" sz="2000" dirty="0" smtClean="0"/>
              <a:t>ذكرذلك </a:t>
            </a:r>
            <a:r>
              <a:rPr lang="ar-SA" sz="2000" dirty="0"/>
              <a:t>أوزدن</a:t>
            </a:r>
            <a:r>
              <a:rPr lang="ar-SA" sz="2000" dirty="0" smtClean="0"/>
              <a:t>)</a:t>
            </a:r>
          </a:p>
          <a:p>
            <a:pPr lvl="1" algn="r" rtl="1">
              <a:buNone/>
            </a:pPr>
            <a:r>
              <a:rPr lang="ar-SA" sz="2000" dirty="0" smtClean="0"/>
              <a:t>2- </a:t>
            </a:r>
            <a:r>
              <a:rPr lang="ar-SA" sz="2000" dirty="0"/>
              <a:t>ميليك أوزدن، مديرة برنامج حقوق الإنسان في مركز أوروبا </a:t>
            </a:r>
            <a:r>
              <a:rPr lang="ar-SA" sz="2000" dirty="0" smtClean="0"/>
              <a:t>– مركز العالم </a:t>
            </a:r>
            <a:r>
              <a:rPr lang="ar-SA" sz="2000" dirty="0"/>
              <a:t>الثالث والممثل الدائم لدى الأمم المتحدة؛ </a:t>
            </a:r>
            <a:r>
              <a:rPr lang="ar-SA" sz="2000" dirty="0" smtClean="0"/>
              <a:t>ومؤلفة كتيب </a:t>
            </a:r>
            <a:r>
              <a:rPr lang="ar-SA" sz="2000" dirty="0"/>
              <a:t>"الأشخاص المشردون داخليا: </a:t>
            </a:r>
            <a:r>
              <a:rPr lang="ar-SA" sz="2000" dirty="0" smtClean="0"/>
              <a:t>"حالة </a:t>
            </a:r>
            <a:r>
              <a:rPr lang="ar-SA" sz="2000" dirty="0"/>
              <a:t>اللعب بشأن حقوق المشردين داخليا والمبادئ التوجيهية التي اعتمدتها الأمم </a:t>
            </a:r>
            <a:r>
              <a:rPr lang="ar-SA" sz="2000" dirty="0" smtClean="0"/>
              <a:t>المتحدة«</a:t>
            </a:r>
          </a:p>
          <a:p>
            <a:pPr lvl="1" algn="r" rtl="1">
              <a:buNone/>
            </a:pPr>
            <a:r>
              <a:rPr lang="ar-SA" sz="2000" dirty="0" smtClean="0"/>
              <a:t>3- الاتحاد </a:t>
            </a:r>
            <a:r>
              <a:rPr lang="ar-SA" sz="2000" dirty="0"/>
              <a:t>البرلماني الدولي ومفوضية الأمم المتحدة لشؤون اللاجئين (2013): "المشردون داخليا: المسؤولية والعمل". دليل للبرلمانيين رقم 20-</a:t>
            </a:r>
            <a:endParaRPr lang="ar-SA"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3100" b="1" dirty="0" smtClean="0"/>
              <a:t>6 أسباب </a:t>
            </a:r>
            <a:r>
              <a:rPr lang="ar-SA" sz="3200" b="1" dirty="0" smtClean="0"/>
              <a:t>وفقا </a:t>
            </a:r>
            <a:r>
              <a:rPr lang="ar-SA" sz="3200" b="1" dirty="0"/>
              <a:t>لممثل الأمين العام المعني بالمشردين داخليا</a:t>
            </a:r>
            <a:endParaRPr lang="fr-FR" sz="3100" b="1" dirty="0"/>
          </a:p>
        </p:txBody>
      </p:sp>
      <p:sp>
        <p:nvSpPr>
          <p:cNvPr id="3" name="Espace réservé du contenu 2"/>
          <p:cNvSpPr>
            <a:spLocks noGrp="1"/>
          </p:cNvSpPr>
          <p:nvPr>
            <p:ph idx="1"/>
          </p:nvPr>
        </p:nvSpPr>
        <p:spPr/>
        <p:txBody>
          <a:bodyPr>
            <a:normAutofit/>
          </a:bodyPr>
          <a:lstStyle/>
          <a:p>
            <a:pPr algn="r" rtl="1"/>
            <a:endParaRPr lang="en-ZA" dirty="0"/>
          </a:p>
          <a:p>
            <a:pPr algn="r" rtl="1"/>
            <a:r>
              <a:rPr lang="ar-SA" dirty="0"/>
              <a:t>وحدد ممثل الأمين العام في دراسته الشاملة التي عرضت في الدورة التاسعة والأربعين للجنة حقوق الإنسان ستة أسباب للتهجير: (1) النزاعات المسلحة والاضطرابات الداخلية، (2) إعادة التوطين القسري، و </a:t>
            </a:r>
            <a:r>
              <a:rPr lang="ar-SA" dirty="0" smtClean="0"/>
              <a:t>(3) العنف </a:t>
            </a:r>
            <a:r>
              <a:rPr lang="ar-SA" dirty="0"/>
              <a:t>بين المجتمعات المحلية، و </a:t>
            </a:r>
            <a:r>
              <a:rPr lang="ar-SA" dirty="0" smtClean="0"/>
              <a:t>(4) الكوارث </a:t>
            </a:r>
            <a:r>
              <a:rPr lang="ar-SA" dirty="0"/>
              <a:t>الطبيعية، و </a:t>
            </a:r>
            <a:r>
              <a:rPr lang="ar-SA" dirty="0" smtClean="0"/>
              <a:t>(5) الكوارث البيئية</a:t>
            </a:r>
            <a:r>
              <a:rPr lang="ar-SA" dirty="0"/>
              <a:t>، و </a:t>
            </a:r>
            <a:r>
              <a:rPr lang="ar-SA" dirty="0" smtClean="0"/>
              <a:t>(6) انتهاكات </a:t>
            </a:r>
            <a:r>
              <a:rPr lang="ar-SA" dirty="0"/>
              <a:t>منهجية لحقوق الإنسان.</a:t>
            </a:r>
            <a:endParaRPr lang="en-Z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3600" b="1" dirty="0"/>
              <a:t>أسباب النزوح (تابع)</a:t>
            </a:r>
            <a:endParaRPr lang="fr-FR" sz="4000" b="1" dirty="0"/>
          </a:p>
        </p:txBody>
      </p:sp>
      <p:sp>
        <p:nvSpPr>
          <p:cNvPr id="3" name="Espace réservé du contenu 2"/>
          <p:cNvSpPr>
            <a:spLocks noGrp="1"/>
          </p:cNvSpPr>
          <p:nvPr>
            <p:ph idx="1"/>
          </p:nvPr>
        </p:nvSpPr>
        <p:spPr/>
        <p:txBody>
          <a:bodyPr>
            <a:normAutofit/>
          </a:bodyPr>
          <a:lstStyle/>
          <a:p>
            <a:pPr algn="r" rtl="1"/>
            <a:r>
              <a:rPr lang="ar-SA" dirty="0"/>
              <a:t>ميليك </a:t>
            </a:r>
            <a:r>
              <a:rPr lang="ar-SA" dirty="0" smtClean="0"/>
              <a:t>أوزدن أضافت ثلاثة أسباب أخريات:</a:t>
            </a:r>
            <a:endParaRPr lang="en-ZA" dirty="0" smtClean="0"/>
          </a:p>
          <a:p>
            <a:pPr algn="r" rtl="1"/>
            <a:r>
              <a:rPr lang="ar-SA" dirty="0" smtClean="0"/>
              <a:t> نقل السكان (إستيطان </a:t>
            </a:r>
            <a:r>
              <a:rPr lang="ar-SA" dirty="0"/>
              <a:t>المستوطنين في المنطقة التي عاش فيها السكان </a:t>
            </a:r>
            <a:r>
              <a:rPr lang="ar-SA" dirty="0" smtClean="0"/>
              <a:t>المطردون).</a:t>
            </a:r>
          </a:p>
          <a:p>
            <a:pPr algn="r" rtl="1"/>
            <a:r>
              <a:rPr lang="ar-SA" dirty="0"/>
              <a:t>الإخلاء القسري</a:t>
            </a:r>
            <a:r>
              <a:rPr lang="ar-SA" dirty="0" smtClean="0"/>
              <a:t>؛</a:t>
            </a:r>
          </a:p>
          <a:p>
            <a:pPr algn="r" rtl="1"/>
            <a:r>
              <a:rPr lang="ar-SA" dirty="0"/>
              <a:t>والعواقب الإيكولوجية والاجتماعية لبعض المشاريع الإنمائية الرئيسية، مثل بناء السدود أو خطوط أنابيب النفط، أو عمليات التعدين والاستخراج التي تسبب نزوح السكان على نطاق واسع (انظر الرسوم التوضيحية)</a:t>
            </a:r>
            <a:endParaRPr lang="en-Z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b="1" dirty="0"/>
              <a:t/>
            </a:r>
            <a:br>
              <a:rPr lang="ar-SA" b="1" dirty="0"/>
            </a:br>
            <a:r>
              <a:rPr lang="ar-SA" b="1" dirty="0"/>
              <a:t>ووفقا للاتحاد البرلماني الدولي، ومفوضية الأمم المتحدة لشؤون اللاجئين،</a:t>
            </a:r>
            <a:br>
              <a:rPr lang="ar-SA" b="1" dirty="0"/>
            </a:br>
            <a:endParaRPr lang="fr-FR" b="1" dirty="0"/>
          </a:p>
        </p:txBody>
      </p:sp>
      <p:sp>
        <p:nvSpPr>
          <p:cNvPr id="3" name="Espace réservé du contenu 2"/>
          <p:cNvSpPr>
            <a:spLocks noGrp="1"/>
          </p:cNvSpPr>
          <p:nvPr>
            <p:ph idx="1"/>
          </p:nvPr>
        </p:nvSpPr>
        <p:spPr>
          <a:xfrm>
            <a:off x="457200" y="1600200"/>
            <a:ext cx="8363272" cy="4637112"/>
          </a:xfrm>
        </p:spPr>
        <p:txBody>
          <a:bodyPr>
            <a:normAutofit fontScale="85000" lnSpcReduction="10000"/>
          </a:bodyPr>
          <a:lstStyle/>
          <a:p>
            <a:pPr algn="r" rtl="1"/>
            <a:r>
              <a:rPr lang="ar-SA" b="1" dirty="0" smtClean="0"/>
              <a:t> </a:t>
            </a:r>
            <a:r>
              <a:rPr lang="ar-SA" dirty="0"/>
              <a:t>النزاع المسلح، وفقا لتعريف القانون الإنساني الدولي، هذه هي الحالات التي يكون فيها السكان ضحايا أو يتعرضون للهجوم. ويشمل ذلك النزاعات المسلحة بين الدول والنزاعات المسلحة بين الدولة والجهات الفاعلة غير الحكومية </a:t>
            </a:r>
            <a:r>
              <a:rPr lang="ar-SA" dirty="0" smtClean="0"/>
              <a:t>أو النزاعات </a:t>
            </a:r>
            <a:r>
              <a:rPr lang="ar-SA" dirty="0"/>
              <a:t>بين الجهات الفاعلة غير الحكومية؛</a:t>
            </a:r>
            <a:endParaRPr lang="en-ZA" b="1" dirty="0"/>
          </a:p>
          <a:p>
            <a:endParaRPr lang="en-ZA" b="1" dirty="0"/>
          </a:p>
          <a:p>
            <a:pPr algn="r" rtl="1"/>
            <a:r>
              <a:rPr lang="ar-SA" dirty="0"/>
              <a:t>حالة من العنف المنتشر على نطاق واسع من حيث الكثافة أو المستوى الذي لا يصل إلى حالات النزاع المسلح على النحو المحدد في اتفاقيات جنيف لعام 1949 وبروتوكوليها الإضافيين</a:t>
            </a:r>
            <a:r>
              <a:rPr lang="ar-SA" dirty="0" smtClean="0"/>
              <a:t>؛</a:t>
            </a:r>
          </a:p>
          <a:p>
            <a:pPr algn="r" rtl="1"/>
            <a:r>
              <a:rPr lang="ar-SA" dirty="0"/>
              <a:t>الكوارث الطبيعية أو البشرية المنشأ - الظواهر السريعة، وفي بعض الحالات، الكوارث البطيئة الظهور، مثل تلك الناجمة عن آثار تغير المناخ</a:t>
            </a:r>
            <a:endParaRPr lang="en-ZA"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b="1" dirty="0"/>
              <a:t>وفقا للاتحاد البرلماني الدولي ومفوضية الأمم المتحدة لشؤون اللاجئين (تابع)</a:t>
            </a:r>
            <a:endParaRPr lang="fr-FR" b="1" dirty="0"/>
          </a:p>
        </p:txBody>
      </p:sp>
      <p:sp>
        <p:nvSpPr>
          <p:cNvPr id="3" name="Espace réservé du contenu 2"/>
          <p:cNvSpPr>
            <a:spLocks noGrp="1"/>
          </p:cNvSpPr>
          <p:nvPr>
            <p:ph idx="1"/>
          </p:nvPr>
        </p:nvSpPr>
        <p:spPr/>
        <p:txBody>
          <a:bodyPr>
            <a:normAutofit/>
          </a:bodyPr>
          <a:lstStyle/>
          <a:p>
            <a:pPr marL="0" indent="0">
              <a:buNone/>
            </a:pPr>
            <a:endParaRPr lang="en-ZA" b="1" dirty="0"/>
          </a:p>
          <a:p>
            <a:pPr algn="r" rtl="1"/>
            <a:r>
              <a:rPr lang="ar-SA" dirty="0"/>
              <a:t>انتهاكات حقوق الإنسان التي تستهدف عمدا بعض السكان الذين قد يفرون من أجل سلامتهم ومأوىهم؛</a:t>
            </a:r>
            <a:endParaRPr lang="en-ZA" dirty="0"/>
          </a:p>
          <a:p>
            <a:pPr algn="r" rtl="1"/>
            <a:r>
              <a:rPr lang="ar-SA" dirty="0"/>
              <a:t>أنشطة التنمية أو حماية البيئة - الأنشطة التي تنطوي على إنشاء البنية التحتية أو غيرها من المشاريع الكبيرة التي قد تتطلب تشريد السكان المحليين (بناء السدود في الهند وتركيا، استخراج النفط أو استخراج النفط في كولومبيا والسودان، وما إلى ذلك)</a:t>
            </a:r>
            <a:endParaRPr lang="en-Z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123565597"/>
              </p:ext>
            </p:extLst>
          </p:nvPr>
        </p:nvGraphicFramePr>
        <p:xfrm>
          <a:off x="683568" y="980728"/>
          <a:ext cx="7776864" cy="6139936"/>
        </p:xfrm>
        <a:graphic>
          <a:graphicData uri="http://schemas.openxmlformats.org/drawingml/2006/table">
            <a:tbl>
              <a:tblPr/>
              <a:tblGrid>
                <a:gridCol w="449215">
                  <a:extLst>
                    <a:ext uri="{9D8B030D-6E8A-4147-A177-3AD203B41FA5}">
                      <a16:colId xmlns="" xmlns:a16="http://schemas.microsoft.com/office/drawing/2014/main" val="20000"/>
                    </a:ext>
                  </a:extLst>
                </a:gridCol>
                <a:gridCol w="2415974">
                  <a:extLst>
                    <a:ext uri="{9D8B030D-6E8A-4147-A177-3AD203B41FA5}">
                      <a16:colId xmlns="" xmlns:a16="http://schemas.microsoft.com/office/drawing/2014/main" val="20001"/>
                    </a:ext>
                  </a:extLst>
                </a:gridCol>
                <a:gridCol w="2572127">
                  <a:extLst>
                    <a:ext uri="{9D8B030D-6E8A-4147-A177-3AD203B41FA5}">
                      <a16:colId xmlns="" xmlns:a16="http://schemas.microsoft.com/office/drawing/2014/main" val="20002"/>
                    </a:ext>
                  </a:extLst>
                </a:gridCol>
                <a:gridCol w="2339548">
                  <a:extLst>
                    <a:ext uri="{9D8B030D-6E8A-4147-A177-3AD203B41FA5}">
                      <a16:colId xmlns="" xmlns:a16="http://schemas.microsoft.com/office/drawing/2014/main" val="20003"/>
                    </a:ext>
                  </a:extLst>
                </a:gridCol>
              </a:tblGrid>
              <a:tr h="216715">
                <a:tc>
                  <a:txBody>
                    <a:bodyPr/>
                    <a:lstStyle/>
                    <a:p>
                      <a:pPr algn="just">
                        <a:lnSpc>
                          <a:spcPct val="100000"/>
                        </a:lnSpc>
                        <a:spcAft>
                          <a:spcPts val="0"/>
                        </a:spcAft>
                      </a:pPr>
                      <a:endParaRPr lang="fr-FR" sz="8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smtClean="0">
                          <a:latin typeface="+mn-lt"/>
                          <a:ea typeface="Calibri"/>
                          <a:cs typeface="Times New Roman"/>
                        </a:rPr>
                        <a:t>IPU &amp; UNHCR</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RSGNU to the </a:t>
                      </a:r>
                      <a:r>
                        <a:rPr lang="fr-FR" sz="1400" b="1" dirty="0" err="1" smtClean="0">
                          <a:latin typeface="+mn-lt"/>
                          <a:ea typeface="Calibri"/>
                          <a:cs typeface="Times New Roman"/>
                        </a:rPr>
                        <a:t>displaced</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smtClean="0">
                          <a:latin typeface="+mn-lt"/>
                          <a:ea typeface="Calibri"/>
                          <a:cs typeface="Times New Roman"/>
                        </a:rPr>
                        <a:t>Melik </a:t>
                      </a:r>
                      <a:r>
                        <a:rPr lang="fr-FR" sz="1400" b="1" dirty="0" err="1" smtClean="0">
                          <a:latin typeface="+mn-lt"/>
                          <a:ea typeface="Calibri"/>
                          <a:cs typeface="Times New Roman"/>
                        </a:rPr>
                        <a:t>Özden</a:t>
                      </a:r>
                      <a:r>
                        <a:rPr lang="fr-FR" sz="1400" b="1" dirty="0" smtClean="0">
                          <a:latin typeface="+mn-lt"/>
                          <a:ea typeface="Calibri"/>
                          <a:cs typeface="Times New Roman"/>
                        </a:rPr>
                        <a:t> = RSGNU + 3</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72508">
                <a:tc>
                  <a:txBody>
                    <a:bodyPr/>
                    <a:lstStyle/>
                    <a:p>
                      <a:pPr algn="just">
                        <a:lnSpc>
                          <a:spcPct val="100000"/>
                        </a:lnSpc>
                        <a:spcAft>
                          <a:spcPts val="0"/>
                        </a:spcAft>
                      </a:pPr>
                      <a:r>
                        <a:rPr lang="fr-FR" sz="800" b="1" dirty="0">
                          <a:latin typeface="Calibri"/>
                          <a:ea typeface="Calibri"/>
                          <a:cs typeface="Times New Roman"/>
                        </a:rPr>
                        <a:t>1</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err="1" smtClean="0">
                          <a:latin typeface="+mn-lt"/>
                          <a:ea typeface="Calibri"/>
                          <a:cs typeface="Times New Roman"/>
                        </a:rPr>
                        <a:t>Armed</a:t>
                      </a:r>
                      <a:r>
                        <a:rPr lang="fr-FR" sz="1400" b="1" dirty="0" smtClean="0">
                          <a:latin typeface="+mn-lt"/>
                          <a:ea typeface="Calibri"/>
                          <a:cs typeface="Times New Roman"/>
                        </a:rPr>
                        <a:t> </a:t>
                      </a:r>
                      <a:r>
                        <a:rPr lang="fr-FR" sz="1400" b="1" dirty="0" err="1" smtClean="0">
                          <a:latin typeface="+mn-lt"/>
                          <a:ea typeface="Calibri"/>
                          <a:cs typeface="Times New Roman"/>
                        </a:rPr>
                        <a:t>conflict</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err="1" smtClean="0">
                          <a:latin typeface="+mn-lt"/>
                          <a:ea typeface="Calibri"/>
                          <a:cs typeface="Times New Roman"/>
                        </a:rPr>
                        <a:t>Armed</a:t>
                      </a:r>
                      <a:r>
                        <a:rPr lang="fr-FR" sz="1400" b="1" dirty="0" smtClean="0">
                          <a:latin typeface="+mn-lt"/>
                          <a:ea typeface="Calibri"/>
                          <a:cs typeface="Times New Roman"/>
                        </a:rPr>
                        <a:t> </a:t>
                      </a:r>
                      <a:r>
                        <a:rPr lang="fr-FR" sz="1400" b="1" dirty="0" err="1" smtClean="0">
                          <a:latin typeface="+mn-lt"/>
                          <a:ea typeface="Calibri"/>
                          <a:cs typeface="Times New Roman"/>
                        </a:rPr>
                        <a:t>conflict</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72508">
                <a:tc>
                  <a:txBody>
                    <a:bodyPr/>
                    <a:lstStyle/>
                    <a:p>
                      <a:pPr algn="just">
                        <a:lnSpc>
                          <a:spcPct val="100000"/>
                        </a:lnSpc>
                        <a:spcAft>
                          <a:spcPts val="0"/>
                        </a:spcAft>
                      </a:pPr>
                      <a:r>
                        <a:rPr lang="fr-FR" sz="800" b="1" dirty="0">
                          <a:latin typeface="Calibri"/>
                          <a:ea typeface="Calibri"/>
                          <a:cs typeface="Times New Roman"/>
                        </a:rPr>
                        <a:t>2</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err="1" smtClean="0">
                          <a:latin typeface="+mn-lt"/>
                          <a:ea typeface="Calibri"/>
                          <a:cs typeface="Times New Roman"/>
                        </a:rPr>
                        <a:t>Generalized</a:t>
                      </a:r>
                      <a:r>
                        <a:rPr lang="fr-FR" sz="1400" b="1" dirty="0" smtClean="0">
                          <a:latin typeface="+mn-lt"/>
                          <a:ea typeface="Calibri"/>
                          <a:cs typeface="Times New Roman"/>
                        </a:rPr>
                        <a:t> violence</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err="1" smtClean="0">
                          <a:latin typeface="+mn-lt"/>
                          <a:ea typeface="Calibri"/>
                          <a:cs typeface="Times New Roman"/>
                        </a:rPr>
                        <a:t>Forced</a:t>
                      </a:r>
                      <a:r>
                        <a:rPr lang="fr-FR" sz="1400" b="1" dirty="0" smtClean="0">
                          <a:latin typeface="+mn-lt"/>
                          <a:ea typeface="Calibri"/>
                          <a:cs typeface="Times New Roman"/>
                        </a:rPr>
                        <a:t> relocation</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72508">
                <a:tc>
                  <a:txBody>
                    <a:bodyPr/>
                    <a:lstStyle/>
                    <a:p>
                      <a:pPr algn="just">
                        <a:lnSpc>
                          <a:spcPct val="100000"/>
                        </a:lnSpc>
                        <a:spcAft>
                          <a:spcPts val="0"/>
                        </a:spcAft>
                      </a:pPr>
                      <a:r>
                        <a:rPr lang="fr-FR" sz="800" b="1" dirty="0">
                          <a:latin typeface="Calibri"/>
                          <a:ea typeface="Calibri"/>
                          <a:cs typeface="Times New Roman"/>
                        </a:rPr>
                        <a:t>3</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Natural or </a:t>
                      </a:r>
                      <a:r>
                        <a:rPr lang="fr-FR" sz="1400" b="1" dirty="0" err="1" smtClean="0">
                          <a:latin typeface="+mn-lt"/>
                          <a:ea typeface="Calibri"/>
                          <a:cs typeface="Times New Roman"/>
                        </a:rPr>
                        <a:t>anthropogenic</a:t>
                      </a:r>
                      <a:r>
                        <a:rPr lang="fr-FR" sz="1400" b="1" dirty="0" smtClean="0">
                          <a:latin typeface="+mn-lt"/>
                          <a:ea typeface="Calibri"/>
                          <a:cs typeface="Times New Roman"/>
                        </a:rPr>
                        <a:t> </a:t>
                      </a:r>
                      <a:r>
                        <a:rPr lang="fr-FR" sz="1400" b="1" dirty="0" err="1" smtClean="0">
                          <a:latin typeface="+mn-lt"/>
                          <a:ea typeface="Calibri"/>
                          <a:cs typeface="Times New Roman"/>
                        </a:rPr>
                        <a:t>disasters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Violence </a:t>
                      </a:r>
                      <a:r>
                        <a:rPr lang="fr-FR" sz="1400" b="1" dirty="0" err="1" smtClean="0">
                          <a:latin typeface="+mn-lt"/>
                          <a:ea typeface="Calibri"/>
                          <a:cs typeface="Times New Roman"/>
                        </a:rPr>
                        <a:t>between</a:t>
                      </a:r>
                      <a:r>
                        <a:rPr lang="fr-FR" sz="1400" b="1" dirty="0" smtClean="0">
                          <a:latin typeface="+mn-lt"/>
                          <a:ea typeface="Calibri"/>
                          <a:cs typeface="Times New Roman"/>
                        </a:rPr>
                        <a:t> </a:t>
                      </a:r>
                      <a:r>
                        <a:rPr lang="fr-FR" sz="1400" b="1" dirty="0" err="1" smtClean="0">
                          <a:latin typeface="+mn-lt"/>
                          <a:ea typeface="Calibri"/>
                          <a:cs typeface="Times New Roman"/>
                        </a:rPr>
                        <a:t>communities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72508">
                <a:tc>
                  <a:txBody>
                    <a:bodyPr/>
                    <a:lstStyle/>
                    <a:p>
                      <a:pPr algn="just">
                        <a:lnSpc>
                          <a:spcPct val="100000"/>
                        </a:lnSpc>
                        <a:spcAft>
                          <a:spcPts val="0"/>
                        </a:spcAft>
                      </a:pPr>
                      <a:r>
                        <a:rPr lang="fr-FR" sz="800" b="1" dirty="0">
                          <a:latin typeface="Calibri"/>
                          <a:ea typeface="Calibri"/>
                          <a:cs typeface="Times New Roman"/>
                        </a:rPr>
                        <a:t>4</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Violation of </a:t>
                      </a:r>
                      <a:r>
                        <a:rPr lang="fr-FR" sz="1400" b="1" dirty="0" err="1" smtClean="0">
                          <a:latin typeface="+mn-lt"/>
                          <a:ea typeface="Calibri"/>
                          <a:cs typeface="Times New Roman"/>
                        </a:rPr>
                        <a:t>human</a:t>
                      </a:r>
                      <a:r>
                        <a:rPr lang="fr-FR" sz="1400" b="1" dirty="0" smtClean="0">
                          <a:latin typeface="+mn-lt"/>
                          <a:ea typeface="Calibri"/>
                          <a:cs typeface="Times New Roman"/>
                        </a:rPr>
                        <a:t> </a:t>
                      </a:r>
                      <a:r>
                        <a:rPr lang="fr-FR" sz="1400" b="1" dirty="0" err="1" smtClean="0">
                          <a:latin typeface="+mn-lt"/>
                          <a:ea typeface="Calibri"/>
                          <a:cs typeface="Times New Roman"/>
                        </a:rPr>
                        <a:t>rights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Natural </a:t>
                      </a:r>
                      <a:r>
                        <a:rPr lang="fr-FR" sz="1400" b="1" dirty="0" err="1" smtClean="0">
                          <a:latin typeface="+mn-lt"/>
                          <a:ea typeface="Calibri"/>
                          <a:cs typeface="Times New Roman"/>
                        </a:rPr>
                        <a:t>disasters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33428">
                <a:tc>
                  <a:txBody>
                    <a:bodyPr/>
                    <a:lstStyle/>
                    <a:p>
                      <a:pPr algn="just">
                        <a:lnSpc>
                          <a:spcPct val="100000"/>
                        </a:lnSpc>
                        <a:spcAft>
                          <a:spcPts val="0"/>
                        </a:spcAft>
                      </a:pPr>
                      <a:r>
                        <a:rPr lang="fr-FR" sz="800" b="1" dirty="0">
                          <a:latin typeface="Calibri"/>
                          <a:ea typeface="Calibri"/>
                          <a:cs typeface="Times New Roman"/>
                        </a:rPr>
                        <a:t>5</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err="1" smtClean="0">
                          <a:latin typeface="+mn-lt"/>
                          <a:ea typeface="Calibri"/>
                          <a:cs typeface="Times New Roman"/>
                        </a:rPr>
                        <a:t>Development</a:t>
                      </a:r>
                      <a:r>
                        <a:rPr lang="fr-FR" sz="1400" b="1" dirty="0" smtClean="0">
                          <a:latin typeface="+mn-lt"/>
                          <a:ea typeface="Calibri"/>
                          <a:cs typeface="Times New Roman"/>
                        </a:rPr>
                        <a:t> or </a:t>
                      </a:r>
                      <a:r>
                        <a:rPr lang="fr-FR" sz="1400" b="1" dirty="0" err="1" smtClean="0">
                          <a:latin typeface="+mn-lt"/>
                          <a:ea typeface="Calibri"/>
                          <a:cs typeface="Times New Roman"/>
                        </a:rPr>
                        <a:t>environmental</a:t>
                      </a:r>
                      <a:r>
                        <a:rPr lang="fr-FR" sz="1400" b="1" dirty="0" smtClean="0">
                          <a:latin typeface="+mn-lt"/>
                          <a:ea typeface="Calibri"/>
                          <a:cs typeface="Times New Roman"/>
                        </a:rPr>
                        <a:t> protection </a:t>
                      </a:r>
                      <a:r>
                        <a:rPr lang="fr-FR" sz="1400" b="1" dirty="0" err="1" smtClean="0">
                          <a:latin typeface="+mn-lt"/>
                          <a:ea typeface="Calibri"/>
                          <a:cs typeface="Times New Roman"/>
                        </a:rPr>
                        <a:t>activities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err="1" smtClean="0">
                          <a:latin typeface="+mn-lt"/>
                          <a:ea typeface="Calibri"/>
                          <a:cs typeface="Times New Roman"/>
                        </a:rPr>
                        <a:t>Ecological</a:t>
                      </a:r>
                      <a:r>
                        <a:rPr lang="fr-FR" sz="1400" b="1" dirty="0" smtClean="0">
                          <a:latin typeface="+mn-lt"/>
                          <a:ea typeface="Calibri"/>
                          <a:cs typeface="Times New Roman"/>
                        </a:rPr>
                        <a:t> </a:t>
                      </a:r>
                      <a:r>
                        <a:rPr lang="fr-FR" sz="1400" b="1" dirty="0" err="1" smtClean="0">
                          <a:latin typeface="+mn-lt"/>
                          <a:ea typeface="Calibri"/>
                          <a:cs typeface="Times New Roman"/>
                        </a:rPr>
                        <a:t>disasters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33428">
                <a:tc>
                  <a:txBody>
                    <a:bodyPr/>
                    <a:lstStyle/>
                    <a:p>
                      <a:pPr algn="just">
                        <a:lnSpc>
                          <a:spcPct val="100000"/>
                        </a:lnSpc>
                        <a:spcAft>
                          <a:spcPts val="0"/>
                        </a:spcAft>
                      </a:pPr>
                      <a:r>
                        <a:rPr lang="fr-FR" sz="800" b="1" dirty="0">
                          <a:latin typeface="Calibri"/>
                          <a:ea typeface="Calibri"/>
                          <a:cs typeface="Times New Roman"/>
                        </a:rPr>
                        <a:t>6</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00000"/>
                        </a:lnSpc>
                        <a:spcAft>
                          <a:spcPts val="0"/>
                        </a:spcAft>
                        <a:buFont typeface="Calibri"/>
                        <a:buChar char="-"/>
                      </a:pPr>
                      <a:endParaRPr lang="fr-FR" sz="1400" b="1">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ZA" sz="1400" b="1" dirty="0" smtClean="0">
                        <a:latin typeface="+mn-lt"/>
                        <a:ea typeface="Calibri"/>
                        <a:cs typeface="Times New Roman"/>
                      </a:endParaRPr>
                    </a:p>
                    <a:p>
                      <a:pPr algn="just">
                        <a:lnSpc>
                          <a:spcPct val="100000"/>
                        </a:lnSpc>
                        <a:spcAft>
                          <a:spcPts val="0"/>
                        </a:spcAft>
                      </a:pPr>
                      <a:r>
                        <a:rPr lang="en-ZA" sz="1400" b="1" dirty="0" smtClean="0">
                          <a:latin typeface="+mn-lt"/>
                          <a:ea typeface="Calibri"/>
                          <a:cs typeface="Times New Roman"/>
                        </a:rPr>
                        <a:t>Systematic violation of human rights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866859">
                <a:tc>
                  <a:txBody>
                    <a:bodyPr/>
                    <a:lstStyle/>
                    <a:p>
                      <a:pPr algn="just">
                        <a:lnSpc>
                          <a:spcPct val="100000"/>
                        </a:lnSpc>
                        <a:spcAft>
                          <a:spcPts val="0"/>
                        </a:spcAft>
                      </a:pPr>
                      <a:r>
                        <a:rPr lang="fr-FR" sz="800" b="1" dirty="0">
                          <a:solidFill>
                            <a:srgbClr val="FF0000"/>
                          </a:solidFill>
                          <a:latin typeface="Calibri"/>
                          <a:ea typeface="Calibri"/>
                          <a:cs typeface="Times New Roman"/>
                        </a:rPr>
                        <a:t>(7)</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ZA" sz="1400" b="1" dirty="0" smtClean="0">
                        <a:latin typeface="+mn-lt"/>
                        <a:ea typeface="Calibri"/>
                        <a:cs typeface="Times New Roman"/>
                      </a:endParaRPr>
                    </a:p>
                    <a:p>
                      <a:pPr algn="just">
                        <a:lnSpc>
                          <a:spcPct val="100000"/>
                        </a:lnSpc>
                        <a:spcAft>
                          <a:spcPts val="0"/>
                        </a:spcAft>
                      </a:pPr>
                      <a:r>
                        <a:rPr lang="en-ZA" sz="1400" b="1" dirty="0" smtClean="0">
                          <a:latin typeface="+mn-lt"/>
                          <a:ea typeface="Calibri"/>
                          <a:cs typeface="Times New Roman"/>
                        </a:rPr>
                        <a:t>Population transfer (resettlement of settlers in the area where hunted populations once lived)</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72508">
                <a:tc>
                  <a:txBody>
                    <a:bodyPr/>
                    <a:lstStyle/>
                    <a:p>
                      <a:pPr algn="just">
                        <a:lnSpc>
                          <a:spcPct val="100000"/>
                        </a:lnSpc>
                        <a:spcAft>
                          <a:spcPts val="0"/>
                        </a:spcAft>
                      </a:pPr>
                      <a:r>
                        <a:rPr lang="fr-FR" sz="800" b="1" dirty="0">
                          <a:solidFill>
                            <a:srgbClr val="FF0000"/>
                          </a:solidFill>
                          <a:latin typeface="Calibri"/>
                          <a:ea typeface="Calibri"/>
                          <a:cs typeface="Times New Roman"/>
                        </a:rPr>
                        <a:t>(8)</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err="1" smtClean="0">
                          <a:latin typeface="+mn-lt"/>
                          <a:ea typeface="Calibri"/>
                          <a:cs typeface="Times New Roman"/>
                        </a:rPr>
                        <a:t>Forced</a:t>
                      </a:r>
                      <a:r>
                        <a:rPr lang="fr-FR" sz="1400" b="1" dirty="0" smtClean="0">
                          <a:latin typeface="+mn-lt"/>
                          <a:ea typeface="Calibri"/>
                          <a:cs typeface="Times New Roman"/>
                        </a:rPr>
                        <a:t> </a:t>
                      </a:r>
                      <a:r>
                        <a:rPr lang="fr-FR" sz="1400" b="1" dirty="0" err="1" smtClean="0">
                          <a:latin typeface="+mn-lt"/>
                          <a:ea typeface="Calibri"/>
                          <a:cs typeface="Times New Roman"/>
                        </a:rPr>
                        <a:t>evictions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083572">
                <a:tc>
                  <a:txBody>
                    <a:bodyPr/>
                    <a:lstStyle/>
                    <a:p>
                      <a:pPr algn="just">
                        <a:lnSpc>
                          <a:spcPct val="100000"/>
                        </a:lnSpc>
                        <a:spcAft>
                          <a:spcPts val="0"/>
                        </a:spcAft>
                      </a:pPr>
                      <a:r>
                        <a:rPr lang="fr-FR" sz="800" b="1" dirty="0">
                          <a:solidFill>
                            <a:srgbClr val="FF0000"/>
                          </a:solidFill>
                          <a:latin typeface="Calibri"/>
                          <a:ea typeface="Calibri"/>
                          <a:cs typeface="Times New Roman"/>
                        </a:rPr>
                        <a:t>(9)</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400" b="1" dirty="0" smtClean="0">
                          <a:latin typeface="+mn-lt"/>
                          <a:ea typeface="Calibri"/>
                          <a:cs typeface="Times New Roman"/>
                        </a:rPr>
                        <a:t>Ecological and social consequences of certain major development projects (dams, oil pipelines, research and mining or oil extraction, etc.)</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7" name="Rectangle 3"/>
          <p:cNvSpPr>
            <a:spLocks noChangeArrowheads="1"/>
          </p:cNvSpPr>
          <p:nvPr/>
        </p:nvSpPr>
        <p:spPr bwMode="auto">
          <a:xfrm>
            <a:off x="0" y="-8504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fontScale="90000"/>
          </a:bodyPr>
          <a:lstStyle/>
          <a:p>
            <a:pPr rtl="1"/>
            <a:r>
              <a:rPr lang="ar-SA" dirty="0"/>
              <a:t/>
            </a:r>
            <a:br>
              <a:rPr lang="ar-SA" dirty="0"/>
            </a:br>
            <a:r>
              <a:rPr lang="ar-SA" dirty="0"/>
              <a:t>دور </a:t>
            </a:r>
            <a:r>
              <a:rPr lang="ar-SA" dirty="0" smtClean="0"/>
              <a:t>أمين </a:t>
            </a:r>
            <a:r>
              <a:rPr lang="ar-SA" dirty="0"/>
              <a:t>المظالم / </a:t>
            </a:r>
            <a:r>
              <a:rPr lang="ar-SA" dirty="0" smtClean="0"/>
              <a:t>ومؤسسات أمين </a:t>
            </a:r>
            <a:r>
              <a:rPr lang="ar-SA" dirty="0"/>
              <a:t>المظالم: الوقاية أفضل من العلاج</a:t>
            </a:r>
            <a:br>
              <a:rPr lang="ar-SA" dirty="0"/>
            </a:br>
            <a:endParaRPr lang="fr-FR" dirty="0"/>
          </a:p>
        </p:txBody>
      </p:sp>
      <p:sp>
        <p:nvSpPr>
          <p:cNvPr id="3" name="Espace réservé du contenu 2"/>
          <p:cNvSpPr>
            <a:spLocks noGrp="1"/>
          </p:cNvSpPr>
          <p:nvPr>
            <p:ph idx="1"/>
          </p:nvPr>
        </p:nvSpPr>
        <p:spPr/>
        <p:txBody>
          <a:bodyPr/>
          <a:lstStyle/>
          <a:p>
            <a:endParaRPr lang="en-ZA" dirty="0"/>
          </a:p>
          <a:p>
            <a:pPr algn="r" rtl="1"/>
            <a:r>
              <a:rPr lang="ar-SA" dirty="0" smtClean="0"/>
              <a:t> </a:t>
            </a:r>
            <a:r>
              <a:rPr lang="ar-SA" dirty="0"/>
              <a:t>مطالبة السلطات العامة بتحسين الحكم الرشيد (السياسي والإداري والأمني والاجتماعي والاقتصادي</a:t>
            </a:r>
            <a:r>
              <a:rPr lang="ar-SA" dirty="0" smtClean="0"/>
              <a:t>)</a:t>
            </a:r>
          </a:p>
          <a:p>
            <a:pPr algn="r" rtl="1"/>
            <a:r>
              <a:rPr lang="ar-SA" dirty="0"/>
              <a:t>النظر في منظماتنا </a:t>
            </a:r>
            <a:r>
              <a:rPr lang="ar-SA" dirty="0" smtClean="0"/>
              <a:t>(</a:t>
            </a:r>
            <a:r>
              <a:rPr lang="en-US" dirty="0"/>
              <a:t>AOMA, AOMF, IOI, ...</a:t>
            </a:r>
            <a:r>
              <a:rPr lang="ar-SA" dirty="0" smtClean="0"/>
              <a:t>) إنشاء </a:t>
            </a:r>
            <a:r>
              <a:rPr lang="ar-SA" dirty="0"/>
              <a:t>آلية لمنع الصراع والوساطة</a:t>
            </a: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t>المقدمة</a:t>
            </a:r>
            <a:endParaRPr lang="fr-FR" b="1" dirty="0"/>
          </a:p>
        </p:txBody>
      </p:sp>
      <p:sp>
        <p:nvSpPr>
          <p:cNvPr id="3" name="Espace réservé du contenu 2"/>
          <p:cNvSpPr>
            <a:spLocks noGrp="1"/>
          </p:cNvSpPr>
          <p:nvPr>
            <p:ph idx="1"/>
          </p:nvPr>
        </p:nvSpPr>
        <p:spPr/>
        <p:txBody>
          <a:bodyPr>
            <a:normAutofit fontScale="85000" lnSpcReduction="20000"/>
          </a:bodyPr>
          <a:lstStyle/>
          <a:p>
            <a:pPr lvl="1">
              <a:buNone/>
            </a:pPr>
            <a:endParaRPr lang="en-ZA" sz="3800" b="1" dirty="0"/>
          </a:p>
          <a:p>
            <a:pPr lvl="1" algn="r" rtl="1">
              <a:buNone/>
            </a:pPr>
            <a:r>
              <a:rPr lang="en-ZA" sz="3800" b="1" dirty="0" smtClean="0"/>
              <a:t> </a:t>
            </a:r>
            <a:r>
              <a:rPr lang="ar-SA" sz="3200" b="1" dirty="0"/>
              <a:t>أمين المظالم المعني بحماية حقوق </a:t>
            </a:r>
            <a:r>
              <a:rPr lang="ar-SA" sz="3200" b="1" dirty="0" smtClean="0"/>
              <a:t>المواطنين</a:t>
            </a:r>
            <a:endParaRPr lang="en-US" sz="3200" b="1" dirty="0" smtClean="0"/>
          </a:p>
          <a:p>
            <a:pPr marL="1097280" lvl="1" algn="r" rtl="1">
              <a:buFont typeface="Arial" panose="020B0604020202020204" pitchFamily="34" charset="0"/>
              <a:buChar char="•"/>
            </a:pPr>
            <a:r>
              <a:rPr lang="ar-SA" sz="3600" dirty="0"/>
              <a:t>منذ </a:t>
            </a:r>
            <a:r>
              <a:rPr lang="ar-SA" sz="3600" dirty="0" smtClean="0"/>
              <a:t>عهده</a:t>
            </a:r>
            <a:r>
              <a:rPr lang="en-US" sz="3600" dirty="0"/>
              <a:t> </a:t>
            </a:r>
            <a:r>
              <a:rPr lang="ar-SA" sz="3600" dirty="0" smtClean="0"/>
              <a:t>الرائد </a:t>
            </a:r>
            <a:r>
              <a:rPr lang="ar-SA" sz="3600" dirty="0"/>
              <a:t>في القرن السابع، في الدول العربية، في وقت الخليفة الثاني للمسلمين ابن خطاب (634-644) تحت اسم "ديوان المظالم" أو "مكتب </a:t>
            </a:r>
            <a:r>
              <a:rPr lang="ar-SA" sz="3600" dirty="0" smtClean="0"/>
              <a:t>المظالم </a:t>
            </a:r>
            <a:r>
              <a:rPr lang="ar-SA" sz="3600" dirty="0"/>
              <a:t>"</a:t>
            </a:r>
            <a:endParaRPr lang="ar-SA" sz="3600" dirty="0" smtClean="0"/>
          </a:p>
          <a:p>
            <a:pPr marL="1097280" lvl="1" algn="r" rtl="1">
              <a:buFont typeface="Arial" panose="020B0604020202020204" pitchFamily="34" charset="0"/>
              <a:buChar char="•"/>
            </a:pPr>
            <a:r>
              <a:rPr lang="ar-SA" sz="4000" dirty="0" smtClean="0"/>
              <a:t>ولكن هناك إجماع على أن مؤسسة أمين المظالم أنشئت في السويد في عام 1809 عندما عين البرلمان السويدي أول أمين للمظالم "أمين مظالم جوستيتي" وهو ما يعني "الوسيط الخارجي المعين لتسوية نزاع" أو " من يعمل لصالح الآخرين"</a:t>
            </a:r>
            <a:endParaRPr lang="en-ZA" sz="3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132856"/>
            <a:ext cx="7056784" cy="1728192"/>
          </a:xfrm>
        </p:spPr>
        <p:txBody>
          <a:bodyPr>
            <a:normAutofit/>
          </a:bodyPr>
          <a:lstStyle/>
          <a:p>
            <a:pPr algn="ctr" rtl="1"/>
            <a:r>
              <a:rPr lang="ar-SA" sz="2800" dirty="0" smtClean="0"/>
              <a:t>4- </a:t>
            </a:r>
            <a:r>
              <a:rPr lang="ar-SA" sz="2800" dirty="0"/>
              <a:t>تجربة </a:t>
            </a:r>
            <a:r>
              <a:rPr lang="ar-SA" sz="2800" dirty="0" smtClean="0"/>
              <a:t>بوروندي</a:t>
            </a:r>
            <a:r>
              <a:rPr lang="ar-SA" sz="2800" dirty="0"/>
              <a:t>: مؤسسة أمين المظالم المعني بمنع نشوب الصراعات وعودة اللاجئين والمشردين</a:t>
            </a:r>
            <a:endParaRPr lang="fr-FR" sz="2800" b="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200" dirty="0" smtClean="0"/>
              <a:t>.</a:t>
            </a:r>
            <a:endParaRPr lang="fr-FR" sz="1200" dirty="0"/>
          </a:p>
        </p:txBody>
      </p:sp>
      <p:sp>
        <p:nvSpPr>
          <p:cNvPr id="3" name="Espace réservé du contenu 2"/>
          <p:cNvSpPr>
            <a:spLocks noGrp="1"/>
          </p:cNvSpPr>
          <p:nvPr>
            <p:ph idx="1"/>
          </p:nvPr>
        </p:nvSpPr>
        <p:spPr/>
        <p:txBody>
          <a:bodyPr>
            <a:normAutofit/>
          </a:bodyPr>
          <a:lstStyle/>
          <a:p>
            <a:pPr>
              <a:buNone/>
            </a:pPr>
            <a:r>
              <a:rPr lang="fr-FR" sz="1400" b="1" dirty="0" smtClean="0"/>
              <a:t>.</a:t>
            </a:r>
          </a:p>
          <a:p>
            <a:pPr>
              <a:buNone/>
            </a:pPr>
            <a:endParaRPr lang="fr-FR" sz="1400" b="1" dirty="0" smtClean="0"/>
          </a:p>
          <a:p>
            <a:pPr>
              <a:buNone/>
            </a:pPr>
            <a:endParaRPr lang="fr-FR" sz="1400" b="1" dirty="0" smtClean="0"/>
          </a:p>
          <a:p>
            <a:pPr>
              <a:buNone/>
            </a:pPr>
            <a:endParaRPr lang="fr-FR" sz="1400" b="1" dirty="0" smtClean="0"/>
          </a:p>
          <a:p>
            <a:pPr>
              <a:buNone/>
            </a:pPr>
            <a:endParaRPr lang="fr-FR" sz="1400" b="1" dirty="0" smtClean="0"/>
          </a:p>
          <a:p>
            <a:pPr>
              <a:buNone/>
            </a:pPr>
            <a:endParaRPr lang="fr-FR" sz="1400" b="1" dirty="0" smtClean="0"/>
          </a:p>
          <a:p>
            <a:pPr algn="ctr">
              <a:buNone/>
            </a:pPr>
            <a:endParaRPr lang="fr-FR" sz="4000" b="1" dirty="0"/>
          </a:p>
          <a:p>
            <a:pPr algn="ctr">
              <a:buNone/>
            </a:pPr>
            <a:r>
              <a:rPr lang="ar-SA" sz="4000" b="1" dirty="0"/>
              <a:t>ملخص العرض</a:t>
            </a:r>
            <a:endParaRPr lang="fr-FR" sz="40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2800" b="1" dirty="0"/>
              <a:t/>
            </a:r>
            <a:br>
              <a:rPr lang="ar-SA" sz="2800" b="1" dirty="0"/>
            </a:br>
            <a:r>
              <a:rPr lang="ar-SA" sz="2800" b="1" dirty="0"/>
              <a:t>4.1. سياق إنشاء </a:t>
            </a:r>
            <a:r>
              <a:rPr lang="ar-SA" sz="2800" b="1" dirty="0" smtClean="0"/>
              <a:t>المؤسسة</a:t>
            </a:r>
            <a:endParaRPr lang="fr-FR" sz="2800" b="1" dirty="0"/>
          </a:p>
        </p:txBody>
      </p:sp>
      <p:sp>
        <p:nvSpPr>
          <p:cNvPr id="3" name="Espace réservé du contenu 2"/>
          <p:cNvSpPr>
            <a:spLocks noGrp="1"/>
          </p:cNvSpPr>
          <p:nvPr>
            <p:ph idx="1"/>
          </p:nvPr>
        </p:nvSpPr>
        <p:spPr/>
        <p:txBody>
          <a:bodyPr>
            <a:normAutofit lnSpcReduction="10000"/>
          </a:bodyPr>
          <a:lstStyle/>
          <a:p>
            <a:endParaRPr lang="en-ZA" dirty="0"/>
          </a:p>
          <a:p>
            <a:pPr algn="r" rtl="1"/>
            <a:r>
              <a:rPr lang="ar-SA" dirty="0" smtClean="0"/>
              <a:t> </a:t>
            </a:r>
            <a:r>
              <a:rPr lang="ar-SA" dirty="0"/>
              <a:t>بعد أكثر من عقد من الحرب الأهلية في أعقاب اغتيال الرئيس الأول المنتخب ديمقراطيا (1993-2005</a:t>
            </a:r>
            <a:r>
              <a:rPr lang="ar-SA" dirty="0" smtClean="0"/>
              <a:t>).</a:t>
            </a:r>
          </a:p>
          <a:p>
            <a:pPr algn="r" rtl="1"/>
            <a:r>
              <a:rPr lang="ar-SA" dirty="0" smtClean="0"/>
              <a:t>عنوان مخصص </a:t>
            </a:r>
            <a:r>
              <a:rPr lang="ar-SA" dirty="0"/>
              <a:t>لأمين المظالم بموجب دستور الجمهورية: </a:t>
            </a:r>
            <a:r>
              <a:rPr lang="ar-SA" dirty="0" smtClean="0"/>
              <a:t>العنوان </a:t>
            </a:r>
            <a:r>
              <a:rPr lang="ar-SA" dirty="0"/>
              <a:t>التاسع</a:t>
            </a:r>
            <a:r>
              <a:rPr lang="ar-SA" dirty="0" smtClean="0"/>
              <a:t>.</a:t>
            </a:r>
          </a:p>
          <a:p>
            <a:pPr algn="r" rtl="1"/>
            <a:r>
              <a:rPr lang="ar-SA" dirty="0"/>
              <a:t>أنشئت بموجب القانون رقم 1/03 المؤرخ 25 كانون الثاني / يناير 2010، المنقحة وأصبحت القانون رقم 1/04 المؤرخ 24 كانون الثاني / يناير 2013 بشأن تنظيم وعمل أمين المظالم</a:t>
            </a:r>
            <a:endParaRPr lang="en-Z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100" dirty="0" smtClean="0"/>
              <a:t>.</a:t>
            </a:r>
            <a:endParaRPr lang="fr-FR" sz="1100" dirty="0"/>
          </a:p>
        </p:txBody>
      </p:sp>
      <p:sp>
        <p:nvSpPr>
          <p:cNvPr id="3" name="Espace réservé du contenu 2"/>
          <p:cNvSpPr>
            <a:spLocks noGrp="1"/>
          </p:cNvSpPr>
          <p:nvPr>
            <p:ph idx="1"/>
          </p:nvPr>
        </p:nvSpPr>
        <p:spPr/>
        <p:txBody>
          <a:bodyPr/>
          <a:lstStyle/>
          <a:p>
            <a:endParaRPr lang="fr-FR" dirty="0" smtClean="0"/>
          </a:p>
          <a:p>
            <a:endParaRPr lang="fr-FR" dirty="0" smtClean="0"/>
          </a:p>
          <a:p>
            <a:pPr algn="ctr" rtl="1">
              <a:buNone/>
            </a:pPr>
            <a:r>
              <a:rPr lang="ar-SA" b="1" dirty="0"/>
              <a:t>4.2. التنظيم والتشغيل</a:t>
            </a:r>
            <a:endParaRPr lang="fr-FR"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Colloque national sur la Bonne Gouvernance (mars 2017)\Ombudsman - Missions et Pouvoirs.png"/>
          <p:cNvPicPr>
            <a:picLocks noChangeAspect="1" noChangeArrowheads="1"/>
          </p:cNvPicPr>
          <p:nvPr/>
        </p:nvPicPr>
        <p:blipFill>
          <a:blip r:embed="rId2" cstate="print"/>
          <a:srcRect/>
          <a:stretch>
            <a:fillRect/>
          </a:stretch>
        </p:blipFill>
        <p:spPr bwMode="auto">
          <a:xfrm>
            <a:off x="990600" y="-457199"/>
            <a:ext cx="6749752" cy="6979994"/>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74638"/>
            <a:ext cx="7488832" cy="994122"/>
          </a:xfrm>
        </p:spPr>
        <p:txBody>
          <a:bodyPr>
            <a:normAutofit/>
          </a:bodyPr>
          <a:lstStyle/>
          <a:p>
            <a:r>
              <a:rPr lang="ar-SA" sz="4000" b="1" dirty="0"/>
              <a:t>4.2. الإنجازات والنتائج</a:t>
            </a:r>
            <a:endParaRPr lang="fr-FR" sz="4000" b="1" dirty="0"/>
          </a:p>
        </p:txBody>
      </p:sp>
      <p:sp>
        <p:nvSpPr>
          <p:cNvPr id="3" name="Espace réservé du contenu 2"/>
          <p:cNvSpPr>
            <a:spLocks noGrp="1"/>
          </p:cNvSpPr>
          <p:nvPr>
            <p:ph idx="1"/>
          </p:nvPr>
        </p:nvSpPr>
        <p:spPr/>
        <p:txBody>
          <a:bodyPr>
            <a:normAutofit fontScale="92500" lnSpcReduction="10000"/>
          </a:bodyPr>
          <a:lstStyle/>
          <a:p>
            <a:endParaRPr lang="en-ZA" dirty="0"/>
          </a:p>
          <a:p>
            <a:pPr algn="r" rtl="1"/>
            <a:r>
              <a:rPr lang="ar-SA" dirty="0"/>
              <a:t>مهام الوساطة العادية بين المواطنين والإدارة؛ مراقبة أداء الإدارات والخدمات العامة</a:t>
            </a:r>
            <a:r>
              <a:rPr lang="ar-SA" dirty="0" smtClean="0"/>
              <a:t>؛</a:t>
            </a:r>
          </a:p>
          <a:p>
            <a:pPr algn="r" rtl="1"/>
            <a:r>
              <a:rPr lang="ar-SA" dirty="0"/>
              <a:t>2015 (خلال الأزمة</a:t>
            </a:r>
            <a:r>
              <a:rPr lang="ar-SA" dirty="0" smtClean="0"/>
              <a:t>):</a:t>
            </a:r>
          </a:p>
          <a:p>
            <a:pPr algn="r" rtl="1"/>
            <a:r>
              <a:rPr lang="ar-SA" dirty="0"/>
              <a:t>الاجتماعات بين قادة الأحزاب </a:t>
            </a:r>
            <a:r>
              <a:rPr lang="ar-SA" dirty="0" smtClean="0"/>
              <a:t>السياسية</a:t>
            </a:r>
          </a:p>
          <a:p>
            <a:pPr algn="r" rtl="1"/>
            <a:r>
              <a:rPr lang="ar-SA" dirty="0"/>
              <a:t>اجتماع التبادل بين نقابات التعليم، والسلطات المنظمة، والإدارة التعليمية</a:t>
            </a:r>
            <a:r>
              <a:rPr lang="ar-SA" dirty="0" smtClean="0"/>
              <a:t>.</a:t>
            </a:r>
          </a:p>
          <a:p>
            <a:pPr algn="r" rtl="1"/>
            <a:r>
              <a:rPr lang="ar-SA" dirty="0"/>
              <a:t>اجتماعات بين </a:t>
            </a:r>
            <a:r>
              <a:rPr lang="ar-SA" dirty="0" smtClean="0"/>
              <a:t>البطولات </a:t>
            </a:r>
            <a:r>
              <a:rPr lang="ar-SA" dirty="0"/>
              <a:t>الشبابية التابعة للأحزاب السياسية</a:t>
            </a:r>
            <a:r>
              <a:rPr lang="ar-SA" dirty="0" smtClean="0"/>
              <a:t>؛</a:t>
            </a:r>
          </a:p>
          <a:p>
            <a:pPr algn="r" rtl="1"/>
            <a:r>
              <a:rPr lang="ar-SA" dirty="0"/>
              <a:t>بطولة كرة القدم بين الشباب من الأحزاب السياسية</a:t>
            </a:r>
            <a:endParaRPr lang="en-Z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b="1" dirty="0"/>
              <a:t>الإنجازات والنتائج (تابع 1)</a:t>
            </a:r>
            <a:endParaRPr lang="fr-FR" b="1"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 </a:t>
            </a:r>
          </a:p>
          <a:p>
            <a:endParaRPr lang="ar-SA" dirty="0"/>
          </a:p>
          <a:p>
            <a:pPr algn="r" rtl="1"/>
            <a:r>
              <a:rPr lang="ar-SA" dirty="0"/>
              <a:t>2017: بعثات خاصة من التقارب والمصالحة حول القضايا العامة المتعلقة بالعلاقات مع القوى السياسية والاجتماعية (المادة 6 د من القانون الذي يحكم أمين المظالم)</a:t>
            </a:r>
          </a:p>
          <a:p>
            <a:pPr algn="r" rtl="1"/>
            <a:r>
              <a:rPr lang="ar-SA" dirty="0"/>
              <a:t>جتماع أمين المظالم مع القادة السياسيين في المنفى، </a:t>
            </a:r>
            <a:r>
              <a:rPr lang="ar-SA" dirty="0" smtClean="0"/>
              <a:t>هلسنكي</a:t>
            </a:r>
          </a:p>
          <a:p>
            <a:pPr algn="r" rtl="1"/>
            <a:r>
              <a:rPr lang="ar-SA" dirty="0"/>
              <a:t>اجتماع مع </a:t>
            </a:r>
            <a:r>
              <a:rPr lang="ar-SA" dirty="0" smtClean="0"/>
              <a:t>ميسر الحوار </a:t>
            </a:r>
            <a:r>
              <a:rPr lang="ar-SA" dirty="0"/>
              <a:t>البوروندي، سعادة بنيامين </a:t>
            </a:r>
            <a:r>
              <a:rPr lang="ar-SA" dirty="0" smtClean="0"/>
              <a:t>ومكابا</a:t>
            </a:r>
            <a:r>
              <a:rPr lang="ar-SA" dirty="0"/>
              <a:t>، </a:t>
            </a:r>
            <a:r>
              <a:rPr lang="ar-SA" dirty="0" smtClean="0"/>
              <a:t>وتنزانيا؛</a:t>
            </a:r>
          </a:p>
          <a:p>
            <a:pPr algn="r" rtl="1"/>
            <a:r>
              <a:rPr lang="ar-SA" dirty="0"/>
              <a:t>استقبال اللاجئين العائدين إلى البلاد والزيارة المقررة لمخيمات اللاجئين</a:t>
            </a:r>
            <a:endParaRPr lang="en-ZA"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b="1" dirty="0"/>
              <a:t>الإنجازات والنتائج (تابع </a:t>
            </a:r>
            <a:r>
              <a:rPr lang="ar-SA" b="1" dirty="0" smtClean="0"/>
              <a:t>2)</a:t>
            </a:r>
            <a:endParaRPr lang="fr-FR" dirty="0"/>
          </a:p>
        </p:txBody>
      </p:sp>
      <p:sp>
        <p:nvSpPr>
          <p:cNvPr id="3" name="Espace réservé du contenu 2"/>
          <p:cNvSpPr>
            <a:spLocks noGrp="1"/>
          </p:cNvSpPr>
          <p:nvPr>
            <p:ph idx="1"/>
          </p:nvPr>
        </p:nvSpPr>
        <p:spPr/>
        <p:txBody>
          <a:bodyPr>
            <a:normAutofit/>
          </a:bodyPr>
          <a:lstStyle/>
          <a:p>
            <a:endParaRPr lang="en-ZA" dirty="0"/>
          </a:p>
          <a:p>
            <a:pPr algn="r" rtl="1"/>
            <a:r>
              <a:rPr lang="ar-SA" dirty="0" smtClean="0"/>
              <a:t>تنظيم </a:t>
            </a:r>
            <a:r>
              <a:rPr lang="ar-SA" dirty="0"/>
              <a:t>"مقهى سياسي" لقادة الأحزاب السياسية في كايانزا</a:t>
            </a:r>
            <a:r>
              <a:rPr lang="ar-SA" dirty="0" smtClean="0"/>
              <a:t>؛</a:t>
            </a:r>
          </a:p>
          <a:p>
            <a:pPr algn="r" rtl="1"/>
            <a:r>
              <a:rPr lang="ar-SA" dirty="0"/>
              <a:t>التراجع السياسي لقادة الأحزاب السياسية + القادة الدينيين + منظمات المجتمع المدني والإعلام، كايانزا</a:t>
            </a:r>
            <a:r>
              <a:rPr lang="ar-SA" dirty="0" smtClean="0"/>
              <a:t>؛</a:t>
            </a:r>
          </a:p>
          <a:p>
            <a:pPr algn="r" rtl="1"/>
            <a:r>
              <a:rPr lang="ar-SA" dirty="0"/>
              <a:t>اجتماع القادة السياسيين وحدهم (في مقر أمين المظالم</a:t>
            </a:r>
            <a:r>
              <a:rPr lang="ar-SA" dirty="0" smtClean="0"/>
              <a:t>)؛</a:t>
            </a:r>
          </a:p>
          <a:p>
            <a:pPr algn="r" rtl="1"/>
            <a:r>
              <a:rPr lang="ar-SA" dirty="0"/>
              <a:t>عودة بعض اللاجئين السياسيين </a:t>
            </a:r>
            <a:r>
              <a:rPr lang="ar-SA" dirty="0" smtClean="0"/>
              <a:t>من </a:t>
            </a:r>
            <a:r>
              <a:rPr lang="ar-SA" dirty="0"/>
              <a:t>الخارج </a:t>
            </a:r>
            <a:r>
              <a:rPr lang="ar-SA" dirty="0" smtClean="0"/>
              <a:t>إلى </a:t>
            </a:r>
            <a:r>
              <a:rPr lang="ar-SA" dirty="0"/>
              <a:t>البلد</a:t>
            </a:r>
            <a:r>
              <a:rPr lang="ar-SA" dirty="0" smtClean="0"/>
              <a:t>؛</a:t>
            </a:r>
          </a:p>
          <a:p>
            <a:pPr algn="r" rtl="1"/>
            <a:r>
              <a:rPr lang="ar-SA" dirty="0" smtClean="0"/>
              <a:t>حشد التدعم </a:t>
            </a:r>
            <a:r>
              <a:rPr lang="ar-SA" dirty="0"/>
              <a:t>والحصول على أرض لنقل ضحايا الانهيار الأرضي من تلة (نيروهونغوكا) في مقاطعة رومونج</a:t>
            </a:r>
            <a:endParaRPr lang="en-Z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b="1" dirty="0"/>
              <a:t/>
            </a:r>
            <a:br>
              <a:rPr lang="ar-SA" b="1" dirty="0"/>
            </a:br>
            <a:r>
              <a:rPr lang="ar-SA" b="1" dirty="0"/>
              <a:t>4.3. القيود والتحديات ووجهات النظر</a:t>
            </a:r>
            <a:br>
              <a:rPr lang="ar-SA" b="1" dirty="0"/>
            </a:br>
            <a:endParaRPr lang="fr-FR" sz="3200" b="1" dirty="0"/>
          </a:p>
        </p:txBody>
      </p:sp>
      <p:sp>
        <p:nvSpPr>
          <p:cNvPr id="3" name="Espace réservé du contenu 2"/>
          <p:cNvSpPr>
            <a:spLocks noGrp="1"/>
          </p:cNvSpPr>
          <p:nvPr>
            <p:ph idx="1"/>
          </p:nvPr>
        </p:nvSpPr>
        <p:spPr/>
        <p:txBody>
          <a:bodyPr>
            <a:normAutofit/>
          </a:bodyPr>
          <a:lstStyle/>
          <a:p>
            <a:pPr>
              <a:buFont typeface="Wingdings" pitchFamily="2" charset="2"/>
              <a:buChar char="Ø"/>
            </a:pPr>
            <a:endParaRPr lang="en-ZA" dirty="0"/>
          </a:p>
          <a:p>
            <a:pPr algn="r" rtl="1">
              <a:buFont typeface="Wingdings" pitchFamily="2" charset="2"/>
              <a:buChar char="Ø"/>
            </a:pPr>
            <a:r>
              <a:rPr lang="ar-SA" b="1" dirty="0" smtClean="0"/>
              <a:t> </a:t>
            </a:r>
            <a:r>
              <a:rPr lang="ar-SA" b="1" dirty="0"/>
              <a:t>القيود:</a:t>
            </a:r>
            <a:endParaRPr lang="en-ZA" b="1" dirty="0"/>
          </a:p>
          <a:p>
            <a:pPr algn="r" rtl="1">
              <a:buFont typeface="Wingdings" pitchFamily="2" charset="2"/>
              <a:buChar char="Ø"/>
            </a:pPr>
            <a:r>
              <a:rPr lang="ar-SA" dirty="0" smtClean="0"/>
              <a:t> </a:t>
            </a:r>
            <a:r>
              <a:rPr lang="ar-SA" dirty="0"/>
              <a:t>مؤسسة صغيرة جدا: ولايته الثانية</a:t>
            </a:r>
            <a:endParaRPr lang="en-ZA" dirty="0"/>
          </a:p>
          <a:p>
            <a:pPr algn="r" rtl="1">
              <a:buFont typeface="Wingdings" pitchFamily="2" charset="2"/>
              <a:buChar char="Ø"/>
            </a:pPr>
            <a:r>
              <a:rPr lang="ar-SA" dirty="0"/>
              <a:t> عدم كفاية الموارد (المالية والبشرية والمادية)؛</a:t>
            </a:r>
            <a:endParaRPr lang="en-ZA" dirty="0" smtClean="0"/>
          </a:p>
          <a:p>
            <a:pPr algn="r" rtl="1">
              <a:buFont typeface="Wingdings" pitchFamily="2" charset="2"/>
              <a:buChar char="Ø"/>
            </a:pPr>
            <a:r>
              <a:rPr lang="ar-SA" b="1" dirty="0" smtClean="0"/>
              <a:t> </a:t>
            </a:r>
            <a:r>
              <a:rPr lang="ar-SA" b="1" dirty="0"/>
              <a:t>التحديات ووجهات النظر:</a:t>
            </a:r>
            <a:endParaRPr lang="en-ZA" b="1" dirty="0" smtClean="0"/>
          </a:p>
          <a:p>
            <a:pPr algn="r" rtl="1">
              <a:buFont typeface="Wingdings" pitchFamily="2" charset="2"/>
              <a:buChar char="Ø"/>
            </a:pPr>
            <a:r>
              <a:rPr lang="ar-SA" dirty="0" smtClean="0"/>
              <a:t> تسجيل وتوثيق </a:t>
            </a:r>
            <a:r>
              <a:rPr lang="ar-SA" dirty="0"/>
              <a:t>القدرات </a:t>
            </a:r>
            <a:r>
              <a:rPr lang="ar-SA" dirty="0" smtClean="0"/>
              <a:t>المؤسسية</a:t>
            </a:r>
          </a:p>
          <a:p>
            <a:pPr algn="r" rtl="1">
              <a:buFont typeface="Wingdings" pitchFamily="2" charset="2"/>
              <a:buChar char="Ø"/>
            </a:pPr>
            <a:r>
              <a:rPr lang="ar-SA" dirty="0"/>
              <a:t>تزويد المؤسسة بمركز للإنذار ومنع النزاعات</a:t>
            </a:r>
            <a:endParaRPr lang="en-ZA"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sz="3200" b="1" dirty="0"/>
              <a:t/>
            </a:r>
            <a:br>
              <a:rPr lang="ar-SA" sz="3200" b="1" dirty="0"/>
            </a:br>
            <a:r>
              <a:rPr lang="ar-SA" sz="3200" b="1" dirty="0"/>
              <a:t>5- ملخص تنفيذي: دور أمين المظالم في حماية حقوق الإنسان</a:t>
            </a:r>
            <a:br>
              <a:rPr lang="ar-SA" sz="3200" b="1" dirty="0"/>
            </a:br>
            <a:endParaRPr lang="fr-FR" sz="3200" b="1" dirty="0"/>
          </a:p>
        </p:txBody>
      </p:sp>
      <p:sp>
        <p:nvSpPr>
          <p:cNvPr id="3" name="Espace réservé du contenu 2"/>
          <p:cNvSpPr>
            <a:spLocks noGrp="1"/>
          </p:cNvSpPr>
          <p:nvPr>
            <p:ph idx="1"/>
          </p:nvPr>
        </p:nvSpPr>
        <p:spPr/>
        <p:txBody>
          <a:bodyPr>
            <a:normAutofit/>
          </a:bodyPr>
          <a:lstStyle/>
          <a:p>
            <a:pPr lvl="0" algn="r" rtl="1">
              <a:buNone/>
            </a:pPr>
            <a:r>
              <a:rPr lang="ar-SA" dirty="0" smtClean="0"/>
              <a:t>5.1 </a:t>
            </a:r>
            <a:r>
              <a:rPr lang="ar-SA" dirty="0"/>
              <a:t>وأمين المظالم </a:t>
            </a:r>
            <a:r>
              <a:rPr lang="ar-SA" dirty="0" smtClean="0"/>
              <a:t>هو </a:t>
            </a:r>
            <a:r>
              <a:rPr lang="ar-SA" dirty="0"/>
              <a:t>في جوهره مؤسسة تستمع إلى الشعب وتتوسط وتحمي حقوق الإنسان بصرف النظر عن وضعهم: اللاجئون أو المشردون أو غير النازحين</a:t>
            </a:r>
            <a:r>
              <a:rPr lang="ar-SA" dirty="0" smtClean="0"/>
              <a:t>.</a:t>
            </a:r>
          </a:p>
          <a:p>
            <a:pPr lvl="0" algn="r" rtl="1">
              <a:buNone/>
            </a:pPr>
            <a:r>
              <a:rPr lang="ar-SA" dirty="0" smtClean="0"/>
              <a:t>5.2 </a:t>
            </a:r>
            <a:r>
              <a:rPr lang="ar-SA" dirty="0"/>
              <a:t>وتتوقف واجبات وصلاحيات أمين المظالم على كل تشريع وطني، ومن ثم على مركزه القانوني والاجتماعي - السياسي</a:t>
            </a:r>
            <a:r>
              <a:rPr lang="ar-SA" dirty="0" smtClean="0"/>
              <a:t>.</a:t>
            </a:r>
          </a:p>
          <a:p>
            <a:pPr lvl="0" algn="r" rtl="1">
              <a:buNone/>
            </a:pPr>
            <a:r>
              <a:rPr lang="ar-SA" dirty="0" smtClean="0"/>
              <a:t>5.3  من </a:t>
            </a:r>
            <a:r>
              <a:rPr lang="ar-SA" dirty="0"/>
              <a:t>خلال مهمة مراقبة عمل الإدارة: دعامة لدولة الحق</a:t>
            </a:r>
            <a:endParaRPr lang="en-Z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0">
              <a:spcBef>
                <a:spcPct val="0"/>
              </a:spcBef>
            </a:pPr>
            <a:r>
              <a:rPr lang="ar-SA" sz="2400" b="1" dirty="0" smtClean="0"/>
              <a:t>التطور والتوسع والمصطلحات</a:t>
            </a:r>
            <a:endParaRPr lang="fr-FR" sz="2800" b="1" dirty="0"/>
          </a:p>
        </p:txBody>
      </p:sp>
      <p:sp>
        <p:nvSpPr>
          <p:cNvPr id="3" name="Espace réservé du contenu 2"/>
          <p:cNvSpPr>
            <a:spLocks noGrp="1"/>
          </p:cNvSpPr>
          <p:nvPr>
            <p:ph idx="1"/>
          </p:nvPr>
        </p:nvSpPr>
        <p:spPr/>
        <p:txBody>
          <a:bodyPr>
            <a:normAutofit/>
          </a:bodyPr>
          <a:lstStyle/>
          <a:p>
            <a:pPr lvl="0"/>
            <a:endParaRPr lang="en-ZA" dirty="0"/>
          </a:p>
          <a:p>
            <a:pPr lvl="0" algn="r" rtl="1"/>
            <a:r>
              <a:rPr lang="ar-SA" dirty="0" smtClean="0"/>
              <a:t>التطور:</a:t>
            </a:r>
            <a:endParaRPr lang="en-ZA" dirty="0"/>
          </a:p>
          <a:p>
            <a:pPr lvl="0" algn="r" rtl="1"/>
            <a:r>
              <a:rPr lang="ar-SA" dirty="0" smtClean="0"/>
              <a:t> </a:t>
            </a:r>
            <a:r>
              <a:rPr lang="ar-SA" dirty="0"/>
              <a:t>وفي غضون ذلك، أصبح أمين المظالم ممثل الشعب، الناطق باسمه، الذي يضمن الوساطة المؤسسية بين الجمهور والحكومة، حيث يسيطر على الإدارة خارج </a:t>
            </a:r>
            <a:r>
              <a:rPr lang="ar-SA" dirty="0" smtClean="0"/>
              <a:t>قنوات اللجوء (الإستجارة) </a:t>
            </a:r>
            <a:r>
              <a:rPr lang="ar-SA" dirty="0"/>
              <a:t>العادية. وأمين المظالم هو الصلة بين الشعب والسلطة والقانون؛ فهو الوصي على الشرعية والحكم الرشيد والعدالة والأخلاق العامة.</a:t>
            </a: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sz="3600" b="1" dirty="0"/>
              <a:t/>
            </a:r>
            <a:br>
              <a:rPr lang="ar-SA" sz="3600" b="1" dirty="0"/>
            </a:br>
            <a:r>
              <a:rPr lang="ar-SA" sz="3600" b="1" dirty="0"/>
              <a:t>التوليف العام. (بعد)</a:t>
            </a:r>
            <a:br>
              <a:rPr lang="ar-SA" sz="3600" b="1" dirty="0"/>
            </a:br>
            <a:endParaRPr lang="fr-FR" sz="3600" b="1" dirty="0"/>
          </a:p>
        </p:txBody>
      </p:sp>
      <p:sp>
        <p:nvSpPr>
          <p:cNvPr id="3" name="Espace réservé du contenu 2"/>
          <p:cNvSpPr>
            <a:spLocks noGrp="1"/>
          </p:cNvSpPr>
          <p:nvPr>
            <p:ph idx="1"/>
          </p:nvPr>
        </p:nvSpPr>
        <p:spPr>
          <a:xfrm>
            <a:off x="251520" y="1772816"/>
            <a:ext cx="8229600" cy="4525963"/>
          </a:xfrm>
        </p:spPr>
        <p:txBody>
          <a:bodyPr>
            <a:normAutofit/>
          </a:bodyPr>
          <a:lstStyle/>
          <a:p>
            <a:pPr lvl="1">
              <a:buNone/>
            </a:pPr>
            <a:endParaRPr lang="fr-FR" sz="1800" dirty="0" smtClean="0"/>
          </a:p>
          <a:p>
            <a:pPr lvl="1" algn="r" rtl="1">
              <a:buNone/>
            </a:pPr>
            <a:r>
              <a:rPr lang="ar-SA" dirty="0" smtClean="0"/>
              <a:t>5.4 </a:t>
            </a:r>
            <a:r>
              <a:rPr lang="ar-SA" dirty="0"/>
              <a:t>ومن خلال الاستماع والرقابة والإحالة الذاتية والبعثات الخاصة، يعد أمين المظالم </a:t>
            </a:r>
            <a:r>
              <a:rPr lang="ar-SA" dirty="0" smtClean="0"/>
              <a:t>آلية </a:t>
            </a:r>
            <a:r>
              <a:rPr lang="ar-SA" dirty="0"/>
              <a:t>للإنذار ومنع نشوب الصراعات</a:t>
            </a:r>
            <a:r>
              <a:rPr lang="ar-SA" dirty="0" smtClean="0"/>
              <a:t>.</a:t>
            </a:r>
          </a:p>
          <a:p>
            <a:pPr lvl="1" algn="r" rtl="1">
              <a:buNone/>
            </a:pPr>
            <a:endParaRPr lang="ar-SA" dirty="0"/>
          </a:p>
          <a:p>
            <a:pPr lvl="1" algn="r" rtl="1">
              <a:buNone/>
            </a:pPr>
            <a:r>
              <a:rPr lang="ar-SA" dirty="0"/>
              <a:t>5.5 ثقة المواطن والثقة في مؤسسة أمين المظالم / </a:t>
            </a:r>
            <a:r>
              <a:rPr lang="ar-SA" dirty="0" smtClean="0"/>
              <a:t>وأمين </a:t>
            </a:r>
            <a:r>
              <a:rPr lang="ar-SA" dirty="0"/>
              <a:t>المظالم</a:t>
            </a:r>
            <a:endParaRPr lang="en-Z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4000" b="1" dirty="0" smtClean="0"/>
              <a:t>6- </a:t>
            </a:r>
            <a:r>
              <a:rPr lang="ar-SA" sz="4000" b="1" dirty="0"/>
              <a:t>- الاستنتاج العام</a:t>
            </a:r>
            <a:endParaRPr lang="fr-FR" sz="4000" b="1" dirty="0"/>
          </a:p>
        </p:txBody>
      </p:sp>
      <p:sp>
        <p:nvSpPr>
          <p:cNvPr id="3" name="Espace réservé du contenu 2"/>
          <p:cNvSpPr>
            <a:spLocks noGrp="1"/>
          </p:cNvSpPr>
          <p:nvPr>
            <p:ph idx="1"/>
          </p:nvPr>
        </p:nvSpPr>
        <p:spPr/>
        <p:txBody>
          <a:bodyPr>
            <a:normAutofit/>
          </a:bodyPr>
          <a:lstStyle/>
          <a:p>
            <a:pPr marL="342900" lvl="1" indent="-342900" algn="r" rtl="1">
              <a:buNone/>
            </a:pPr>
            <a:r>
              <a:rPr lang="fr-FR" dirty="0" smtClean="0"/>
              <a:t>     </a:t>
            </a:r>
            <a:r>
              <a:rPr lang="ar-SA" dirty="0"/>
              <a:t>وأمين المظالم هو في النهاية مساعد للحكومة: فهو يستطيع أن يساعده على الوفاء بالتزاماته بموجب القانون الدولي لحقوق الإنسان، ولا سيما بإسداء المشورة </a:t>
            </a:r>
            <a:r>
              <a:rPr lang="ar-SA" dirty="0" smtClean="0"/>
              <a:t>للحكومة </a:t>
            </a:r>
            <a:r>
              <a:rPr lang="ar-SA" dirty="0"/>
              <a:t>بشأن تنفيذ التشريع. والممارسات والسياسات الوطنية بما يتماشى مع المعايير والمبادئ الدولية في مجال حقوق الإنسان بشكل عام، واللاجئين والنازحين داخليا على وجه الخصوص</a:t>
            </a:r>
            <a:r>
              <a:rPr lang="ar-SA" dirty="0" smtClean="0"/>
              <a:t>.</a:t>
            </a:r>
          </a:p>
          <a:p>
            <a:pPr marL="342900" lvl="1" indent="-342900" algn="r" rtl="1">
              <a:buNone/>
            </a:pPr>
            <a:r>
              <a:rPr lang="ar-SA" dirty="0"/>
              <a:t>ولأداء </a:t>
            </a:r>
            <a:r>
              <a:rPr lang="ar-SA" dirty="0" smtClean="0"/>
              <a:t>مهامه، </a:t>
            </a:r>
            <a:r>
              <a:rPr lang="ar-SA" dirty="0"/>
              <a:t>يحتاج أمين المظالم إلى موارد كبيرة</a:t>
            </a:r>
            <a:endParaRPr lang="en-Z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3200" b="1" dirty="0"/>
              <a:t>المصادر والمراجع </a:t>
            </a:r>
            <a:endParaRPr lang="fr-FR" sz="3200" b="1" dirty="0"/>
          </a:p>
        </p:txBody>
      </p:sp>
      <p:sp>
        <p:nvSpPr>
          <p:cNvPr id="3" name="Espace réservé du contenu 2"/>
          <p:cNvSpPr>
            <a:spLocks noGrp="1"/>
          </p:cNvSpPr>
          <p:nvPr>
            <p:ph idx="1"/>
          </p:nvPr>
        </p:nvSpPr>
        <p:spPr/>
        <p:txBody>
          <a:bodyPr>
            <a:normAutofit/>
          </a:bodyPr>
          <a:lstStyle/>
          <a:p>
            <a:pPr>
              <a:buNone/>
            </a:pPr>
            <a:r>
              <a:rPr lang="fr-FR" dirty="0" smtClean="0"/>
              <a:t>- </a:t>
            </a:r>
            <a:endParaRPr lang="en-ZA" sz="1600" b="1" dirty="0"/>
          </a:p>
          <a:p>
            <a:pPr>
              <a:buNone/>
            </a:pPr>
            <a:r>
              <a:rPr lang="en-ZA" sz="1600" dirty="0"/>
              <a:t>A.O.M.A., 2014. Constitution of A.O.M.A, for adoption at the 4th session of the AOMA General Assembly in Addis Ababa, Ethiopia, 6 November 2014., Internet document, PDF.</a:t>
            </a:r>
          </a:p>
          <a:p>
            <a:pPr>
              <a:buNone/>
            </a:pPr>
            <a:r>
              <a:rPr lang="en-ZA" sz="1600" dirty="0"/>
              <a:t> - United Nations. General Assembly, Sixty-fifth session Item 69 (b) of the provisional agenda * The role of the ombudsman, the ombudsman and other national human rights institutions in the promotion and protection of human rights the man.</a:t>
            </a:r>
          </a:p>
          <a:p>
            <a:pPr>
              <a:buNone/>
            </a:pPr>
            <a:r>
              <a:rPr lang="en-ZA" sz="1600" dirty="0"/>
              <a:t>- Republic of Burundi: Constitution of the Republic, March 25, 2005.</a:t>
            </a:r>
          </a:p>
          <a:p>
            <a:pPr>
              <a:buNone/>
            </a:pPr>
            <a:r>
              <a:rPr lang="en-ZA" sz="1600" dirty="0"/>
              <a:t>- The </a:t>
            </a:r>
            <a:r>
              <a:rPr lang="en-ZA" sz="1600" dirty="0" err="1"/>
              <a:t>Cimade</a:t>
            </a:r>
            <a:r>
              <a:rPr lang="en-ZA" sz="1600" dirty="0"/>
              <a:t>. Migrations: State of play 2017. 75013 Paris, 64, rue </a:t>
            </a:r>
            <a:r>
              <a:rPr lang="en-ZA" sz="1600" dirty="0" err="1"/>
              <a:t>Clisson</a:t>
            </a:r>
            <a:endParaRPr lang="en-ZA" sz="1600" dirty="0"/>
          </a:p>
          <a:p>
            <a:pPr>
              <a:buNone/>
            </a:pPr>
            <a:r>
              <a:rPr lang="en-ZA" sz="1600" dirty="0"/>
              <a:t>- Christophe </a:t>
            </a:r>
            <a:r>
              <a:rPr lang="en-ZA" sz="1600" dirty="0" err="1"/>
              <a:t>Daum</a:t>
            </a:r>
            <a:r>
              <a:rPr lang="en-ZA" sz="1600" dirty="0"/>
              <a:t> and Isaiah </a:t>
            </a:r>
            <a:r>
              <a:rPr lang="en-ZA" sz="1600" dirty="0" err="1"/>
              <a:t>Dougnon</a:t>
            </a:r>
            <a:r>
              <a:rPr lang="en-ZA" sz="1600" dirty="0"/>
              <a:t>. "Internal migration to the African continent" in Africa on the move. Another look, p. 6-11</a:t>
            </a:r>
          </a:p>
          <a:p>
            <a:pPr>
              <a:buNone/>
            </a:pPr>
            <a:r>
              <a:rPr lang="en-ZA" sz="1600" dirty="0" err="1"/>
              <a:t>Melik</a:t>
            </a:r>
            <a:r>
              <a:rPr lang="en-ZA" sz="1600" dirty="0"/>
              <a:t> </a:t>
            </a:r>
            <a:r>
              <a:rPr lang="en-ZA" sz="1600" dirty="0" err="1"/>
              <a:t>Özden</a:t>
            </a:r>
            <a:r>
              <a:rPr lang="en-ZA" sz="1600" dirty="0"/>
              <a:t> (2017) "Internally Displaced Persons: State of Play on the Rights of Internally Displaced Persons and the Guiding Principles Adopted by the United Nations" Internet document, pdf,</a:t>
            </a:r>
          </a:p>
          <a:p>
            <a:pPr>
              <a:buNone/>
            </a:pPr>
            <a:r>
              <a:rPr lang="en-ZA" sz="1600" dirty="0"/>
              <a:t>U.I.P. &amp; UNHCR (2013). Internally displaced persons:</a:t>
            </a:r>
          </a:p>
          <a:p>
            <a:pPr>
              <a:buNone/>
            </a:pPr>
            <a:r>
              <a:rPr lang="en-ZA" sz="1600" dirty="0"/>
              <a:t>responsibility and action. Guide for the use of parliamentarians, internet document, pdf</a:t>
            </a:r>
            <a:endParaRPr lang="fr-FR" sz="1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4000" b="1" dirty="0"/>
              <a:t>موضوعات المناقشة (في مجموعات)</a:t>
            </a:r>
            <a:endParaRPr lang="fr-FR" sz="4000" b="1" dirty="0"/>
          </a:p>
        </p:txBody>
      </p:sp>
      <p:sp>
        <p:nvSpPr>
          <p:cNvPr id="3" name="Espace réservé du contenu 2"/>
          <p:cNvSpPr>
            <a:spLocks noGrp="1"/>
          </p:cNvSpPr>
          <p:nvPr>
            <p:ph idx="1"/>
          </p:nvPr>
        </p:nvSpPr>
        <p:spPr/>
        <p:txBody>
          <a:bodyPr>
            <a:normAutofit/>
          </a:bodyPr>
          <a:lstStyle/>
          <a:p>
            <a:pPr algn="r" rtl="1"/>
            <a:r>
              <a:rPr lang="ar-SA" dirty="0" smtClean="0"/>
              <a:t> </a:t>
            </a:r>
            <a:r>
              <a:rPr lang="ar-SA" dirty="0"/>
              <a:t>هل تعتقد أن مؤسساتنا لديها الوسائل الكافية للانخراط في مشكلة اللاجئين والمشردين؟ إذا كانت الإجابة بنعم، أي منها؟ إذا كان الجواب بالنفي، فما هو الخطأ؟ ماذا أفعل؟ كيفية المشاركة؟</a:t>
            </a:r>
            <a:endParaRPr lang="en-ZA" dirty="0"/>
          </a:p>
          <a:p>
            <a:pPr algn="r" rtl="1"/>
            <a:r>
              <a:rPr lang="ar-SA" dirty="0" smtClean="0"/>
              <a:t> </a:t>
            </a:r>
            <a:r>
              <a:rPr lang="ar-SA" dirty="0"/>
              <a:t>هل الآليات الدولية أكثر فعالية من الآليات الداخلية؟ إذا كانت الإجابة بنعم، فقم بتوضيح الحالات الملموسة. إن لم يكن، ما يمنعهم؟ ما هو الطريق إلى الأمام؟</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200" dirty="0" smtClean="0"/>
              <a:t>.</a:t>
            </a:r>
            <a:endParaRPr lang="fr-FR" sz="1200" dirty="0"/>
          </a:p>
        </p:txBody>
      </p:sp>
      <p:sp>
        <p:nvSpPr>
          <p:cNvPr id="3" name="Espace réservé du contenu 2"/>
          <p:cNvSpPr>
            <a:spLocks noGrp="1"/>
          </p:cNvSpPr>
          <p:nvPr>
            <p:ph idx="1"/>
          </p:nvPr>
        </p:nvSpPr>
        <p:spPr/>
        <p:txBody>
          <a:bodyPr/>
          <a:lstStyle/>
          <a:p>
            <a:endParaRPr lang="fr-FR" dirty="0" smtClean="0"/>
          </a:p>
          <a:p>
            <a:endParaRPr lang="fr-FR" dirty="0" smtClean="0"/>
          </a:p>
          <a:p>
            <a:pPr algn="ctr" rtl="1"/>
            <a:r>
              <a:rPr lang="ar-SA" dirty="0" smtClean="0"/>
              <a:t>اشكركم </a:t>
            </a:r>
            <a:r>
              <a:rPr lang="ar-SA" dirty="0"/>
              <a:t>على </a:t>
            </a:r>
            <a:r>
              <a:rPr lang="ar-SA" dirty="0" smtClean="0"/>
              <a:t>أنتباهكم</a:t>
            </a: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smtClean="0"/>
              <a:t>التوسع</a:t>
            </a:r>
            <a:endParaRPr lang="fr-FR" b="1" dirty="0"/>
          </a:p>
        </p:txBody>
      </p:sp>
      <p:sp>
        <p:nvSpPr>
          <p:cNvPr id="3" name="Espace réservé du contenu 2"/>
          <p:cNvSpPr>
            <a:spLocks noGrp="1"/>
          </p:cNvSpPr>
          <p:nvPr>
            <p:ph idx="1"/>
          </p:nvPr>
        </p:nvSpPr>
        <p:spPr/>
        <p:txBody>
          <a:bodyPr/>
          <a:lstStyle/>
          <a:p>
            <a:pPr lvl="0"/>
            <a:endParaRPr lang="en-ZA" dirty="0"/>
          </a:p>
          <a:p>
            <a:pPr lvl="0" algn="r" rtl="1"/>
            <a:r>
              <a:rPr lang="ar-SA" dirty="0"/>
              <a:t>في شمال أوروبا، </a:t>
            </a:r>
            <a:r>
              <a:rPr lang="ar-SA" dirty="0" smtClean="0"/>
              <a:t>أولا في:</a:t>
            </a:r>
          </a:p>
          <a:p>
            <a:pPr lvl="0" algn="r" rtl="1"/>
            <a:r>
              <a:rPr lang="ar-SA" dirty="0"/>
              <a:t>إنجلترا وفي البلدان الأنجلوسكسونية، ثم </a:t>
            </a:r>
            <a:r>
              <a:rPr lang="ar-SA" dirty="0" smtClean="0"/>
              <a:t>في</a:t>
            </a:r>
            <a:endParaRPr lang="ar-SA" dirty="0"/>
          </a:p>
          <a:p>
            <a:pPr lvl="0" algn="r" rtl="1"/>
            <a:r>
              <a:rPr lang="ar-SA" dirty="0"/>
              <a:t>البلدان الأفريقية الناطقة بالفرنسية خلال التسعينيات.</a:t>
            </a:r>
            <a:endParaRPr lang="en-ZA"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a:t>المصطلحات</a:t>
            </a:r>
            <a:endParaRPr lang="fr-FR" b="1" dirty="0"/>
          </a:p>
        </p:txBody>
      </p:sp>
      <p:sp>
        <p:nvSpPr>
          <p:cNvPr id="3" name="Espace réservé du contenu 2"/>
          <p:cNvSpPr>
            <a:spLocks noGrp="1"/>
          </p:cNvSpPr>
          <p:nvPr>
            <p:ph idx="1"/>
          </p:nvPr>
        </p:nvSpPr>
        <p:spPr/>
        <p:txBody>
          <a:bodyPr>
            <a:normAutofit fontScale="92500" lnSpcReduction="10000"/>
          </a:bodyPr>
          <a:lstStyle/>
          <a:p>
            <a:pPr lvl="0"/>
            <a:endParaRPr lang="en-ZA" dirty="0"/>
          </a:p>
          <a:p>
            <a:pPr lvl="0" algn="r" rtl="1"/>
            <a:r>
              <a:rPr lang="ar-SA" dirty="0" smtClean="0"/>
              <a:t>وهكذا</a:t>
            </a:r>
            <a:r>
              <a:rPr lang="ar-SA" dirty="0"/>
              <a:t>، فإن مصطلح '' أمين المظالم '' يترجم عموما إلى الفرنسية باسم '' </a:t>
            </a:r>
            <a:r>
              <a:rPr lang="en-US" dirty="0" err="1"/>
              <a:t>mediateur</a:t>
            </a:r>
            <a:r>
              <a:rPr lang="ar-SA" dirty="0" smtClean="0"/>
              <a:t> </a:t>
            </a:r>
            <a:r>
              <a:rPr lang="ar-SA" dirty="0"/>
              <a:t>''. وهو يختلف من بلد إلى آخر. في فرنسا، نحن نتحدث عن المدافع عن الحقوق، </a:t>
            </a:r>
            <a:r>
              <a:rPr lang="ar-SA" dirty="0" smtClean="0"/>
              <a:t>و</a:t>
            </a:r>
            <a:r>
              <a:rPr lang="ar-SA" dirty="0"/>
              <a:t> " </a:t>
            </a:r>
            <a:r>
              <a:rPr lang="en-US" dirty="0"/>
              <a:t>Ombudsman </a:t>
            </a:r>
            <a:r>
              <a:rPr lang="ar-SA" dirty="0" smtClean="0"/>
              <a:t>'' </a:t>
            </a:r>
            <a:r>
              <a:rPr lang="ar-SA" dirty="0"/>
              <a:t>في معظم البلدان الناطقة بالفرنسية، </a:t>
            </a:r>
            <a:r>
              <a:rPr lang="ar-SA" dirty="0" smtClean="0"/>
              <a:t>و "</a:t>
            </a:r>
            <a:r>
              <a:rPr lang="en-US" dirty="0" err="1"/>
              <a:t>Protecteur</a:t>
            </a:r>
            <a:r>
              <a:rPr lang="en-US" dirty="0"/>
              <a:t> du </a:t>
            </a:r>
            <a:r>
              <a:rPr lang="en-US" dirty="0" err="1"/>
              <a:t>citoyen</a:t>
            </a:r>
            <a:r>
              <a:rPr lang="ar-SA" dirty="0" smtClean="0"/>
              <a:t>" </a:t>
            </a:r>
            <a:r>
              <a:rPr lang="ar-SA" dirty="0"/>
              <a:t>في </a:t>
            </a:r>
            <a:r>
              <a:rPr lang="ar-SA" dirty="0" smtClean="0"/>
              <a:t>كيبيك (كندا). </a:t>
            </a:r>
            <a:r>
              <a:rPr lang="ar-SA" dirty="0"/>
              <a:t>وفي إسبانيا، نتكلم عن </a:t>
            </a:r>
            <a:r>
              <a:rPr lang="en-US" dirty="0" err="1"/>
              <a:t>Defensor</a:t>
            </a:r>
            <a:r>
              <a:rPr lang="en-US" dirty="0"/>
              <a:t> del Pueblo</a:t>
            </a:r>
            <a:r>
              <a:rPr lang="ar-SA" dirty="0" smtClean="0"/>
              <a:t> وفي بوروندي </a:t>
            </a:r>
            <a:r>
              <a:rPr lang="ar-SA" dirty="0"/>
              <a:t>ورواندا، نتحدث عن " </a:t>
            </a:r>
            <a:r>
              <a:rPr lang="en-US" dirty="0"/>
              <a:t>Ombudsman </a:t>
            </a:r>
            <a:r>
              <a:rPr lang="ar-SA" dirty="0" smtClean="0"/>
              <a:t>". </a:t>
            </a:r>
            <a:r>
              <a:rPr lang="ar-SA" dirty="0"/>
              <a:t>وتتحدث بلدان أخرى عن محامي الشعب، والمفوض الشعبي، ومستشار العدل، ومحامي الشكاوى، وما إلى ذلك.</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الخلاصة</a:t>
            </a:r>
            <a:endParaRPr lang="fr-FR" b="1" dirty="0"/>
          </a:p>
        </p:txBody>
      </p:sp>
      <p:sp>
        <p:nvSpPr>
          <p:cNvPr id="3" name="Espace réservé du contenu 2"/>
          <p:cNvSpPr>
            <a:spLocks noGrp="1"/>
          </p:cNvSpPr>
          <p:nvPr>
            <p:ph idx="1"/>
          </p:nvPr>
        </p:nvSpPr>
        <p:spPr/>
        <p:txBody>
          <a:bodyPr>
            <a:normAutofit/>
          </a:bodyPr>
          <a:lstStyle/>
          <a:p>
            <a:endParaRPr lang="en-ZA" dirty="0"/>
          </a:p>
          <a:p>
            <a:pPr algn="r" rtl="1"/>
            <a:r>
              <a:rPr lang="ar-SA" dirty="0"/>
              <a:t>أمين المظالم الأفريقي ورابطة </a:t>
            </a:r>
            <a:r>
              <a:rPr lang="ar-SA" dirty="0" smtClean="0"/>
              <a:t>الوسطاء</a:t>
            </a:r>
          </a:p>
          <a:p>
            <a:pPr algn="r" rtl="1"/>
            <a:r>
              <a:rPr lang="ar-SA" dirty="0"/>
              <a:t>وفي نهاية المطاف، تحافظ مؤسسات أمناء المظالم / أمناء المظالم على صلة فريدة بحماية وتعزيز حقوق الإنسان. في الواقع، </a:t>
            </a:r>
            <a:r>
              <a:rPr lang="ar-SA" dirty="0" smtClean="0"/>
              <a:t>فإن المادة 5 من </a:t>
            </a:r>
            <a:r>
              <a:rPr lang="ar-SA" dirty="0"/>
              <a:t>دستور أمين المظالم الأفريقي ورابطة </a:t>
            </a:r>
            <a:r>
              <a:rPr lang="ar-SA" dirty="0" smtClean="0"/>
              <a:t>الوسطاء تنص </a:t>
            </a:r>
            <a:r>
              <a:rPr lang="ar-SA" dirty="0"/>
              <a:t>على أنها تسعى، في جملة أمور، إلى تحقيق هدف "تعزيز الحكم الرشيد، بما في ذلك احترام حقوق الإنسان والشفافية والعدالة الإدارية".</a:t>
            </a:r>
            <a:endParaRPr lang="ar-SA"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2722314"/>
          </a:xfrm>
        </p:spPr>
        <p:txBody>
          <a:bodyPr>
            <a:normAutofit/>
          </a:bodyPr>
          <a:lstStyle/>
          <a:p>
            <a:pPr rtl="1"/>
            <a:r>
              <a:rPr lang="ar-SA" b="1" dirty="0"/>
              <a:t/>
            </a:r>
            <a:br>
              <a:rPr lang="ar-SA" b="1" dirty="0"/>
            </a:br>
            <a:r>
              <a:rPr lang="ar-SA" b="1" dirty="0" smtClean="0"/>
              <a:t>2. </a:t>
            </a:r>
            <a:r>
              <a:rPr lang="ar-SA" b="1" dirty="0"/>
              <a:t>أهمية حقوق الإنسان في عمل أمين المظالم: منظور الأمم المتحدة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1426170"/>
          </a:xfrm>
        </p:spPr>
        <p:txBody>
          <a:bodyPr>
            <a:normAutofit/>
          </a:bodyPr>
          <a:lstStyle/>
          <a:p>
            <a:pPr lvl="0"/>
            <a:r>
              <a:rPr lang="fr-FR" sz="3600" dirty="0" smtClean="0"/>
              <a:t> </a:t>
            </a:r>
            <a:endParaRPr lang="fr-FR" sz="3600" dirty="0"/>
          </a:p>
        </p:txBody>
      </p:sp>
      <p:sp>
        <p:nvSpPr>
          <p:cNvPr id="3" name="Espace réservé du contenu 2"/>
          <p:cNvSpPr>
            <a:spLocks noGrp="1"/>
          </p:cNvSpPr>
          <p:nvPr>
            <p:ph idx="1"/>
          </p:nvPr>
        </p:nvSpPr>
        <p:spPr>
          <a:xfrm>
            <a:off x="457200" y="1700808"/>
            <a:ext cx="8147248" cy="4425355"/>
          </a:xfrm>
        </p:spPr>
        <p:txBody>
          <a:bodyPr/>
          <a:lstStyle/>
          <a:p>
            <a:pPr lvl="0"/>
            <a:endParaRPr lang="en-ZA" dirty="0"/>
          </a:p>
          <a:p>
            <a:pPr lvl="0" algn="r" rtl="1"/>
            <a:r>
              <a:rPr lang="ar-SA" dirty="0" smtClean="0"/>
              <a:t> </a:t>
            </a:r>
            <a:r>
              <a:rPr lang="ar-SA" dirty="0"/>
              <a:t>وفي 18 كانون الأول / ديسمبر 2008، اعتمدت الجمعية العامة للأمم المتحدة القرار 63/169، الفقرة 3 بشأن دور أمين </a:t>
            </a:r>
            <a:r>
              <a:rPr lang="ar-SA" dirty="0" smtClean="0"/>
              <a:t>المظالم </a:t>
            </a:r>
            <a:r>
              <a:rPr lang="ar-SA" dirty="0"/>
              <a:t>والمؤسسات الوطنية الأخرى لحقوق الإنسان في تعزيز حقوق الإنسان وحمايتها.</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TotalTime>
  <Words>2181</Words>
  <Application>Microsoft Office PowerPoint</Application>
  <PresentationFormat>On-screen Show (4:3)</PresentationFormat>
  <Paragraphs>222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Thème Office</vt:lpstr>
      <vt:lpstr>المشاركة العملية لقضايا اللاجئين والنازحين داخليا في عمل أمين المظالم</vt:lpstr>
      <vt:lpstr> محتوى العرض التقديمي</vt:lpstr>
      <vt:lpstr>المقدمة</vt:lpstr>
      <vt:lpstr>التطور والتوسع والمصطلحات</vt:lpstr>
      <vt:lpstr>التوسع</vt:lpstr>
      <vt:lpstr>المصطلحات</vt:lpstr>
      <vt:lpstr>الخلاصة</vt:lpstr>
      <vt:lpstr> 2. أهمية حقوق الإنسان في عمل أمين المظالم: منظور الأمم المتحدة</vt:lpstr>
      <vt:lpstr> </vt:lpstr>
      <vt:lpstr>.</vt:lpstr>
      <vt:lpstr>3. قضايا اللاجئين والمشردين في جميع أنحاء العالم</vt:lpstr>
      <vt:lpstr>اللاجئون والمشردون داخليا: الحالة على الأرض (المصدر: المفوضية السامية للأمم المتحدة لشؤون اللاجئين، نقلا عن Fattori Francesca, in Le Monde, 20 June 201720 حزيران / يونيو 2017)</vt:lpstr>
      <vt:lpstr>حجم الظاهرة ؟؟   كل دقيقة، ينزح عشرون شخص جدد من منازلهم. يظهر الرسم البياني عدد الحالات الجديدة في العالم في الدقيقة الواحدة</vt:lpstr>
      <vt:lpstr>حالة الأشخاص الذين غادروا منازلهم في عام 2016.   أجبر 65.6 مليون شخص على النزوح في العالم؟  عدد من اقتلعوا في عام 2016 وفقا لوضعهم </vt:lpstr>
      <vt:lpstr> النازحون داخليا أكثر من 40 مليون نازح يعيشون في أوطانهم 10 main contegent of internally despsalced people per country in million. In 2016 Region accordigne to the UNHCR:  Sub Sahara Africa, North Africa, Central Asia, Middle East, Europe America </vt:lpstr>
      <vt:lpstr>اللاجئون (تعريف الأمم المتحدة)</vt:lpstr>
      <vt:lpstr> سوريا وأفغانستان والسودان: نصف اللاجئين</vt:lpstr>
      <vt:lpstr>استقبال اللاجئين</vt:lpstr>
      <vt:lpstr>استقبال اللاجئين</vt:lpstr>
      <vt:lpstr>.</vt:lpstr>
      <vt:lpstr>.</vt:lpstr>
      <vt:lpstr>.</vt:lpstr>
      <vt:lpstr> 3.2. أسباب هذه النزوح</vt:lpstr>
      <vt:lpstr>6 أسباب وفقا لممثل الأمين العام المعني بالمشردين داخليا</vt:lpstr>
      <vt:lpstr>أسباب النزوح (تابع)</vt:lpstr>
      <vt:lpstr> ووفقا للاتحاد البرلماني الدولي، ومفوضية الأمم المتحدة لشؤون اللاجئين، </vt:lpstr>
      <vt:lpstr>وفقا للاتحاد البرلماني الدولي ومفوضية الأمم المتحدة لشؤون اللاجئين (تابع)</vt:lpstr>
      <vt:lpstr>PowerPoint Presentation</vt:lpstr>
      <vt:lpstr> دور أمين المظالم / ومؤسسات أمين المظالم: الوقاية أفضل من العلاج </vt:lpstr>
      <vt:lpstr>4- تجربة بوروندي: مؤسسة أمين المظالم المعني بمنع نشوب الصراعات وعودة اللاجئين والمشردين</vt:lpstr>
      <vt:lpstr>.</vt:lpstr>
      <vt:lpstr> 4.1. سياق إنشاء المؤسسة</vt:lpstr>
      <vt:lpstr>.</vt:lpstr>
      <vt:lpstr>PowerPoint Presentation</vt:lpstr>
      <vt:lpstr>4.2. الإنجازات والنتائج</vt:lpstr>
      <vt:lpstr>الإنجازات والنتائج (تابع 1)</vt:lpstr>
      <vt:lpstr>الإنجازات والنتائج (تابع 2)</vt:lpstr>
      <vt:lpstr> 4.3. القيود والتحديات ووجهات النظر </vt:lpstr>
      <vt:lpstr> 5- ملخص تنفيذي: دور أمين المظالم في حماية حقوق الإنسان </vt:lpstr>
      <vt:lpstr> التوليف العام. (بعد) </vt:lpstr>
      <vt:lpstr>6- - الاستنتاج العام</vt:lpstr>
      <vt:lpstr>المصادر والمراجع </vt:lpstr>
      <vt:lpstr>موضوعات المناقشة (في مجموعات)</vt:lpstr>
      <vt:lpst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Implication pratique des questions relatives aux réfugiés et déplacés intérieurs dans le travail de l’Ombudsman</dc:title>
  <dc:creator>CHRISTINE</dc:creator>
  <cp:lastModifiedBy>Ahmed Hassan</cp:lastModifiedBy>
  <cp:revision>148</cp:revision>
  <dcterms:created xsi:type="dcterms:W3CDTF">2018-02-14T18:39:29Z</dcterms:created>
  <dcterms:modified xsi:type="dcterms:W3CDTF">2018-03-05T07:25:19Z</dcterms:modified>
</cp:coreProperties>
</file>