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6" d="100"/>
          <a:sy n="76" d="100"/>
        </p:scale>
        <p:origin x="68" y="2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2E99AA5-6B60-46E2-B0F0-218C28FD7870}" type="datetimeFigureOut">
              <a:rPr lang="en-GB" smtClean="0"/>
              <a:t>06/03/2018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E442D3-9791-4E28-922A-9032A2DFFF3D}" type="slidenum">
              <a:rPr lang="en-GB" smtClean="0"/>
              <a:t>‹#›</a:t>
            </a:fld>
            <a:endParaRPr lang="en-GB"/>
          </a:p>
        </p:txBody>
      </p:sp>
    </p:spTree>
    <p:extLst>
      <p:ext uri="{BB962C8B-B14F-4D97-AF65-F5344CB8AC3E}">
        <p14:creationId xmlns:p14="http://schemas.microsoft.com/office/powerpoint/2010/main" val="998052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2E99AA5-6B60-46E2-B0F0-218C28FD7870}" type="datetimeFigureOut">
              <a:rPr lang="en-GB" smtClean="0"/>
              <a:t>06/03/2018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E442D3-9791-4E28-922A-9032A2DFFF3D}" type="slidenum">
              <a:rPr lang="en-GB" smtClean="0"/>
              <a:t>‹#›</a:t>
            </a:fld>
            <a:endParaRPr lang="en-GB"/>
          </a:p>
        </p:txBody>
      </p:sp>
    </p:spTree>
    <p:extLst>
      <p:ext uri="{BB962C8B-B14F-4D97-AF65-F5344CB8AC3E}">
        <p14:creationId xmlns:p14="http://schemas.microsoft.com/office/powerpoint/2010/main" val="2808224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2E99AA5-6B60-46E2-B0F0-218C28FD7870}" type="datetimeFigureOut">
              <a:rPr lang="en-GB" smtClean="0"/>
              <a:t>06/03/2018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E442D3-9791-4E28-922A-9032A2DFFF3D}" type="slidenum">
              <a:rPr lang="en-GB" smtClean="0"/>
              <a:t>‹#›</a:t>
            </a:fld>
            <a:endParaRPr lang="en-GB"/>
          </a:p>
        </p:txBody>
      </p:sp>
    </p:spTree>
    <p:extLst>
      <p:ext uri="{BB962C8B-B14F-4D97-AF65-F5344CB8AC3E}">
        <p14:creationId xmlns:p14="http://schemas.microsoft.com/office/powerpoint/2010/main" val="3421492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2E99AA5-6B60-46E2-B0F0-218C28FD7870}" type="datetimeFigureOut">
              <a:rPr lang="en-GB" smtClean="0"/>
              <a:t>06/03/2018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E442D3-9791-4E28-922A-9032A2DFFF3D}" type="slidenum">
              <a:rPr lang="en-GB" smtClean="0"/>
              <a:t>‹#›</a:t>
            </a:fld>
            <a:endParaRPr lang="en-GB"/>
          </a:p>
        </p:txBody>
      </p:sp>
    </p:spTree>
    <p:extLst>
      <p:ext uri="{BB962C8B-B14F-4D97-AF65-F5344CB8AC3E}">
        <p14:creationId xmlns:p14="http://schemas.microsoft.com/office/powerpoint/2010/main" val="3462743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2E99AA5-6B60-46E2-B0F0-218C28FD7870}" type="datetimeFigureOut">
              <a:rPr lang="en-GB" smtClean="0"/>
              <a:t>06/03/2018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E442D3-9791-4E28-922A-9032A2DFFF3D}" type="slidenum">
              <a:rPr lang="en-GB" smtClean="0"/>
              <a:t>‹#›</a:t>
            </a:fld>
            <a:endParaRPr lang="en-GB"/>
          </a:p>
        </p:txBody>
      </p:sp>
    </p:spTree>
    <p:extLst>
      <p:ext uri="{BB962C8B-B14F-4D97-AF65-F5344CB8AC3E}">
        <p14:creationId xmlns:p14="http://schemas.microsoft.com/office/powerpoint/2010/main" val="3172568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2E99AA5-6B60-46E2-B0F0-218C28FD7870}" type="datetimeFigureOut">
              <a:rPr lang="en-GB" smtClean="0"/>
              <a:t>06/03/2018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E442D3-9791-4E28-922A-9032A2DFFF3D}" type="slidenum">
              <a:rPr lang="en-GB" smtClean="0"/>
              <a:t>‹#›</a:t>
            </a:fld>
            <a:endParaRPr lang="en-GB"/>
          </a:p>
        </p:txBody>
      </p:sp>
    </p:spTree>
    <p:extLst>
      <p:ext uri="{BB962C8B-B14F-4D97-AF65-F5344CB8AC3E}">
        <p14:creationId xmlns:p14="http://schemas.microsoft.com/office/powerpoint/2010/main" val="3907279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2E99AA5-6B60-46E2-B0F0-218C28FD7870}" type="datetimeFigureOut">
              <a:rPr lang="en-GB" smtClean="0"/>
              <a:t>06/03/2018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2E442D3-9791-4E28-922A-9032A2DFFF3D}" type="slidenum">
              <a:rPr lang="en-GB" smtClean="0"/>
              <a:t>‹#›</a:t>
            </a:fld>
            <a:endParaRPr lang="en-GB"/>
          </a:p>
        </p:txBody>
      </p:sp>
    </p:spTree>
    <p:extLst>
      <p:ext uri="{BB962C8B-B14F-4D97-AF65-F5344CB8AC3E}">
        <p14:creationId xmlns:p14="http://schemas.microsoft.com/office/powerpoint/2010/main" val="366057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2E99AA5-6B60-46E2-B0F0-218C28FD7870}" type="datetimeFigureOut">
              <a:rPr lang="en-GB" smtClean="0"/>
              <a:t>06/03/2018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2E442D3-9791-4E28-922A-9032A2DFFF3D}" type="slidenum">
              <a:rPr lang="en-GB" smtClean="0"/>
              <a:t>‹#›</a:t>
            </a:fld>
            <a:endParaRPr lang="en-GB"/>
          </a:p>
        </p:txBody>
      </p:sp>
    </p:spTree>
    <p:extLst>
      <p:ext uri="{BB962C8B-B14F-4D97-AF65-F5344CB8AC3E}">
        <p14:creationId xmlns:p14="http://schemas.microsoft.com/office/powerpoint/2010/main" val="1772797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E99AA5-6B60-46E2-B0F0-218C28FD7870}" type="datetimeFigureOut">
              <a:rPr lang="en-GB" smtClean="0"/>
              <a:t>06/03/2018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2E442D3-9791-4E28-922A-9032A2DFFF3D}" type="slidenum">
              <a:rPr lang="en-GB" smtClean="0"/>
              <a:t>‹#›</a:t>
            </a:fld>
            <a:endParaRPr lang="en-GB"/>
          </a:p>
        </p:txBody>
      </p:sp>
    </p:spTree>
    <p:extLst>
      <p:ext uri="{BB962C8B-B14F-4D97-AF65-F5344CB8AC3E}">
        <p14:creationId xmlns:p14="http://schemas.microsoft.com/office/powerpoint/2010/main" val="2186289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2E99AA5-6B60-46E2-B0F0-218C28FD7870}" type="datetimeFigureOut">
              <a:rPr lang="en-GB" smtClean="0"/>
              <a:t>06/03/2018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E442D3-9791-4E28-922A-9032A2DFFF3D}" type="slidenum">
              <a:rPr lang="en-GB" smtClean="0"/>
              <a:t>‹#›</a:t>
            </a:fld>
            <a:endParaRPr lang="en-GB"/>
          </a:p>
        </p:txBody>
      </p:sp>
    </p:spTree>
    <p:extLst>
      <p:ext uri="{BB962C8B-B14F-4D97-AF65-F5344CB8AC3E}">
        <p14:creationId xmlns:p14="http://schemas.microsoft.com/office/powerpoint/2010/main" val="775659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2E99AA5-6B60-46E2-B0F0-218C28FD7870}" type="datetimeFigureOut">
              <a:rPr lang="en-GB" smtClean="0"/>
              <a:t>06/03/2018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E442D3-9791-4E28-922A-9032A2DFFF3D}" type="slidenum">
              <a:rPr lang="en-GB" smtClean="0"/>
              <a:t>‹#›</a:t>
            </a:fld>
            <a:endParaRPr lang="en-GB"/>
          </a:p>
        </p:txBody>
      </p:sp>
    </p:spTree>
    <p:extLst>
      <p:ext uri="{BB962C8B-B14F-4D97-AF65-F5344CB8AC3E}">
        <p14:creationId xmlns:p14="http://schemas.microsoft.com/office/powerpoint/2010/main" val="528325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E99AA5-6B60-46E2-B0F0-218C28FD7870}" type="datetimeFigureOut">
              <a:rPr lang="en-GB" smtClean="0"/>
              <a:t>06/03/2018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E442D3-9791-4E28-922A-9032A2DFFF3D}" type="slidenum">
              <a:rPr lang="en-GB" smtClean="0"/>
              <a:t>‹#›</a:t>
            </a:fld>
            <a:endParaRPr lang="en-GB"/>
          </a:p>
        </p:txBody>
      </p:sp>
    </p:spTree>
    <p:extLst>
      <p:ext uri="{BB962C8B-B14F-4D97-AF65-F5344CB8AC3E}">
        <p14:creationId xmlns:p14="http://schemas.microsoft.com/office/powerpoint/2010/main" val="32224546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LgdrcUizoQo" TargetMode="External"/><Relationship Id="rId7" Type="http://schemas.openxmlformats.org/officeDocument/2006/relationships/hyperlink" Target="https://www.youtube.com/watch?v=hDyp45ELPzQ" TargetMode="External"/><Relationship Id="rId2" Type="http://schemas.openxmlformats.org/officeDocument/2006/relationships/hyperlink" Target="https://www.youtube.com/watch?v=VJO0Ly6SR1o" TargetMode="External"/><Relationship Id="rId1" Type="http://schemas.openxmlformats.org/officeDocument/2006/relationships/slideLayout" Target="../slideLayouts/slideLayout2.xml"/><Relationship Id="rId6" Type="http://schemas.openxmlformats.org/officeDocument/2006/relationships/hyperlink" Target="https://www.youtube.com/watch?v=EXqY_K8wRLM" TargetMode="External"/><Relationship Id="rId5" Type="http://schemas.openxmlformats.org/officeDocument/2006/relationships/hyperlink" Target="https://www.youtube.com/watch?v=bgIMQf_BYUs" TargetMode="External"/><Relationship Id="rId4" Type="http://schemas.openxmlformats.org/officeDocument/2006/relationships/hyperlink" Target="https://www.youtube.com/watch?v=Ra2Hy1tBqg0"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355341"/>
            <a:ext cx="9144000" cy="2387600"/>
          </a:xfrm>
        </p:spPr>
        <p:txBody>
          <a:bodyPr>
            <a:normAutofit fontScale="90000"/>
          </a:bodyPr>
          <a:lstStyle/>
          <a:p>
            <a:r>
              <a:rPr lang="en-GB" sz="2400" b="1" dirty="0" smtClean="0">
                <a:latin typeface="Trebuchet MS" panose="020B0603020202020204" pitchFamily="34" charset="0"/>
              </a:rPr>
              <a:t/>
            </a:r>
            <a:br>
              <a:rPr lang="en-GB" sz="2400" b="1" dirty="0" smtClean="0">
                <a:latin typeface="Trebuchet MS" panose="020B0603020202020204" pitchFamily="34" charset="0"/>
              </a:rPr>
            </a:br>
            <a:r>
              <a:rPr lang="en-GB" sz="2400" b="1" dirty="0" smtClean="0">
                <a:latin typeface="Trebuchet MS" panose="020B0603020202020204" pitchFamily="34" charset="0"/>
              </a:rPr>
              <a:t/>
            </a:r>
            <a:br>
              <a:rPr lang="en-GB" sz="2400" b="1" dirty="0" smtClean="0">
                <a:latin typeface="Trebuchet MS" panose="020B0603020202020204" pitchFamily="34" charset="0"/>
              </a:rPr>
            </a:br>
            <a:r>
              <a:rPr lang="en-GB" sz="3100" b="1" dirty="0" smtClean="0">
                <a:latin typeface="Trebuchet MS" panose="020B0603020202020204" pitchFamily="34" charset="0"/>
              </a:rPr>
              <a:t>African Ombudsman Research Centre (AORC)</a:t>
            </a:r>
            <a:br>
              <a:rPr lang="en-GB" sz="3100" b="1" dirty="0" smtClean="0">
                <a:latin typeface="Trebuchet MS" panose="020B0603020202020204" pitchFamily="34" charset="0"/>
              </a:rPr>
            </a:br>
            <a:r>
              <a:rPr lang="en-GB" sz="3100" b="1" dirty="0" smtClean="0">
                <a:latin typeface="Trebuchet MS" panose="020B0603020202020204" pitchFamily="34" charset="0"/>
              </a:rPr>
              <a:t>Regional Training for North &amp; East Africa Ombudspersons, on the role of the Ombudsman in promoting human rights and peace</a:t>
            </a:r>
            <a:br>
              <a:rPr lang="en-GB" sz="3100" b="1" dirty="0" smtClean="0">
                <a:latin typeface="Trebuchet MS" panose="020B0603020202020204" pitchFamily="34" charset="0"/>
              </a:rPr>
            </a:br>
            <a:r>
              <a:rPr lang="en-GB" sz="3100" b="1" dirty="0" smtClean="0">
                <a:latin typeface="Trebuchet MS" panose="020B0603020202020204" pitchFamily="34" charset="0"/>
              </a:rPr>
              <a:t>Djibouti, 8</a:t>
            </a:r>
            <a:r>
              <a:rPr lang="en-GB" sz="3100" b="1" baseline="30000" dirty="0" smtClean="0">
                <a:latin typeface="Trebuchet MS" panose="020B0603020202020204" pitchFamily="34" charset="0"/>
              </a:rPr>
              <a:t>th</a:t>
            </a:r>
            <a:r>
              <a:rPr lang="en-GB" sz="3100" b="1" dirty="0" smtClean="0">
                <a:latin typeface="Trebuchet MS" panose="020B0603020202020204" pitchFamily="34" charset="0"/>
              </a:rPr>
              <a:t> March 2018</a:t>
            </a:r>
            <a:br>
              <a:rPr lang="en-GB" sz="3100" b="1" dirty="0" smtClean="0">
                <a:latin typeface="Trebuchet MS" panose="020B0603020202020204" pitchFamily="34" charset="0"/>
              </a:rPr>
            </a:br>
            <a:r>
              <a:rPr lang="en-GB" sz="3100" dirty="0" smtClean="0">
                <a:latin typeface="Trebuchet MS" panose="020B0603020202020204" pitchFamily="34" charset="0"/>
              </a:rPr>
              <a:t/>
            </a:r>
            <a:br>
              <a:rPr lang="en-GB" sz="3100" dirty="0" smtClean="0">
                <a:latin typeface="Trebuchet MS" panose="020B0603020202020204" pitchFamily="34" charset="0"/>
              </a:rPr>
            </a:br>
            <a:r>
              <a:rPr lang="en-GB" sz="3100" i="1" dirty="0" smtClean="0">
                <a:latin typeface="Trebuchet MS" panose="020B0603020202020204" pitchFamily="34" charset="0"/>
              </a:rPr>
              <a:t>Vulnerability of women and girls as Refugees or IDPs</a:t>
            </a:r>
            <a:br>
              <a:rPr lang="en-GB" sz="3100" i="1" dirty="0" smtClean="0">
                <a:latin typeface="Trebuchet MS" panose="020B0603020202020204" pitchFamily="34" charset="0"/>
              </a:rPr>
            </a:br>
            <a:r>
              <a:rPr lang="en-GB" sz="3100" i="1" dirty="0" smtClean="0">
                <a:latin typeface="Trebuchet MS" panose="020B0603020202020204" pitchFamily="34" charset="0"/>
              </a:rPr>
              <a:t/>
            </a:r>
            <a:br>
              <a:rPr lang="en-GB" sz="3100" i="1" dirty="0" smtClean="0">
                <a:latin typeface="Trebuchet MS" panose="020B0603020202020204" pitchFamily="34" charset="0"/>
              </a:rPr>
            </a:br>
            <a:r>
              <a:rPr lang="en-GB" sz="3100" dirty="0" smtClean="0">
                <a:latin typeface="Trebuchet MS" panose="020B0603020202020204" pitchFamily="34" charset="0"/>
              </a:rPr>
              <a:t>Steve Onwuasoanya</a:t>
            </a:r>
            <a:br>
              <a:rPr lang="en-GB" sz="3100" dirty="0" smtClean="0">
                <a:latin typeface="Trebuchet MS" panose="020B0603020202020204" pitchFamily="34" charset="0"/>
              </a:rPr>
            </a:br>
            <a:r>
              <a:rPr lang="en-GB" sz="3100" dirty="0" smtClean="0">
                <a:latin typeface="Trebuchet MS" panose="020B0603020202020204" pitchFamily="34" charset="0"/>
              </a:rPr>
              <a:t> Commonwealth Secretariat</a:t>
            </a:r>
            <a:endParaRPr lang="en-GB" sz="3100" dirty="0">
              <a:latin typeface="Trebuchet MS" panose="020B0603020202020204" pitchFamily="34" charset="0"/>
            </a:endParaRPr>
          </a:p>
        </p:txBody>
      </p:sp>
      <p:sp>
        <p:nvSpPr>
          <p:cNvPr id="3" name="Subtitle 2"/>
          <p:cNvSpPr>
            <a:spLocks noGrp="1"/>
          </p:cNvSpPr>
          <p:nvPr>
            <p:ph type="subTitle" idx="1"/>
          </p:nvPr>
        </p:nvSpPr>
        <p:spPr>
          <a:xfrm>
            <a:off x="1524000" y="4742941"/>
            <a:ext cx="9144000" cy="1655762"/>
          </a:xfrm>
        </p:spPr>
        <p:txBody>
          <a:bodyPr>
            <a:normAutofit/>
          </a:bodyPr>
          <a:lstStyle/>
          <a:p>
            <a:r>
              <a:rPr lang="en-GB" sz="3200" dirty="0" smtClean="0"/>
              <a:t>   London, United Kingdom</a:t>
            </a:r>
            <a:endParaRPr lang="en-GB" sz="3200" dirty="0"/>
          </a:p>
        </p:txBody>
      </p:sp>
    </p:spTree>
    <p:extLst>
      <p:ext uri="{BB962C8B-B14F-4D97-AF65-F5344CB8AC3E}">
        <p14:creationId xmlns:p14="http://schemas.microsoft.com/office/powerpoint/2010/main" val="965010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71500" indent="-571500">
              <a:buFont typeface="Wingdings" panose="05000000000000000000" pitchFamily="2" charset="2"/>
              <a:buChar char="q"/>
            </a:pPr>
            <a:r>
              <a:rPr lang="en-GB" b="1" dirty="0" smtClean="0"/>
              <a:t>Have you visited any IDP/Refugee camp?</a:t>
            </a:r>
            <a:br>
              <a:rPr lang="en-GB" b="1" dirty="0" smtClean="0"/>
            </a:br>
            <a:endParaRPr lang="en-GB" b="1"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GB" dirty="0" smtClean="0">
                <a:solidFill>
                  <a:srgbClr val="FF0000"/>
                </a:solidFill>
              </a:rPr>
              <a:t>What were your overall observations?</a:t>
            </a:r>
          </a:p>
          <a:p>
            <a:pPr>
              <a:buFont typeface="Wingdings" panose="05000000000000000000" pitchFamily="2" charset="2"/>
              <a:buChar char="§"/>
            </a:pPr>
            <a:r>
              <a:rPr lang="en-GB" dirty="0" smtClean="0">
                <a:hlinkClick r:id="rId2"/>
              </a:rPr>
              <a:t>https</a:t>
            </a:r>
            <a:r>
              <a:rPr lang="en-GB" dirty="0">
                <a:hlinkClick r:id="rId2"/>
              </a:rPr>
              <a:t>://</a:t>
            </a:r>
            <a:r>
              <a:rPr lang="en-GB" dirty="0" smtClean="0">
                <a:hlinkClick r:id="rId2"/>
              </a:rPr>
              <a:t>www.youtube.com/watch?v=VJO0Ly6SR1o</a:t>
            </a:r>
            <a:r>
              <a:rPr lang="en-GB" dirty="0" smtClean="0"/>
              <a:t> </a:t>
            </a:r>
          </a:p>
          <a:p>
            <a:pPr>
              <a:buFont typeface="Wingdings" panose="05000000000000000000" pitchFamily="2" charset="2"/>
              <a:buChar char="§"/>
            </a:pPr>
            <a:r>
              <a:rPr lang="en-GB" dirty="0">
                <a:hlinkClick r:id="rId3"/>
              </a:rPr>
              <a:t>https://</a:t>
            </a:r>
            <a:r>
              <a:rPr lang="en-GB" dirty="0" smtClean="0">
                <a:hlinkClick r:id="rId3"/>
              </a:rPr>
              <a:t>www.youtube.com/watch?v=LgdrcUizoQo</a:t>
            </a:r>
            <a:r>
              <a:rPr lang="en-GB" dirty="0" smtClean="0"/>
              <a:t> </a:t>
            </a:r>
          </a:p>
          <a:p>
            <a:pPr>
              <a:buFont typeface="Wingdings" panose="05000000000000000000" pitchFamily="2" charset="2"/>
              <a:buChar char="§"/>
            </a:pPr>
            <a:r>
              <a:rPr lang="en-GB" dirty="0">
                <a:hlinkClick r:id="rId4"/>
              </a:rPr>
              <a:t>https://</a:t>
            </a:r>
            <a:r>
              <a:rPr lang="en-GB" dirty="0" smtClean="0">
                <a:hlinkClick r:id="rId4"/>
              </a:rPr>
              <a:t>www.youtube.com/watch?v=Ra2Hy1tBqg0</a:t>
            </a:r>
            <a:r>
              <a:rPr lang="en-GB" dirty="0" smtClean="0"/>
              <a:t> </a:t>
            </a:r>
          </a:p>
          <a:p>
            <a:pPr>
              <a:buFont typeface="Wingdings" panose="05000000000000000000" pitchFamily="2" charset="2"/>
              <a:buChar char="§"/>
            </a:pPr>
            <a:r>
              <a:rPr lang="en-GB" dirty="0">
                <a:hlinkClick r:id="rId5"/>
              </a:rPr>
              <a:t>https://</a:t>
            </a:r>
            <a:r>
              <a:rPr lang="en-GB" dirty="0" smtClean="0">
                <a:hlinkClick r:id="rId5"/>
              </a:rPr>
              <a:t>www.youtube.com/watch?v=bgIMQf_BYUs</a:t>
            </a:r>
            <a:r>
              <a:rPr lang="en-GB" dirty="0" smtClean="0"/>
              <a:t> </a:t>
            </a:r>
          </a:p>
          <a:p>
            <a:pPr>
              <a:buFont typeface="Wingdings" panose="05000000000000000000" pitchFamily="2" charset="2"/>
              <a:buChar char="§"/>
            </a:pPr>
            <a:r>
              <a:rPr lang="en-GB" dirty="0">
                <a:hlinkClick r:id="rId6"/>
              </a:rPr>
              <a:t>https://</a:t>
            </a:r>
            <a:r>
              <a:rPr lang="en-GB" dirty="0" smtClean="0">
                <a:hlinkClick r:id="rId6"/>
              </a:rPr>
              <a:t>www.youtube.com/watch?v=EXqY_K8wRLM</a:t>
            </a:r>
            <a:r>
              <a:rPr lang="en-GB" dirty="0" smtClean="0"/>
              <a:t> </a:t>
            </a:r>
            <a:endParaRPr lang="en-GB" dirty="0"/>
          </a:p>
          <a:p>
            <a:pPr>
              <a:buFont typeface="Wingdings" panose="05000000000000000000" pitchFamily="2" charset="2"/>
              <a:buChar char="§"/>
            </a:pPr>
            <a:r>
              <a:rPr lang="en-GB" dirty="0">
                <a:hlinkClick r:id="rId7"/>
              </a:rPr>
              <a:t>https://</a:t>
            </a:r>
            <a:r>
              <a:rPr lang="en-GB" dirty="0" smtClean="0">
                <a:hlinkClick r:id="rId7"/>
              </a:rPr>
              <a:t>www.youtube.com/watch?v=hDyp45ELPzQ</a:t>
            </a:r>
            <a:r>
              <a:rPr lang="en-GB" dirty="0" smtClean="0"/>
              <a:t> </a:t>
            </a:r>
            <a:endParaRPr lang="en-GB" dirty="0"/>
          </a:p>
        </p:txBody>
      </p:sp>
    </p:spTree>
    <p:extLst>
      <p:ext uri="{BB962C8B-B14F-4D97-AF65-F5344CB8AC3E}">
        <p14:creationId xmlns:p14="http://schemas.microsoft.com/office/powerpoint/2010/main" val="2837666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71500" indent="-571500">
              <a:buFont typeface="Wingdings" panose="05000000000000000000" pitchFamily="2" charset="2"/>
              <a:buChar char="q"/>
            </a:pPr>
            <a:r>
              <a:rPr lang="en-GB" b="1" dirty="0" smtClean="0">
                <a:solidFill>
                  <a:srgbClr val="FF0000"/>
                </a:solidFill>
              </a:rPr>
              <a:t>National human rights institution (NHRI)</a:t>
            </a:r>
            <a:endParaRPr lang="en-GB" b="1" dirty="0">
              <a:solidFill>
                <a:srgbClr val="FF0000"/>
              </a:solidFill>
            </a:endParaRPr>
          </a:p>
        </p:txBody>
      </p:sp>
      <p:sp>
        <p:nvSpPr>
          <p:cNvPr id="3" name="Content Placeholder 2"/>
          <p:cNvSpPr>
            <a:spLocks noGrp="1"/>
          </p:cNvSpPr>
          <p:nvPr>
            <p:ph idx="1"/>
          </p:nvPr>
        </p:nvSpPr>
        <p:spPr/>
        <p:txBody>
          <a:bodyPr/>
          <a:lstStyle/>
          <a:p>
            <a:pPr>
              <a:buFont typeface="Wingdings" panose="05000000000000000000" pitchFamily="2" charset="2"/>
              <a:buChar char="§"/>
            </a:pPr>
            <a:r>
              <a:rPr lang="en-GB" dirty="0" smtClean="0">
                <a:solidFill>
                  <a:srgbClr val="FF0000"/>
                </a:solidFill>
              </a:rPr>
              <a:t>Is there an NHRI in your country?</a:t>
            </a:r>
          </a:p>
          <a:p>
            <a:pPr>
              <a:buFont typeface="Wingdings" panose="05000000000000000000" pitchFamily="2" charset="2"/>
              <a:buChar char="§"/>
            </a:pPr>
            <a:r>
              <a:rPr lang="en-GB" dirty="0" smtClean="0">
                <a:solidFill>
                  <a:srgbClr val="FF0000"/>
                </a:solidFill>
              </a:rPr>
              <a:t>If yes, do you have a working relationship with the NHRI?</a:t>
            </a:r>
          </a:p>
          <a:p>
            <a:pPr>
              <a:buFont typeface="Wingdings" panose="05000000000000000000" pitchFamily="2" charset="2"/>
              <a:buChar char="§"/>
            </a:pPr>
            <a:r>
              <a:rPr lang="en-GB" dirty="0" smtClean="0">
                <a:solidFill>
                  <a:srgbClr val="FF0000"/>
                </a:solidFill>
              </a:rPr>
              <a:t>If not, is this something you could pursue as an outcome to this training?</a:t>
            </a:r>
          </a:p>
          <a:p>
            <a:pPr>
              <a:buFont typeface="Wingdings" panose="05000000000000000000" pitchFamily="2" charset="2"/>
              <a:buChar char="§"/>
            </a:pPr>
            <a:r>
              <a:rPr lang="en-GB" dirty="0" smtClean="0">
                <a:solidFill>
                  <a:srgbClr val="FF0000"/>
                </a:solidFill>
              </a:rPr>
              <a:t>NHRIs have a mandate to promote and protect human rights, so they would be an ideal partner for collaboration to address the vulnerabilities of women and girl IDPs/refugees </a:t>
            </a:r>
          </a:p>
          <a:p>
            <a:pPr>
              <a:buFont typeface="Wingdings" panose="05000000000000000000" pitchFamily="2" charset="2"/>
              <a:buChar char="§"/>
            </a:pPr>
            <a:endParaRPr lang="en-GB" dirty="0"/>
          </a:p>
        </p:txBody>
      </p:sp>
    </p:spTree>
    <p:extLst>
      <p:ext uri="{BB962C8B-B14F-4D97-AF65-F5344CB8AC3E}">
        <p14:creationId xmlns:p14="http://schemas.microsoft.com/office/powerpoint/2010/main" val="2031643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71500" indent="-571500">
              <a:buFont typeface="Wingdings" panose="05000000000000000000" pitchFamily="2" charset="2"/>
              <a:buChar char="q"/>
            </a:pPr>
            <a:r>
              <a:rPr lang="en-GB" b="1" dirty="0" smtClean="0">
                <a:solidFill>
                  <a:srgbClr val="FF0000"/>
                </a:solidFill>
              </a:rPr>
              <a:t>Parliament</a:t>
            </a:r>
            <a:endParaRPr lang="en-GB" b="1" dirty="0">
              <a:solidFill>
                <a:srgbClr val="FF0000"/>
              </a:solidFill>
            </a:endParaRP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
            </a:pPr>
            <a:r>
              <a:rPr lang="en-GB" dirty="0" smtClean="0">
                <a:solidFill>
                  <a:srgbClr val="FF0000"/>
                </a:solidFill>
              </a:rPr>
              <a:t>Do you have a working relationship with your parliament?</a:t>
            </a:r>
          </a:p>
          <a:p>
            <a:pPr>
              <a:buFont typeface="Wingdings" panose="05000000000000000000" pitchFamily="2" charset="2"/>
              <a:buChar char="§"/>
            </a:pPr>
            <a:r>
              <a:rPr lang="en-GB" dirty="0" smtClean="0">
                <a:solidFill>
                  <a:srgbClr val="FF0000"/>
                </a:solidFill>
              </a:rPr>
              <a:t>Do you have a working relationship with a parliamentary committee?</a:t>
            </a:r>
          </a:p>
          <a:p>
            <a:pPr>
              <a:buFont typeface="Wingdings" panose="05000000000000000000" pitchFamily="2" charset="2"/>
              <a:buChar char="§"/>
            </a:pPr>
            <a:r>
              <a:rPr lang="en-GB" dirty="0" smtClean="0">
                <a:solidFill>
                  <a:srgbClr val="FF0000"/>
                </a:solidFill>
              </a:rPr>
              <a:t>If not, is this something you could pursue as an outcome to this training?</a:t>
            </a:r>
          </a:p>
          <a:p>
            <a:pPr>
              <a:buFont typeface="Wingdings" panose="05000000000000000000" pitchFamily="2" charset="2"/>
              <a:buChar char="§"/>
            </a:pPr>
            <a:r>
              <a:rPr lang="en-GB" dirty="0" smtClean="0">
                <a:solidFill>
                  <a:srgbClr val="FF0000"/>
                </a:solidFill>
              </a:rPr>
              <a:t>Parliament has the dual </a:t>
            </a:r>
            <a:r>
              <a:rPr lang="en-GB" dirty="0">
                <a:solidFill>
                  <a:srgbClr val="FF0000"/>
                </a:solidFill>
              </a:rPr>
              <a:t>mandate to </a:t>
            </a:r>
            <a:r>
              <a:rPr lang="en-GB" dirty="0" smtClean="0">
                <a:solidFill>
                  <a:srgbClr val="FF0000"/>
                </a:solidFill>
              </a:rPr>
              <a:t>hold the executive to account, as well as making laws. Under the Belgrade Principles NHRIs and parliaments are encouraged to forge cooperation with each other – there would be a seamless space to also include the Ombudsman in this cooperation arrangement as an </a:t>
            </a:r>
            <a:r>
              <a:rPr lang="en-GB" dirty="0">
                <a:solidFill>
                  <a:srgbClr val="FF0000"/>
                </a:solidFill>
              </a:rPr>
              <a:t>ideal </a:t>
            </a:r>
            <a:r>
              <a:rPr lang="en-GB" dirty="0" smtClean="0">
                <a:solidFill>
                  <a:srgbClr val="FF0000"/>
                </a:solidFill>
              </a:rPr>
              <a:t>partnership </a:t>
            </a:r>
            <a:r>
              <a:rPr lang="en-GB" dirty="0">
                <a:solidFill>
                  <a:srgbClr val="FF0000"/>
                </a:solidFill>
              </a:rPr>
              <a:t>for collaboration to address the vulnerabilities of women and girl IDPs/refugees </a:t>
            </a:r>
          </a:p>
          <a:p>
            <a:pPr>
              <a:buFont typeface="Wingdings" panose="05000000000000000000" pitchFamily="2" charset="2"/>
              <a:buChar char="§"/>
            </a:pPr>
            <a:endParaRPr lang="en-GB" dirty="0" smtClean="0"/>
          </a:p>
          <a:p>
            <a:pPr>
              <a:buFont typeface="Wingdings" panose="05000000000000000000" pitchFamily="2" charset="2"/>
              <a:buChar char="§"/>
            </a:pPr>
            <a:endParaRPr lang="en-GB" dirty="0"/>
          </a:p>
        </p:txBody>
      </p:sp>
    </p:spTree>
    <p:extLst>
      <p:ext uri="{BB962C8B-B14F-4D97-AF65-F5344CB8AC3E}">
        <p14:creationId xmlns:p14="http://schemas.microsoft.com/office/powerpoint/2010/main" val="2688025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Traditional/Faith leaders</a:t>
            </a:r>
            <a:endParaRPr lang="en-GB" b="1" dirty="0">
              <a:solidFill>
                <a:srgbClr val="FF0000"/>
              </a:solidFill>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GB" dirty="0">
                <a:solidFill>
                  <a:srgbClr val="FF0000"/>
                </a:solidFill>
              </a:rPr>
              <a:t>Do you have a working relationship with </a:t>
            </a:r>
            <a:r>
              <a:rPr lang="en-GB" dirty="0" smtClean="0">
                <a:solidFill>
                  <a:srgbClr val="FF0000"/>
                </a:solidFill>
              </a:rPr>
              <a:t>traditional leaders?</a:t>
            </a:r>
            <a:endParaRPr lang="en-GB" dirty="0">
              <a:solidFill>
                <a:srgbClr val="FF0000"/>
              </a:solidFill>
            </a:endParaRPr>
          </a:p>
          <a:p>
            <a:pPr>
              <a:buFont typeface="Wingdings" panose="05000000000000000000" pitchFamily="2" charset="2"/>
              <a:buChar char="§"/>
            </a:pPr>
            <a:r>
              <a:rPr lang="en-GB" dirty="0">
                <a:solidFill>
                  <a:srgbClr val="FF0000"/>
                </a:solidFill>
              </a:rPr>
              <a:t>Do you have a working relationship with </a:t>
            </a:r>
            <a:r>
              <a:rPr lang="en-GB" dirty="0" smtClean="0">
                <a:solidFill>
                  <a:srgbClr val="FF0000"/>
                </a:solidFill>
              </a:rPr>
              <a:t>faith leaders?</a:t>
            </a:r>
            <a:endParaRPr lang="en-GB" dirty="0">
              <a:solidFill>
                <a:srgbClr val="FF0000"/>
              </a:solidFill>
            </a:endParaRPr>
          </a:p>
          <a:p>
            <a:pPr>
              <a:buFont typeface="Wingdings" panose="05000000000000000000" pitchFamily="2" charset="2"/>
              <a:buChar char="§"/>
            </a:pPr>
            <a:r>
              <a:rPr lang="en-GB" dirty="0">
                <a:solidFill>
                  <a:srgbClr val="FF0000"/>
                </a:solidFill>
              </a:rPr>
              <a:t>If not, is this something you could pursue as an outcome to this training?</a:t>
            </a:r>
          </a:p>
          <a:p>
            <a:pPr>
              <a:buFont typeface="Wingdings" panose="05000000000000000000" pitchFamily="2" charset="2"/>
              <a:buChar char="§"/>
            </a:pPr>
            <a:r>
              <a:rPr lang="en-GB" dirty="0" smtClean="0">
                <a:solidFill>
                  <a:srgbClr val="FF0000"/>
                </a:solidFill>
              </a:rPr>
              <a:t>Traditional/faith leaders are most often the custodians of social norms, cultures and traditions within communities.  A </a:t>
            </a:r>
            <a:r>
              <a:rPr lang="en-GB" dirty="0">
                <a:solidFill>
                  <a:srgbClr val="FF0000"/>
                </a:solidFill>
              </a:rPr>
              <a:t>partnership </a:t>
            </a:r>
            <a:r>
              <a:rPr lang="en-GB" dirty="0" smtClean="0">
                <a:solidFill>
                  <a:srgbClr val="FF0000"/>
                </a:solidFill>
              </a:rPr>
              <a:t>would offer opportunities to work at grassroots level with communities to </a:t>
            </a:r>
            <a:r>
              <a:rPr lang="en-GB" dirty="0">
                <a:solidFill>
                  <a:srgbClr val="FF0000"/>
                </a:solidFill>
              </a:rPr>
              <a:t>address the vulnerabilities of women and girl IDPs/refugees </a:t>
            </a:r>
          </a:p>
          <a:p>
            <a:endParaRPr lang="en-GB" dirty="0"/>
          </a:p>
        </p:txBody>
      </p:sp>
    </p:spTree>
    <p:extLst>
      <p:ext uri="{BB962C8B-B14F-4D97-AF65-F5344CB8AC3E}">
        <p14:creationId xmlns:p14="http://schemas.microsoft.com/office/powerpoint/2010/main" val="2834343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Issues Statement</a:t>
            </a:r>
            <a:endParaRPr lang="en-GB" b="1" dirty="0"/>
          </a:p>
        </p:txBody>
      </p:sp>
      <p:sp>
        <p:nvSpPr>
          <p:cNvPr id="3" name="Content Placeholder 2"/>
          <p:cNvSpPr>
            <a:spLocks noGrp="1"/>
          </p:cNvSpPr>
          <p:nvPr>
            <p:ph idx="1"/>
          </p:nvPr>
        </p:nvSpPr>
        <p:spPr/>
        <p:txBody>
          <a:bodyPr/>
          <a:lstStyle/>
          <a:p>
            <a:r>
              <a:rPr lang="en-GB" dirty="0" smtClean="0"/>
              <a:t>In 2016, nearly 66 million people were forced to leave their homes due to conflict and persecution.</a:t>
            </a:r>
          </a:p>
          <a:p>
            <a:r>
              <a:rPr lang="en-GB" dirty="0" smtClean="0"/>
              <a:t>When displaced persons cross international borders, they are called “refugees”. Conversely, when they remain in their countries, they are called “internally displaced persons (IDPs).</a:t>
            </a:r>
          </a:p>
          <a:p>
            <a:r>
              <a:rPr lang="en-GB" dirty="0" smtClean="0"/>
              <a:t>Under the 1951 Refugee Convention, refugees are entitled to international protection while the States have primary responsibility for IDPs under the IDP Guiding Principles.</a:t>
            </a:r>
          </a:p>
          <a:p>
            <a:r>
              <a:rPr lang="en-GB" dirty="0" smtClean="0"/>
              <a:t>However, under international law, both refugees and IDPs are entitled to the protection of their human rights.</a:t>
            </a:r>
          </a:p>
          <a:p>
            <a:endParaRPr lang="en-GB" dirty="0" smtClean="0"/>
          </a:p>
          <a:p>
            <a:endParaRPr lang="en-GB" dirty="0"/>
          </a:p>
        </p:txBody>
      </p:sp>
    </p:spTree>
    <p:extLst>
      <p:ext uri="{BB962C8B-B14F-4D97-AF65-F5344CB8AC3E}">
        <p14:creationId xmlns:p14="http://schemas.microsoft.com/office/powerpoint/2010/main" val="52645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Situational Analysis of vulnerable women and girls</a:t>
            </a:r>
            <a:endParaRPr lang="en-GB" b="1" dirty="0"/>
          </a:p>
        </p:txBody>
      </p:sp>
      <p:sp>
        <p:nvSpPr>
          <p:cNvPr id="3" name="Content Placeholder 2"/>
          <p:cNvSpPr>
            <a:spLocks noGrp="1"/>
          </p:cNvSpPr>
          <p:nvPr>
            <p:ph idx="1"/>
          </p:nvPr>
        </p:nvSpPr>
        <p:spPr/>
        <p:txBody>
          <a:bodyPr/>
          <a:lstStyle/>
          <a:p>
            <a:r>
              <a:rPr lang="en-GB" dirty="0" smtClean="0"/>
              <a:t>In many societies, women and girls face discrimination and violence everyday, simply because of their gender. An ordinary task like collecting water or going to the toilet can put them at risk of rape or abuse.</a:t>
            </a:r>
          </a:p>
          <a:p>
            <a:r>
              <a:rPr lang="en-GB" dirty="0" smtClean="0"/>
              <a:t>In times of displacement, this problem escalates. Women and girls make up around 50% of any refugee, IDP or stateless population, and those who are unaccompanied, pregnant, heads of households, disabled or elderly are especially vulnerable.</a:t>
            </a:r>
          </a:p>
          <a:p>
            <a:r>
              <a:rPr lang="en-GB" dirty="0" smtClean="0"/>
              <a:t>Gender-based violence (GBV) remains one of the most prevalent and persistent issues facing women globally.</a:t>
            </a:r>
            <a:endParaRPr lang="en-GB" dirty="0"/>
          </a:p>
        </p:txBody>
      </p:sp>
    </p:spTree>
    <p:extLst>
      <p:ext uri="{BB962C8B-B14F-4D97-AF65-F5344CB8AC3E}">
        <p14:creationId xmlns:p14="http://schemas.microsoft.com/office/powerpoint/2010/main" val="642906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Situational Analysis Contd.</a:t>
            </a:r>
            <a:endParaRPr lang="en-GB" b="1" dirty="0"/>
          </a:p>
        </p:txBody>
      </p:sp>
      <p:sp>
        <p:nvSpPr>
          <p:cNvPr id="3" name="Content Placeholder 2"/>
          <p:cNvSpPr>
            <a:spLocks noGrp="1"/>
          </p:cNvSpPr>
          <p:nvPr>
            <p:ph idx="1"/>
          </p:nvPr>
        </p:nvSpPr>
        <p:spPr/>
        <p:txBody>
          <a:bodyPr/>
          <a:lstStyle/>
          <a:p>
            <a:r>
              <a:rPr lang="en-GB" dirty="0" smtClean="0"/>
              <a:t>The Committee on CEDAW defines GBV as “violence that is directed against a woman because she is a woman or that affects women disproportionately”;</a:t>
            </a:r>
          </a:p>
          <a:p>
            <a:r>
              <a:rPr lang="en-GB" dirty="0" smtClean="0"/>
              <a:t>The UN General Assembly Declaration on the Elimination of Violence Against Women (1993) expanded the scope of GBV to encompass physical, sexual and psychological violence, including threats and coercion occurring within families, in the general community, or condoned by the State;</a:t>
            </a:r>
          </a:p>
          <a:p>
            <a:r>
              <a:rPr lang="en-GB" dirty="0" smtClean="0"/>
              <a:t>Worldwide, 50% of victims of sexual violence are 15 years old or younger;</a:t>
            </a:r>
          </a:p>
          <a:p>
            <a:pPr marL="0" indent="0">
              <a:buNone/>
            </a:pPr>
            <a:endParaRPr lang="en-GB" dirty="0"/>
          </a:p>
        </p:txBody>
      </p:sp>
    </p:spTree>
    <p:extLst>
      <p:ext uri="{BB962C8B-B14F-4D97-AF65-F5344CB8AC3E}">
        <p14:creationId xmlns:p14="http://schemas.microsoft.com/office/powerpoint/2010/main" val="2876388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Situational Analysis Contd.</a:t>
            </a:r>
            <a:endParaRPr lang="en-GB" b="1" dirty="0"/>
          </a:p>
        </p:txBody>
      </p:sp>
      <p:sp>
        <p:nvSpPr>
          <p:cNvPr id="3" name="Content Placeholder 2"/>
          <p:cNvSpPr>
            <a:spLocks noGrp="1"/>
          </p:cNvSpPr>
          <p:nvPr>
            <p:ph idx="1"/>
          </p:nvPr>
        </p:nvSpPr>
        <p:spPr/>
        <p:txBody>
          <a:bodyPr>
            <a:normAutofit lnSpcReduction="10000"/>
          </a:bodyPr>
          <a:lstStyle/>
          <a:p>
            <a:r>
              <a:rPr lang="en-GB" dirty="0" smtClean="0"/>
              <a:t>Refugee and displaced girls are even more exposed to exploitation, abuse, and sexual violence;</a:t>
            </a:r>
          </a:p>
          <a:p>
            <a:r>
              <a:rPr lang="en-GB" dirty="0" smtClean="0"/>
              <a:t>According to </a:t>
            </a:r>
            <a:r>
              <a:rPr lang="en-GB" b="1" dirty="0" smtClean="0"/>
              <a:t>international guidelines</a:t>
            </a:r>
            <a:r>
              <a:rPr lang="en-GB" dirty="0" smtClean="0"/>
              <a:t>, male and female toilets in refugee and IDP camps are supposed to be separate and marked as such. The doors are also supposed to have locks to prevent sexual attacks. </a:t>
            </a:r>
            <a:r>
              <a:rPr lang="en-GB" b="1" dirty="0" smtClean="0"/>
              <a:t>But these requirements are often not enforced;</a:t>
            </a:r>
          </a:p>
          <a:p>
            <a:r>
              <a:rPr lang="en-GB" dirty="0" smtClean="0"/>
              <a:t>Refugee and IDP camps are often poorly lit, putting girls and women at risk at night, even on their way to toilet;</a:t>
            </a:r>
          </a:p>
          <a:p>
            <a:r>
              <a:rPr lang="en-GB" dirty="0" smtClean="0"/>
              <a:t>At refugee camps, food items like rice, dried beans and grain are distributed. The food needs to be cooked before it can be eaten, but </a:t>
            </a:r>
            <a:r>
              <a:rPr lang="en-GB" b="1" dirty="0" smtClean="0"/>
              <a:t>cooking fuel is generally not provided;</a:t>
            </a:r>
            <a:endParaRPr lang="en-GB" b="1" dirty="0"/>
          </a:p>
        </p:txBody>
      </p:sp>
    </p:spTree>
    <p:extLst>
      <p:ext uri="{BB962C8B-B14F-4D97-AF65-F5344CB8AC3E}">
        <p14:creationId xmlns:p14="http://schemas.microsoft.com/office/powerpoint/2010/main" val="1111250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Situational Analysis Contd.</a:t>
            </a:r>
            <a:endParaRPr lang="en-GB" b="1" dirty="0"/>
          </a:p>
        </p:txBody>
      </p:sp>
      <p:sp>
        <p:nvSpPr>
          <p:cNvPr id="3" name="Content Placeholder 2"/>
          <p:cNvSpPr>
            <a:spLocks noGrp="1"/>
          </p:cNvSpPr>
          <p:nvPr>
            <p:ph idx="1"/>
          </p:nvPr>
        </p:nvSpPr>
        <p:spPr/>
        <p:txBody>
          <a:bodyPr/>
          <a:lstStyle/>
          <a:p>
            <a:r>
              <a:rPr lang="en-GB" dirty="0" smtClean="0"/>
              <a:t>All things having to do with meals and cooking are considered women’s work, including wood to make fires for cooking;</a:t>
            </a:r>
          </a:p>
          <a:p>
            <a:r>
              <a:rPr lang="en-GB" dirty="0" smtClean="0"/>
              <a:t>When they go out to collect wood to make fires to cook their families’ meals, women and girls face gender-based violence on a regular basis – </a:t>
            </a:r>
            <a:r>
              <a:rPr lang="en-GB" b="1" dirty="0" smtClean="0"/>
              <a:t>from militants, locals and sometimes even men and boys they know from the camp. Perpetrators usually go scot-free!</a:t>
            </a:r>
          </a:p>
          <a:p>
            <a:pPr marL="0" indent="0">
              <a:buNone/>
            </a:pPr>
            <a:endParaRPr lang="en-GB" b="1" dirty="0"/>
          </a:p>
        </p:txBody>
      </p:sp>
    </p:spTree>
    <p:extLst>
      <p:ext uri="{BB962C8B-B14F-4D97-AF65-F5344CB8AC3E}">
        <p14:creationId xmlns:p14="http://schemas.microsoft.com/office/powerpoint/2010/main" val="2180324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The impact of GBV among refugee and IDP populations</a:t>
            </a:r>
            <a:endParaRPr lang="en-GB" b="1" dirty="0"/>
          </a:p>
        </p:txBody>
      </p:sp>
      <p:sp>
        <p:nvSpPr>
          <p:cNvPr id="3" name="Content Placeholder 2"/>
          <p:cNvSpPr>
            <a:spLocks noGrp="1"/>
          </p:cNvSpPr>
          <p:nvPr>
            <p:ph idx="1"/>
          </p:nvPr>
        </p:nvSpPr>
        <p:spPr/>
        <p:txBody>
          <a:bodyPr/>
          <a:lstStyle/>
          <a:p>
            <a:r>
              <a:rPr lang="en-GB" dirty="0" smtClean="0"/>
              <a:t>The impact GBV varies by region and context;</a:t>
            </a:r>
          </a:p>
          <a:p>
            <a:r>
              <a:rPr lang="en-GB" dirty="0" smtClean="0"/>
              <a:t>Increased risk of HIV and other sexually transmitted infections (STIs) – indicated by studies in DR Congo;</a:t>
            </a:r>
          </a:p>
          <a:p>
            <a:r>
              <a:rPr lang="en-GB" dirty="0" smtClean="0"/>
              <a:t>Depression and post-traumatic stress disorder – documented throughout Sub-Saharan Africa;</a:t>
            </a:r>
          </a:p>
          <a:p>
            <a:r>
              <a:rPr lang="en-GB" dirty="0" smtClean="0"/>
              <a:t>Short and long-term health, economic and social disorder for individuals, families and communities.</a:t>
            </a:r>
          </a:p>
        </p:txBody>
      </p:sp>
    </p:spTree>
    <p:extLst>
      <p:ext uri="{BB962C8B-B14F-4D97-AF65-F5344CB8AC3E}">
        <p14:creationId xmlns:p14="http://schemas.microsoft.com/office/powerpoint/2010/main" val="29601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Progressive Measures</a:t>
            </a:r>
            <a:endParaRPr lang="en-GB" b="1" dirty="0"/>
          </a:p>
        </p:txBody>
      </p:sp>
      <p:sp>
        <p:nvSpPr>
          <p:cNvPr id="3" name="Content Placeholder 2"/>
          <p:cNvSpPr>
            <a:spLocks noGrp="1"/>
          </p:cNvSpPr>
          <p:nvPr>
            <p:ph idx="1"/>
          </p:nvPr>
        </p:nvSpPr>
        <p:spPr/>
        <p:txBody>
          <a:bodyPr>
            <a:normAutofit fontScale="92500" lnSpcReduction="10000"/>
          </a:bodyPr>
          <a:lstStyle/>
          <a:p>
            <a:r>
              <a:rPr lang="en-GB" dirty="0" smtClean="0"/>
              <a:t>Ensuring safe shelters that offer privacy, in refugee and IDP camps;</a:t>
            </a:r>
          </a:p>
          <a:p>
            <a:r>
              <a:rPr lang="en-GB" dirty="0" smtClean="0"/>
              <a:t>Fair food distribution systems;</a:t>
            </a:r>
          </a:p>
          <a:p>
            <a:r>
              <a:rPr lang="en-GB" dirty="0" smtClean="0"/>
              <a:t>Clean, separate sanitation facilities;</a:t>
            </a:r>
          </a:p>
          <a:p>
            <a:r>
              <a:rPr lang="en-GB" dirty="0" smtClean="0"/>
              <a:t>Skills acquisition for economic self reliance;</a:t>
            </a:r>
          </a:p>
          <a:p>
            <a:r>
              <a:rPr lang="en-GB" dirty="0" smtClean="0"/>
              <a:t>Transforming socio-cultural norms, with an emphasis on empowering women and girls;</a:t>
            </a:r>
          </a:p>
          <a:p>
            <a:r>
              <a:rPr lang="en-GB" dirty="0" smtClean="0"/>
              <a:t>Creating conditions to improve accountability systems;</a:t>
            </a:r>
          </a:p>
          <a:p>
            <a:r>
              <a:rPr lang="en-GB" dirty="0" smtClean="0"/>
              <a:t>Designing effective services and facilities;</a:t>
            </a:r>
          </a:p>
          <a:p>
            <a:r>
              <a:rPr lang="en-GB" dirty="0" smtClean="0"/>
              <a:t>Working with formal and non-formal legal systems and mechanisms;</a:t>
            </a:r>
          </a:p>
          <a:p>
            <a:r>
              <a:rPr lang="en-GB" dirty="0" smtClean="0"/>
              <a:t>Assessment, monitoring, and documentation of GBV.</a:t>
            </a:r>
          </a:p>
          <a:p>
            <a:endParaRPr lang="en-GB" dirty="0"/>
          </a:p>
        </p:txBody>
      </p:sp>
    </p:spTree>
    <p:extLst>
      <p:ext uri="{BB962C8B-B14F-4D97-AF65-F5344CB8AC3E}">
        <p14:creationId xmlns:p14="http://schemas.microsoft.com/office/powerpoint/2010/main" val="1591599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dirty="0" smtClean="0"/>
              <a:t>How can the office of the Ombudsperson protect the rights of refugee and IDP women and girls?</a:t>
            </a:r>
            <a:endParaRPr lang="en-GB" b="1" dirty="0"/>
          </a:p>
        </p:txBody>
      </p:sp>
      <p:sp>
        <p:nvSpPr>
          <p:cNvPr id="3" name="Content Placeholder 2"/>
          <p:cNvSpPr>
            <a:spLocks noGrp="1"/>
          </p:cNvSpPr>
          <p:nvPr>
            <p:ph idx="1"/>
          </p:nvPr>
        </p:nvSpPr>
        <p:spPr/>
        <p:txBody>
          <a:bodyPr/>
          <a:lstStyle/>
          <a:p>
            <a:pPr marL="0" indent="0" algn="ctr">
              <a:buNone/>
            </a:pPr>
            <a:endParaRPr lang="en-GB" u="sng" dirty="0" smtClean="0"/>
          </a:p>
        </p:txBody>
      </p:sp>
    </p:spTree>
    <p:extLst>
      <p:ext uri="{BB962C8B-B14F-4D97-AF65-F5344CB8AC3E}">
        <p14:creationId xmlns:p14="http://schemas.microsoft.com/office/powerpoint/2010/main" val="5213592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670</TotalTime>
  <Words>953</Words>
  <Application>Microsoft Office PowerPoint</Application>
  <PresentationFormat>Widescreen</PresentationFormat>
  <Paragraphs>62</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Trebuchet MS</vt:lpstr>
      <vt:lpstr>Wingdings</vt:lpstr>
      <vt:lpstr>Office Theme</vt:lpstr>
      <vt:lpstr>  African Ombudsman Research Centre (AORC) Regional Training for North &amp; East Africa Ombudspersons, on the role of the Ombudsman in promoting human rights and peace Djibouti, 8th March 2018  Vulnerability of women and girls as Refugees or IDPs  Steve Onwuasoanya  Commonwealth Secretariat</vt:lpstr>
      <vt:lpstr>Issues Statement</vt:lpstr>
      <vt:lpstr>Situational Analysis of vulnerable women and girls</vt:lpstr>
      <vt:lpstr>Situational Analysis Contd.</vt:lpstr>
      <vt:lpstr>Situational Analysis Contd.</vt:lpstr>
      <vt:lpstr>Situational Analysis Contd.</vt:lpstr>
      <vt:lpstr>The impact of GBV among refugee and IDP populations</vt:lpstr>
      <vt:lpstr>Progressive Measures</vt:lpstr>
      <vt:lpstr>How can the office of the Ombudsperson protect the rights of refugee and IDP women and girls?</vt:lpstr>
      <vt:lpstr>Have you visited any IDP/Refugee camp? </vt:lpstr>
      <vt:lpstr>National human rights institution (NHRI)</vt:lpstr>
      <vt:lpstr>Parliament</vt:lpstr>
      <vt:lpstr>Traditional/Faith leaders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AORC Regional Training for North &amp; East Africa Djibouti, 8th March 2018  Vulnerability of women and girls as Refugees and IDPs  S</dc:title>
  <dc:creator>Onwuasoanya, Steve</dc:creator>
  <cp:lastModifiedBy>Windows User</cp:lastModifiedBy>
  <cp:revision>46</cp:revision>
  <cp:lastPrinted>2018-03-02T13:09:56Z</cp:lastPrinted>
  <dcterms:created xsi:type="dcterms:W3CDTF">2018-02-27T15:02:25Z</dcterms:created>
  <dcterms:modified xsi:type="dcterms:W3CDTF">2018-03-06T18:12:56Z</dcterms:modified>
</cp:coreProperties>
</file>