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6" r:id="rId9"/>
    <p:sldId id="288" r:id="rId10"/>
    <p:sldId id="268" r:id="rId11"/>
    <p:sldId id="258" r:id="rId12"/>
    <p:sldId id="269" r:id="rId13"/>
    <p:sldId id="270" r:id="rId14"/>
    <p:sldId id="293" r:id="rId15"/>
    <p:sldId id="271" r:id="rId16"/>
    <p:sldId id="272" r:id="rId17"/>
    <p:sldId id="273" r:id="rId18"/>
    <p:sldId id="295" r:id="rId19"/>
    <p:sldId id="297" r:id="rId20"/>
    <p:sldId id="275" r:id="rId21"/>
    <p:sldId id="277" r:id="rId22"/>
    <p:sldId id="278" r:id="rId23"/>
    <p:sldId id="279" r:id="rId24"/>
    <p:sldId id="298" r:id="rId25"/>
    <p:sldId id="299" r:id="rId26"/>
    <p:sldId id="300" r:id="rId27"/>
    <p:sldId id="301" r:id="rId28"/>
    <p:sldId id="309" r:id="rId29"/>
    <p:sldId id="310" r:id="rId30"/>
    <p:sldId id="281" r:id="rId31"/>
    <p:sldId id="304" r:id="rId32"/>
    <p:sldId id="282" r:id="rId33"/>
    <p:sldId id="305" r:id="rId34"/>
    <p:sldId id="284" r:id="rId35"/>
    <p:sldId id="259" r:id="rId36"/>
    <p:sldId id="307" r:id="rId37"/>
    <p:sldId id="306" r:id="rId38"/>
    <p:sldId id="285" r:id="rId39"/>
    <p:sldId id="286" r:id="rId40"/>
    <p:sldId id="290" r:id="rId41"/>
    <p:sldId id="292" r:id="rId42"/>
    <p:sldId id="289" r:id="rId43"/>
    <p:sldId id="302" r:id="rId44"/>
    <p:sldId id="291"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85CEE34-D04A-40A8-BE02-4B726BBBA197}" type="datetimeFigureOut">
              <a:rPr lang="fr-FR" smtClean="0"/>
              <a:pPr/>
              <a:t>05/03/2018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1663D-8B44-4EAD-8858-48EF5E1A2268}"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CEE34-D04A-40A8-BE02-4B726BBBA197}" type="datetimeFigureOut">
              <a:rPr lang="fr-FR" smtClean="0"/>
              <a:pPr/>
              <a:t>05/03/2018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1663D-8B44-4EAD-8858-48EF5E1A2268}"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2"/>
            <a:ext cx="7704856" cy="2808312"/>
          </a:xfrm>
        </p:spPr>
        <p:txBody>
          <a:bodyPr>
            <a:normAutofit/>
          </a:bodyPr>
          <a:lstStyle/>
          <a:p>
            <a:r>
              <a:rPr lang="en-ZA" sz="3600" b="1" dirty="0"/>
              <a:t/>
            </a:r>
            <a:br>
              <a:rPr lang="en-ZA" sz="3600" b="1" dirty="0"/>
            </a:br>
            <a:r>
              <a:rPr lang="en-ZA" sz="3600" b="1" dirty="0"/>
              <a:t>Practical involvement of refugee and IDP issues in the work of the Ombudsman</a:t>
            </a:r>
            <a:endParaRPr lang="fr-FR" sz="3600" b="1" dirty="0"/>
          </a:p>
        </p:txBody>
      </p:sp>
      <p:sp>
        <p:nvSpPr>
          <p:cNvPr id="3" name="Sous-titre 2"/>
          <p:cNvSpPr>
            <a:spLocks noGrp="1"/>
          </p:cNvSpPr>
          <p:nvPr>
            <p:ph type="subTitle" idx="1"/>
          </p:nvPr>
        </p:nvSpPr>
        <p:spPr/>
        <p:txBody>
          <a:bodyPr>
            <a:normAutofit fontScale="92500" lnSpcReduction="20000"/>
          </a:bodyPr>
          <a:lstStyle/>
          <a:p>
            <a:endParaRPr lang="en-ZA" sz="2400" dirty="0"/>
          </a:p>
          <a:p>
            <a:r>
              <a:rPr lang="en-ZA" sz="2400" dirty="0"/>
              <a:t>By </a:t>
            </a:r>
            <a:r>
              <a:rPr lang="en-ZA" sz="2400" dirty="0" err="1"/>
              <a:t>Honorable</a:t>
            </a:r>
            <a:r>
              <a:rPr lang="en-ZA" sz="2400" dirty="0"/>
              <a:t> Edouard NDUWIMANA,</a:t>
            </a:r>
          </a:p>
          <a:p>
            <a:r>
              <a:rPr lang="en-ZA" sz="2400" dirty="0"/>
              <a:t>Ombudsman of the Republic of Burundi,</a:t>
            </a:r>
          </a:p>
          <a:p>
            <a:r>
              <a:rPr lang="en-ZA" sz="2400" dirty="0"/>
              <a:t>Former Vice President of the National Assembly,</a:t>
            </a:r>
          </a:p>
          <a:p>
            <a:r>
              <a:rPr lang="en-ZA" sz="2400" dirty="0"/>
              <a:t>Former Minister of </a:t>
            </a:r>
            <a:r>
              <a:rPr lang="en-ZA" sz="2400" dirty="0" smtClean="0"/>
              <a:t>home affairs</a:t>
            </a:r>
            <a:endParaRPr lang="fr-F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200" dirty="0" smtClean="0"/>
              <a:t>.</a:t>
            </a:r>
            <a:endParaRPr lang="fr-FR" sz="1200" dirty="0"/>
          </a:p>
        </p:txBody>
      </p:sp>
      <p:sp>
        <p:nvSpPr>
          <p:cNvPr id="3" name="Espace réservé du contenu 2"/>
          <p:cNvSpPr>
            <a:spLocks noGrp="1"/>
          </p:cNvSpPr>
          <p:nvPr>
            <p:ph idx="1"/>
          </p:nvPr>
        </p:nvSpPr>
        <p:spPr/>
        <p:txBody>
          <a:bodyPr/>
          <a:lstStyle/>
          <a:p>
            <a:pPr lvl="0"/>
            <a:endParaRPr lang="en-ZA" dirty="0"/>
          </a:p>
          <a:p>
            <a:pPr lvl="0"/>
            <a:r>
              <a:rPr lang="en-ZA" dirty="0"/>
              <a:t>At the end of this session, the UN Secretary-General reiterated that the ombudsman, the ombudsperson and other national human rights institutions that meet the Paris Principles are an essential component of any strong national system of promotion and </a:t>
            </a:r>
            <a:r>
              <a:rPr lang="en-ZA" dirty="0" smtClean="0"/>
              <a:t> protection of human right</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3. </a:t>
            </a:r>
            <a:r>
              <a:rPr lang="en-ZA" sz="3600" b="1" dirty="0"/>
              <a:t/>
            </a:r>
            <a:br>
              <a:rPr lang="en-ZA" sz="3600" b="1" dirty="0"/>
            </a:br>
            <a:r>
              <a:rPr lang="en-ZA" sz="3600" b="1" dirty="0" smtClean="0"/>
              <a:t>The refugees </a:t>
            </a:r>
            <a:r>
              <a:rPr lang="en-ZA" sz="3600" b="1" dirty="0"/>
              <a:t>and displaced people </a:t>
            </a:r>
            <a:r>
              <a:rPr lang="en-ZA" sz="3600" b="1" dirty="0" smtClean="0"/>
              <a:t>issues around </a:t>
            </a:r>
            <a:r>
              <a:rPr lang="en-ZA" sz="3600" b="1" dirty="0"/>
              <a:t>the </a:t>
            </a:r>
            <a:r>
              <a:rPr lang="en-ZA" sz="3600" b="1" dirty="0" smtClean="0"/>
              <a:t>world </a:t>
            </a:r>
            <a:endParaRPr lang="fr-FR" sz="3600" b="1" dirty="0"/>
          </a:p>
        </p:txBody>
      </p:sp>
      <p:sp>
        <p:nvSpPr>
          <p:cNvPr id="3" name="Espace réservé du contenu 2"/>
          <p:cNvSpPr>
            <a:spLocks noGrp="1"/>
          </p:cNvSpPr>
          <p:nvPr>
            <p:ph idx="1"/>
          </p:nvPr>
        </p:nvSpPr>
        <p:spPr/>
        <p:txBody>
          <a:bodyPr/>
          <a:lstStyle/>
          <a:p>
            <a:pPr>
              <a:buNone/>
            </a:pPr>
            <a:endParaRPr lang="en-ZA" dirty="0"/>
          </a:p>
          <a:p>
            <a:pPr>
              <a:buNone/>
            </a:pPr>
            <a:r>
              <a:rPr lang="en-ZA" dirty="0"/>
              <a:t>3.1.The figures (refugees versus displaced)</a:t>
            </a:r>
          </a:p>
          <a:p>
            <a:pPr>
              <a:buNone/>
            </a:pPr>
            <a:r>
              <a:rPr lang="en-ZA" dirty="0"/>
              <a:t>3.2. The causes</a:t>
            </a:r>
          </a:p>
          <a:p>
            <a:pPr>
              <a:buNone/>
            </a:pPr>
            <a:r>
              <a:rPr lang="en-ZA" dirty="0"/>
              <a:t>3.3. Conclusion</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264" cy="1426170"/>
          </a:xfrm>
        </p:spPr>
        <p:txBody>
          <a:bodyPr>
            <a:normAutofit fontScale="90000"/>
          </a:bodyPr>
          <a:lstStyle/>
          <a:p>
            <a:r>
              <a:rPr lang="en-ZA" sz="2800" b="1" dirty="0"/>
              <a:t/>
            </a:r>
            <a:br>
              <a:rPr lang="en-ZA" sz="2800" b="1" dirty="0"/>
            </a:br>
            <a:r>
              <a:rPr lang="en-ZA" sz="2800" b="1" dirty="0"/>
              <a:t>Refugees and Internally Displaced </a:t>
            </a:r>
            <a:r>
              <a:rPr lang="en-ZA" sz="2800" b="1" dirty="0" smtClean="0"/>
              <a:t>People: Situation on the ground </a:t>
            </a:r>
            <a:r>
              <a:rPr lang="en-ZA" sz="2800" b="1" dirty="0"/>
              <a:t>(Source: UNHCH, quoted by </a:t>
            </a:r>
            <a:r>
              <a:rPr lang="en-ZA" sz="2800" b="1" dirty="0" err="1"/>
              <a:t>Fattori</a:t>
            </a:r>
            <a:r>
              <a:rPr lang="en-ZA" sz="2800" b="1" dirty="0"/>
              <a:t> Francesca, in Le Monde, 20 June 2017)</a:t>
            </a:r>
            <a:endParaRPr lang="fr-FR" sz="1800" dirty="0"/>
          </a:p>
        </p:txBody>
      </p:sp>
      <p:sp>
        <p:nvSpPr>
          <p:cNvPr id="3" name="Espace réservé du contenu 2"/>
          <p:cNvSpPr>
            <a:spLocks noGrp="1"/>
          </p:cNvSpPr>
          <p:nvPr>
            <p:ph idx="1"/>
          </p:nvPr>
        </p:nvSpPr>
        <p:spPr/>
        <p:txBody>
          <a:bodyPr>
            <a:normAutofit fontScale="77500" lnSpcReduction="20000"/>
          </a:bodyPr>
          <a:lstStyle/>
          <a:p>
            <a:endParaRPr lang="en-ZA" b="1" dirty="0"/>
          </a:p>
          <a:p>
            <a:r>
              <a:rPr lang="en-ZA" dirty="0"/>
              <a:t>The number of displaced around the world is close to the totality of the French population</a:t>
            </a:r>
          </a:p>
          <a:p>
            <a:r>
              <a:rPr lang="en-ZA" dirty="0"/>
              <a:t> On the occasion of World Refugee Day, on June 20, 2017, the UN High Commissioner for Refugees reported that more than 65 million people around the world were being displaced against their will at the end of 2016, near the French population (67.5 million people).</a:t>
            </a:r>
          </a:p>
          <a:p>
            <a:r>
              <a:rPr lang="en-ZA" dirty="0"/>
              <a:t>According to the author of the article, this record figure shows, for the third year in a row, the extent of uprooting in the world, under the pressure of conflict and human rights violations.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fr-FR" dirty="0"/>
              <a:t>Magnitude of the </a:t>
            </a:r>
            <a:r>
              <a:rPr lang="en-AU" dirty="0" smtClean="0"/>
              <a:t>phenomenon</a:t>
            </a:r>
            <a:r>
              <a:rPr lang="fr-FR" dirty="0" smtClean="0"/>
              <a:t/>
            </a:r>
            <a:br>
              <a:rPr lang="fr-FR" dirty="0" smtClean="0"/>
            </a:br>
            <a:r>
              <a:rPr lang="fr-FR" dirty="0" smtClean="0"/>
              <a:t/>
            </a:r>
            <a:br>
              <a:rPr lang="fr-FR" dirty="0" smtClean="0"/>
            </a:br>
            <a:r>
              <a:rPr lang="en-CA" sz="2200" dirty="0" smtClean="0"/>
              <a:t>Every minute, twenty new people are displaced from their homes.</a:t>
            </a:r>
            <a:br>
              <a:rPr lang="en-CA" sz="2200" dirty="0" smtClean="0"/>
            </a:br>
            <a:r>
              <a:rPr lang="en-CA" sz="2200" dirty="0" smtClean="0"/>
              <a:t>The graph shows the number of new cases in the world per minute</a:t>
            </a:r>
            <a:endParaRPr lang="en-CA" sz="2200" dirty="0"/>
          </a:p>
        </p:txBody>
      </p:sp>
      <p:pic>
        <p:nvPicPr>
          <p:cNvPr id="4" name="Espace réservé du contenu 3" descr=" "/>
          <p:cNvPicPr>
            <a:picLocks noGrp="1"/>
          </p:cNvPicPr>
          <p:nvPr>
            <p:ph idx="1"/>
          </p:nvPr>
        </p:nvPicPr>
        <p:blipFill>
          <a:blip r:embed="rId2" cstate="print"/>
          <a:srcRect/>
          <a:stretch>
            <a:fillRect/>
          </a:stretch>
        </p:blipFill>
        <p:spPr bwMode="auto">
          <a:xfrm>
            <a:off x="611560" y="2564904"/>
            <a:ext cx="7848872" cy="302433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74638"/>
            <a:ext cx="7200800" cy="490066"/>
          </a:xfrm>
        </p:spPr>
        <p:txBody>
          <a:bodyPr>
            <a:normAutofit fontScale="90000"/>
          </a:bodyPr>
          <a:lstStyle/>
          <a:p>
            <a:r>
              <a:rPr lang="en-ZA" sz="2400" b="1" dirty="0"/>
              <a:t/>
            </a:r>
            <a:br>
              <a:rPr lang="en-ZA" sz="2400" b="1" dirty="0"/>
            </a:br>
            <a:r>
              <a:rPr lang="en-ZA" sz="2400" b="1" dirty="0"/>
              <a:t>Status of people who left </a:t>
            </a:r>
            <a:r>
              <a:rPr lang="en-ZA" sz="2400" b="1" dirty="0" smtClean="0"/>
              <a:t>their home </a:t>
            </a:r>
            <a:r>
              <a:rPr lang="en-ZA" sz="2400" b="1" dirty="0"/>
              <a:t>in </a:t>
            </a:r>
            <a:r>
              <a:rPr lang="en-ZA" sz="2400" b="1" dirty="0" smtClean="0"/>
              <a:t>2016</a:t>
            </a:r>
            <a:br>
              <a:rPr lang="en-ZA" sz="2400" b="1" dirty="0" smtClean="0"/>
            </a:br>
            <a:r>
              <a:rPr lang="en-ZA" sz="2400" b="1" dirty="0" smtClean="0"/>
              <a:t/>
            </a:r>
            <a:br>
              <a:rPr lang="en-ZA" sz="2400" b="1" dirty="0" smtClean="0"/>
            </a:br>
            <a:r>
              <a:rPr lang="en-ZA" sz="1600" b="1" dirty="0" smtClean="0"/>
              <a:t>65,6 million people were forced to exile in the world</a:t>
            </a:r>
            <a:br>
              <a:rPr lang="en-ZA" sz="1600" b="1" dirty="0" smtClean="0"/>
            </a:br>
            <a:r>
              <a:rPr lang="en-ZA" sz="1600" b="1" dirty="0" smtClean="0"/>
              <a:t>number of uprooted people in 2016 according to their status</a:t>
            </a:r>
            <a:endParaRPr lang="fr-FR" sz="1600" b="1" dirty="0"/>
          </a:p>
        </p:txBody>
      </p:sp>
      <p:pic>
        <p:nvPicPr>
          <p:cNvPr id="4" name="Espace réservé du contenu 3" descr=" "/>
          <p:cNvPicPr>
            <a:picLocks noGrp="1"/>
          </p:cNvPicPr>
          <p:nvPr>
            <p:ph idx="1"/>
          </p:nvPr>
        </p:nvPicPr>
        <p:blipFill>
          <a:blip r:embed="rId2" cstate="print"/>
          <a:srcRect/>
          <a:stretch>
            <a:fillRect/>
          </a:stretch>
        </p:blipFill>
        <p:spPr bwMode="auto">
          <a:xfrm>
            <a:off x="1835696" y="1628800"/>
            <a:ext cx="5904656" cy="482453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3408"/>
            <a:ext cx="8229600" cy="1661046"/>
          </a:xfrm>
        </p:spPr>
        <p:txBody>
          <a:bodyPr>
            <a:normAutofit fontScale="90000"/>
          </a:bodyPr>
          <a:lstStyle/>
          <a:p>
            <a:pPr lvl="0"/>
            <a:r>
              <a:rPr lang="fr-FR" sz="3600" b="1" dirty="0"/>
              <a:t/>
            </a:r>
            <a:br>
              <a:rPr lang="fr-FR" sz="3600" b="1" dirty="0"/>
            </a:br>
            <a:r>
              <a:rPr lang="en-AU" sz="3600" b="1" dirty="0" smtClean="0"/>
              <a:t>IDPs</a:t>
            </a:r>
            <a:br>
              <a:rPr lang="en-AU" sz="3600" b="1" dirty="0" smtClean="0"/>
            </a:br>
            <a:r>
              <a:rPr lang="en-AU" sz="2000" b="1" dirty="0" smtClean="0"/>
              <a:t>More than 40 million are displaced in their own countries</a:t>
            </a:r>
            <a:br>
              <a:rPr lang="en-AU" sz="2000" b="1" dirty="0" smtClean="0"/>
            </a:br>
            <a:r>
              <a:rPr lang="en-AU" sz="2000" b="1" dirty="0" smtClean="0"/>
              <a:t>10 main contingent of internally displaced people per country in million. In 2016</a:t>
            </a:r>
            <a:br>
              <a:rPr lang="en-AU" sz="2000" b="1" dirty="0" smtClean="0"/>
            </a:br>
            <a:r>
              <a:rPr lang="en-AU" sz="2000" b="1" dirty="0" smtClean="0"/>
              <a:t>Region according to the UNHCR: </a:t>
            </a:r>
            <a:br>
              <a:rPr lang="en-AU" sz="2000" b="1" dirty="0" smtClean="0"/>
            </a:br>
            <a:r>
              <a:rPr lang="en-AU" sz="2000" b="1" dirty="0" smtClean="0"/>
              <a:t>Sub Sahara Africa, North Africa, Central Asia, Middle East, Europe America</a:t>
            </a:r>
            <a:r>
              <a:rPr lang="en-AU" sz="1300" b="1" dirty="0" smtClean="0"/>
              <a:t/>
            </a:r>
            <a:br>
              <a:rPr lang="en-AU" sz="1300" b="1" dirty="0" smtClean="0"/>
            </a:br>
            <a:endParaRPr lang="en-AU" sz="1300" dirty="0"/>
          </a:p>
        </p:txBody>
      </p:sp>
      <p:pic>
        <p:nvPicPr>
          <p:cNvPr id="4" name="Espace réservé du contenu 3" descr=" "/>
          <p:cNvPicPr>
            <a:picLocks noGrp="1"/>
          </p:cNvPicPr>
          <p:nvPr>
            <p:ph idx="1"/>
          </p:nvPr>
        </p:nvPicPr>
        <p:blipFill>
          <a:blip r:embed="rId2" cstate="print"/>
          <a:srcRect/>
          <a:stretch>
            <a:fillRect/>
          </a:stretch>
        </p:blipFill>
        <p:spPr bwMode="auto">
          <a:xfrm>
            <a:off x="1115616" y="2060848"/>
            <a:ext cx="6984776" cy="403244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ZA" sz="3200" b="1" dirty="0"/>
              <a:t>Refugees </a:t>
            </a:r>
            <a:r>
              <a:rPr lang="en-ZA" sz="3200" b="1" dirty="0" smtClean="0"/>
              <a:t>( UN definition)</a:t>
            </a:r>
            <a:r>
              <a:rPr lang="fr-FR" sz="3200" dirty="0" smtClean="0"/>
              <a:t/>
            </a:r>
            <a:br>
              <a:rPr lang="fr-FR" sz="3200" dirty="0" smtClean="0"/>
            </a:br>
            <a:endParaRPr lang="fr-FR" sz="3200" dirty="0"/>
          </a:p>
        </p:txBody>
      </p:sp>
      <p:sp>
        <p:nvSpPr>
          <p:cNvPr id="3" name="Espace réservé du contenu 2"/>
          <p:cNvSpPr>
            <a:spLocks noGrp="1"/>
          </p:cNvSpPr>
          <p:nvPr>
            <p:ph idx="1"/>
          </p:nvPr>
        </p:nvSpPr>
        <p:spPr/>
        <p:txBody>
          <a:bodyPr>
            <a:normAutofit lnSpcReduction="10000"/>
          </a:bodyPr>
          <a:lstStyle/>
          <a:p>
            <a:endParaRPr lang="en-ZA" dirty="0"/>
          </a:p>
          <a:p>
            <a:r>
              <a:rPr lang="en-ZA" dirty="0"/>
              <a:t>In addition to the internally displaced, more than 22.5 million refugees have fled abroad; 5.3 million of them are Palestinian refugees settled since 1948 in </a:t>
            </a:r>
            <a:r>
              <a:rPr lang="en-ZA" dirty="0" smtClean="0"/>
              <a:t>neighbouring </a:t>
            </a:r>
            <a:r>
              <a:rPr lang="en-ZA" dirty="0"/>
              <a:t>countries and dependent on the United Nations Relief and Works Agency (UNRWA), while waiting for the question of their return to Israel to find an answer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fontScale="90000"/>
          </a:bodyPr>
          <a:lstStyle/>
          <a:p>
            <a:r>
              <a:rPr lang="en-ZA" sz="2800" b="1" dirty="0"/>
              <a:t/>
            </a:r>
            <a:br>
              <a:rPr lang="en-ZA" sz="2800" b="1" dirty="0"/>
            </a:br>
            <a:r>
              <a:rPr lang="en-ZA" sz="3600" b="1" dirty="0"/>
              <a:t>Syria, Afghanistan and Sudan: </a:t>
            </a:r>
            <a:r>
              <a:rPr lang="en-ZA" sz="3600" b="1" dirty="0" smtClean="0"/>
              <a:t>have half </a:t>
            </a:r>
            <a:r>
              <a:rPr lang="en-ZA" sz="3600" b="1" dirty="0"/>
              <a:t>of refugees</a:t>
            </a:r>
            <a:endParaRPr lang="fr-FR" sz="3600" dirty="0"/>
          </a:p>
        </p:txBody>
      </p:sp>
      <p:pic>
        <p:nvPicPr>
          <p:cNvPr id="4" name="Espace réservé du contenu 3" descr=" "/>
          <p:cNvPicPr>
            <a:picLocks noGrp="1"/>
          </p:cNvPicPr>
          <p:nvPr>
            <p:ph idx="1"/>
          </p:nvPr>
        </p:nvPicPr>
        <p:blipFill>
          <a:blip r:embed="rId2" cstate="print"/>
          <a:srcRect/>
          <a:stretch>
            <a:fillRect/>
          </a:stretch>
        </p:blipFill>
        <p:spPr bwMode="auto">
          <a:xfrm>
            <a:off x="1331640" y="1268760"/>
            <a:ext cx="6480720" cy="511256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04" y="274638"/>
            <a:ext cx="5688632" cy="922114"/>
          </a:xfrm>
        </p:spPr>
        <p:txBody>
          <a:bodyPr/>
          <a:lstStyle/>
          <a:p>
            <a:r>
              <a:rPr lang="fr-FR" sz="3200" b="1" dirty="0" err="1"/>
              <a:t>Reception</a:t>
            </a:r>
            <a:r>
              <a:rPr lang="fr-FR" sz="3200" b="1" dirty="0"/>
              <a:t> of </a:t>
            </a:r>
            <a:r>
              <a:rPr lang="fr-FR" sz="3200" b="1" dirty="0" err="1"/>
              <a:t>refugees</a:t>
            </a:r>
            <a:endParaRPr lang="fr-FR" sz="3200" b="1" dirty="0"/>
          </a:p>
        </p:txBody>
      </p:sp>
      <p:pic>
        <p:nvPicPr>
          <p:cNvPr id="4" name="Espace réservé du contenu 3" descr=" "/>
          <p:cNvPicPr>
            <a:picLocks noGrp="1"/>
          </p:cNvPicPr>
          <p:nvPr>
            <p:ph idx="1"/>
          </p:nvPr>
        </p:nvPicPr>
        <p:blipFill>
          <a:blip r:embed="rId2" cstate="print"/>
          <a:srcRect/>
          <a:stretch>
            <a:fillRect/>
          </a:stretch>
        </p:blipFill>
        <p:spPr bwMode="auto">
          <a:xfrm>
            <a:off x="1115616" y="1412776"/>
            <a:ext cx="7344816" cy="511256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smtClean="0"/>
              <a:t>Reception</a:t>
            </a:r>
            <a:r>
              <a:rPr lang="fr-FR" dirty="0" smtClean="0"/>
              <a:t> </a:t>
            </a:r>
            <a:r>
              <a:rPr lang="fr-FR" dirty="0"/>
              <a:t>of </a:t>
            </a:r>
            <a:r>
              <a:rPr lang="en-AU" dirty="0" smtClean="0"/>
              <a:t>refugees</a:t>
            </a:r>
            <a:endParaRPr lang="en-AU" dirty="0"/>
          </a:p>
        </p:txBody>
      </p:sp>
      <p:sp>
        <p:nvSpPr>
          <p:cNvPr id="3" name="Espace réservé du contenu 2"/>
          <p:cNvSpPr>
            <a:spLocks noGrp="1"/>
          </p:cNvSpPr>
          <p:nvPr>
            <p:ph idx="1"/>
          </p:nvPr>
        </p:nvSpPr>
        <p:spPr/>
        <p:txBody>
          <a:bodyPr/>
          <a:lstStyle/>
          <a:p>
            <a:endParaRPr lang="en-ZA" dirty="0"/>
          </a:p>
          <a:p>
            <a:r>
              <a:rPr lang="en-ZA" dirty="0" err="1"/>
              <a:t>Fattori</a:t>
            </a:r>
            <a:r>
              <a:rPr lang="en-ZA" dirty="0"/>
              <a:t> notes that, "contrary to popular belief, Western countries are far from absorbing most of the refugees. Indeed, the latter seek asylum in priority in </a:t>
            </a:r>
            <a:r>
              <a:rPr lang="en-ZA" dirty="0" smtClean="0"/>
              <a:t>neighbouring </a:t>
            </a:r>
            <a:r>
              <a:rPr lang="en-ZA" dirty="0"/>
              <a:t>countries, with which their own country often shares, in addition to borders, a fragile economic and security situation.</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en-ZA" dirty="0" smtClean="0"/>
              <a:t>Presentation</a:t>
            </a:r>
            <a:r>
              <a:rPr lang="fr-FR" dirty="0" smtClean="0"/>
              <a:t> Content</a:t>
            </a:r>
            <a:endParaRPr lang="fr-FR" dirty="0"/>
          </a:p>
        </p:txBody>
      </p:sp>
      <p:sp>
        <p:nvSpPr>
          <p:cNvPr id="3" name="Espace réservé du contenu 2"/>
          <p:cNvSpPr>
            <a:spLocks noGrp="1"/>
          </p:cNvSpPr>
          <p:nvPr>
            <p:ph idx="1"/>
          </p:nvPr>
        </p:nvSpPr>
        <p:spPr/>
        <p:txBody>
          <a:bodyPr>
            <a:normAutofit fontScale="92500" lnSpcReduction="10000"/>
          </a:bodyPr>
          <a:lstStyle/>
          <a:p>
            <a:endParaRPr lang="en-ZA" dirty="0"/>
          </a:p>
          <a:p>
            <a:r>
              <a:rPr lang="en-ZA" dirty="0"/>
              <a:t>Introduction: the Ombudsman, protector of the </a:t>
            </a:r>
            <a:r>
              <a:rPr lang="en-ZA" dirty="0" smtClean="0"/>
              <a:t>public</a:t>
            </a:r>
            <a:endParaRPr lang="en-ZA" dirty="0"/>
          </a:p>
          <a:p>
            <a:r>
              <a:rPr lang="en-ZA" dirty="0"/>
              <a:t>The problem of refugees and internally displaced </a:t>
            </a:r>
            <a:r>
              <a:rPr lang="en-ZA" dirty="0" smtClean="0"/>
              <a:t>people </a:t>
            </a:r>
            <a:r>
              <a:rPr lang="en-ZA" dirty="0"/>
              <a:t>in the world:</a:t>
            </a:r>
          </a:p>
          <a:p>
            <a:r>
              <a:rPr lang="en-ZA" dirty="0"/>
              <a:t>- </a:t>
            </a:r>
            <a:r>
              <a:rPr lang="en-ZA" dirty="0" smtClean="0"/>
              <a:t> situation on the ground: </a:t>
            </a:r>
            <a:r>
              <a:rPr lang="en-ZA" dirty="0"/>
              <a:t>figures</a:t>
            </a:r>
          </a:p>
          <a:p>
            <a:r>
              <a:rPr lang="en-ZA" dirty="0"/>
              <a:t>- Causes of displacements</a:t>
            </a:r>
          </a:p>
          <a:p>
            <a:r>
              <a:rPr lang="en-ZA" dirty="0"/>
              <a:t>The Ombudsman for Refugees and Displaced People: The Case </a:t>
            </a:r>
            <a:r>
              <a:rPr lang="en-ZA" dirty="0" smtClean="0"/>
              <a:t>of study of Burundi</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
            </a:r>
            <a:endParaRPr lang="fr-FR" dirty="0"/>
          </a:p>
        </p:txBody>
      </p:sp>
      <p:sp>
        <p:nvSpPr>
          <p:cNvPr id="3" name="Espace réservé du contenu 2"/>
          <p:cNvSpPr>
            <a:spLocks noGrp="1"/>
          </p:cNvSpPr>
          <p:nvPr>
            <p:ph idx="1"/>
          </p:nvPr>
        </p:nvSpPr>
        <p:spPr/>
        <p:txBody>
          <a:bodyPr>
            <a:normAutofit fontScale="92500" lnSpcReduction="10000"/>
          </a:bodyPr>
          <a:lstStyle/>
          <a:p>
            <a:endParaRPr lang="en-ZA" dirty="0"/>
          </a:p>
          <a:p>
            <a:r>
              <a:rPr lang="en-ZA" dirty="0"/>
              <a:t>Thus, it is clear that countries close to the main countries of origin of refugees are the main host countries, such as Turkey and Lebanon, the main destinations of Syrian exiles, Pakistan and Iran, which host, in some case for nearly three decades, fleeing Afghans. According to UNHCR, 84% of refugees are hosted by a developing country, for whom hosting refugees is a major challenge.</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200" dirty="0" smtClean="0"/>
              <a:t>.</a:t>
            </a:r>
            <a:endParaRPr lang="fr-FR" sz="1200" dirty="0"/>
          </a:p>
        </p:txBody>
      </p:sp>
      <p:sp>
        <p:nvSpPr>
          <p:cNvPr id="3" name="Espace réservé du contenu 2"/>
          <p:cNvSpPr>
            <a:spLocks noGrp="1"/>
          </p:cNvSpPr>
          <p:nvPr>
            <p:ph idx="1"/>
          </p:nvPr>
        </p:nvSpPr>
        <p:spPr/>
        <p:txBody>
          <a:bodyPr/>
          <a:lstStyle/>
          <a:p>
            <a:endParaRPr lang="en-ZA" dirty="0"/>
          </a:p>
          <a:p>
            <a:r>
              <a:rPr lang="en-ZA" dirty="0"/>
              <a:t>Among other figures recalled by UNHCR, the 2.8 million asylum seekers waiting for their file to be examined. Germany concentrated most of the requests in 2016, more than 700,000, far ahead of the United States (nearly 262,000), Italy (nearly 123,000) or France (78,000).</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smtClean="0"/>
              <a:t>.</a:t>
            </a:r>
            <a:endParaRPr lang="fr-FR" sz="2000" dirty="0"/>
          </a:p>
        </p:txBody>
      </p:sp>
      <p:sp>
        <p:nvSpPr>
          <p:cNvPr id="3" name="Espace réservé du contenu 2"/>
          <p:cNvSpPr>
            <a:spLocks noGrp="1"/>
          </p:cNvSpPr>
          <p:nvPr>
            <p:ph idx="1"/>
          </p:nvPr>
        </p:nvSpPr>
        <p:spPr/>
        <p:txBody>
          <a:bodyPr/>
          <a:lstStyle/>
          <a:p>
            <a:endParaRPr lang="en-ZA" dirty="0"/>
          </a:p>
          <a:p>
            <a:r>
              <a:rPr lang="en-ZA" dirty="0"/>
              <a:t>In 2016, some 7 million people (6.5 million IDPs and 500,000 exiles) were assisted by UNHCR in their return home or </a:t>
            </a:r>
            <a:r>
              <a:rPr lang="en-ZA" dirty="0" smtClean="0"/>
              <a:t>home countries, </a:t>
            </a:r>
            <a:r>
              <a:rPr lang="en-ZA" dirty="0"/>
              <a:t>and 189,300 refugees relocated to a third country, including the United States (</a:t>
            </a:r>
            <a:r>
              <a:rPr lang="en-ZA" dirty="0" err="1"/>
              <a:t>ie</a:t>
            </a:r>
            <a:r>
              <a:rPr lang="en-ZA" dirty="0"/>
              <a:t> Canada, Australia, New Zealand, etc.?)</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ZA" b="1" dirty="0"/>
              <a:t/>
            </a:r>
            <a:br>
              <a:rPr lang="en-ZA" b="1" dirty="0"/>
            </a:br>
            <a:r>
              <a:rPr lang="en-ZA" b="1" dirty="0"/>
              <a:t>3.2. The causes of these displacements</a:t>
            </a:r>
            <a:endParaRPr lang="fr-FR" b="1" dirty="0"/>
          </a:p>
        </p:txBody>
      </p:sp>
      <p:sp>
        <p:nvSpPr>
          <p:cNvPr id="3" name="Espace réservé du contenu 2"/>
          <p:cNvSpPr>
            <a:spLocks noGrp="1"/>
          </p:cNvSpPr>
          <p:nvPr>
            <p:ph idx="1"/>
          </p:nvPr>
        </p:nvSpPr>
        <p:spPr/>
        <p:txBody>
          <a:bodyPr>
            <a:normAutofit fontScale="92500" lnSpcReduction="10000"/>
          </a:bodyPr>
          <a:lstStyle/>
          <a:p>
            <a:pPr lvl="1">
              <a:buNone/>
            </a:pPr>
            <a:endParaRPr lang="en-ZA" sz="2000" dirty="0"/>
          </a:p>
          <a:p>
            <a:pPr lvl="1">
              <a:buNone/>
            </a:pPr>
            <a:r>
              <a:rPr lang="en-ZA" sz="2400" dirty="0"/>
              <a:t>Three sources:</a:t>
            </a:r>
          </a:p>
          <a:p>
            <a:pPr lvl="1">
              <a:buNone/>
            </a:pPr>
            <a:r>
              <a:rPr lang="en-ZA" sz="2400" dirty="0"/>
              <a:t>1 ° Representative of the Secretary-General on internally displaced persons, (cited by </a:t>
            </a:r>
            <a:r>
              <a:rPr lang="en-ZA" sz="2400" dirty="0" err="1"/>
              <a:t>Özden</a:t>
            </a:r>
            <a:r>
              <a:rPr lang="en-ZA" sz="2400" dirty="0"/>
              <a:t>)</a:t>
            </a:r>
          </a:p>
          <a:p>
            <a:pPr lvl="1">
              <a:buNone/>
            </a:pPr>
            <a:r>
              <a:rPr lang="en-ZA" sz="2400" dirty="0"/>
              <a:t>2 ° </a:t>
            </a:r>
            <a:r>
              <a:rPr lang="en-ZA" sz="2400" dirty="0" err="1"/>
              <a:t>Melik</a:t>
            </a:r>
            <a:r>
              <a:rPr lang="en-ZA" sz="2400" dirty="0"/>
              <a:t> </a:t>
            </a:r>
            <a:r>
              <a:rPr lang="en-ZA" sz="2400" dirty="0" err="1"/>
              <a:t>Özden</a:t>
            </a:r>
            <a:r>
              <a:rPr lang="en-ZA" sz="2400" dirty="0"/>
              <a:t>, Director of the Human Rights Program of the Europe-Third World </a:t>
            </a:r>
            <a:r>
              <a:rPr lang="en-ZA" sz="2400" dirty="0" err="1"/>
              <a:t>Center</a:t>
            </a:r>
            <a:r>
              <a:rPr lang="en-ZA" sz="2400" dirty="0"/>
              <a:t> (CETIM) and Permanent Representative to the United Nations; author of the booklet "Internally Displaced Persons: </a:t>
            </a:r>
            <a:r>
              <a:rPr lang="en-ZA" sz="2400" dirty="0" smtClean="0"/>
              <a:t>what is at stake </a:t>
            </a:r>
            <a:r>
              <a:rPr lang="en-ZA" sz="2400" dirty="0"/>
              <a:t>on the Rights of Internally Displaced Persons and the Guiding Principles Adopted by the United Nations"</a:t>
            </a:r>
          </a:p>
          <a:p>
            <a:pPr lvl="1">
              <a:buNone/>
            </a:pPr>
            <a:r>
              <a:rPr lang="en-ZA" sz="2400" dirty="0"/>
              <a:t>3 Inter-Parliamentary Union &amp; UNHCR (2013): "Internally displaced </a:t>
            </a:r>
            <a:r>
              <a:rPr lang="en-ZA" sz="2400" dirty="0" smtClean="0"/>
              <a:t>people: </a:t>
            </a:r>
            <a:r>
              <a:rPr lang="en-ZA" sz="2400" dirty="0"/>
              <a:t>responsibility and action". Guide for parliamentarians N ° 20-2013</a:t>
            </a:r>
            <a:endParaRPr lang="fr-F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en-ZA" sz="3600" b="1" dirty="0"/>
              <a:t/>
            </a:r>
            <a:br>
              <a:rPr lang="en-ZA" sz="3600" b="1" dirty="0"/>
            </a:br>
            <a:r>
              <a:rPr lang="en-ZA" sz="3600" b="1" dirty="0"/>
              <a:t>6 </a:t>
            </a:r>
            <a:r>
              <a:rPr lang="en-ZA" sz="3600" b="1" dirty="0" smtClean="0"/>
              <a:t>causes </a:t>
            </a:r>
            <a:r>
              <a:rPr lang="en-ZA" sz="3600" b="1" dirty="0"/>
              <a:t>according to the Representative of the Secretary-General on internally displaced </a:t>
            </a:r>
            <a:r>
              <a:rPr lang="en-ZA" sz="3600" b="1" dirty="0" smtClean="0"/>
              <a:t>people</a:t>
            </a:r>
            <a:endParaRPr lang="fr-FR" sz="3100" b="1" dirty="0"/>
          </a:p>
        </p:txBody>
      </p:sp>
      <p:sp>
        <p:nvSpPr>
          <p:cNvPr id="3" name="Espace réservé du contenu 2"/>
          <p:cNvSpPr>
            <a:spLocks noGrp="1"/>
          </p:cNvSpPr>
          <p:nvPr>
            <p:ph idx="1"/>
          </p:nvPr>
        </p:nvSpPr>
        <p:spPr/>
        <p:txBody>
          <a:bodyPr>
            <a:normAutofit fontScale="92500" lnSpcReduction="20000"/>
          </a:bodyPr>
          <a:lstStyle/>
          <a:p>
            <a:endParaRPr lang="en-ZA" dirty="0"/>
          </a:p>
          <a:p>
            <a:endParaRPr lang="en-ZA" dirty="0"/>
          </a:p>
          <a:p>
            <a:r>
              <a:rPr lang="en-ZA" dirty="0"/>
              <a:t>In his comprehensive study presented at the 49th session of the Commission on Human Rights (CHR), the Representative of the Secretary-General identified six causes of displacement: (1) armed conflicts and internal disturbances, (2) forced relocations, 3 ° violence between communities, 4 ° natural disasters, 5 ° ecological disasters and 6 ° systematic violations of human rights.</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a:t/>
            </a:r>
            <a:br>
              <a:rPr lang="fr-FR" sz="4000" b="1" dirty="0"/>
            </a:br>
            <a:r>
              <a:rPr lang="fr-FR" sz="4000" b="1" dirty="0"/>
              <a:t>Causes of </a:t>
            </a:r>
            <a:r>
              <a:rPr lang="en-AU" sz="4000" b="1" dirty="0" smtClean="0"/>
              <a:t>displacements</a:t>
            </a:r>
            <a:r>
              <a:rPr lang="fr-FR" sz="4000" b="1" dirty="0" smtClean="0"/>
              <a:t> </a:t>
            </a:r>
            <a:r>
              <a:rPr lang="fr-FR" sz="4000" b="1" dirty="0"/>
              <a:t>(</a:t>
            </a:r>
            <a:r>
              <a:rPr lang="fr-FR" sz="4000" b="1" dirty="0" err="1" smtClean="0"/>
              <a:t>continued</a:t>
            </a:r>
            <a:r>
              <a:rPr lang="fr-FR" sz="4000" b="1" dirty="0"/>
              <a:t>)</a:t>
            </a:r>
          </a:p>
        </p:txBody>
      </p:sp>
      <p:sp>
        <p:nvSpPr>
          <p:cNvPr id="3" name="Espace réservé du contenu 2"/>
          <p:cNvSpPr>
            <a:spLocks noGrp="1"/>
          </p:cNvSpPr>
          <p:nvPr>
            <p:ph idx="1"/>
          </p:nvPr>
        </p:nvSpPr>
        <p:spPr/>
        <p:txBody>
          <a:bodyPr>
            <a:normAutofit fontScale="92500" lnSpcReduction="20000"/>
          </a:bodyPr>
          <a:lstStyle/>
          <a:p>
            <a:r>
              <a:rPr lang="en-ZA" dirty="0" err="1"/>
              <a:t>Melik</a:t>
            </a:r>
            <a:r>
              <a:rPr lang="en-ZA" dirty="0"/>
              <a:t> </a:t>
            </a:r>
            <a:r>
              <a:rPr lang="en-ZA" dirty="0" err="1"/>
              <a:t>Özden</a:t>
            </a:r>
            <a:r>
              <a:rPr lang="en-ZA" dirty="0"/>
              <a:t> adds 3 others:</a:t>
            </a:r>
          </a:p>
          <a:p>
            <a:r>
              <a:rPr lang="en-ZA" dirty="0"/>
              <a:t>population transfers (this is the settlement of settlers in the area where </a:t>
            </a:r>
            <a:r>
              <a:rPr lang="en-ZA" dirty="0" smtClean="0"/>
              <a:t>indigenous </a:t>
            </a:r>
            <a:r>
              <a:rPr lang="en-ZA" dirty="0"/>
              <a:t>populations once lived);</a:t>
            </a:r>
          </a:p>
          <a:p>
            <a:r>
              <a:rPr lang="en-ZA" dirty="0"/>
              <a:t>forced evictions;</a:t>
            </a:r>
          </a:p>
          <a:p>
            <a:r>
              <a:rPr lang="en-ZA" dirty="0"/>
              <a:t>the ecological and social consequences of certain major development projects, such as the construction of dams or oil pipelines, or mining research and extractions that cause the displacement of large-scale populations (see illustrations)</a:t>
            </a:r>
            <a:endParaRPr lang="fr-FR"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ZA" sz="3600" b="1" dirty="0"/>
              <a:t/>
            </a:r>
            <a:br>
              <a:rPr lang="en-ZA" sz="3600" b="1" dirty="0"/>
            </a:br>
            <a:r>
              <a:rPr lang="en-ZA" sz="3600" b="1" dirty="0"/>
              <a:t>According to the Inter-Parliamentary Union &amp; the United Nations Refugee Agency (UNHCR)</a:t>
            </a:r>
            <a:endParaRPr lang="fr-FR" dirty="0"/>
          </a:p>
        </p:txBody>
      </p:sp>
      <p:sp>
        <p:nvSpPr>
          <p:cNvPr id="3" name="Espace réservé du contenu 2"/>
          <p:cNvSpPr>
            <a:spLocks noGrp="1"/>
          </p:cNvSpPr>
          <p:nvPr>
            <p:ph idx="1"/>
          </p:nvPr>
        </p:nvSpPr>
        <p:spPr>
          <a:xfrm>
            <a:off x="457200" y="1600200"/>
            <a:ext cx="8363272" cy="4637112"/>
          </a:xfrm>
        </p:spPr>
        <p:txBody>
          <a:bodyPr>
            <a:normAutofit fontScale="70000" lnSpcReduction="20000"/>
          </a:bodyPr>
          <a:lstStyle/>
          <a:p>
            <a:r>
              <a:rPr lang="en-ZA" b="1" dirty="0"/>
              <a:t>armed conflict, according to the definition of international humanitarian law, these are situations where populations are victims or risk being attacked. This includes armed conflicts between States and armed conflicts between the state and non-state actors or between non-state actors;</a:t>
            </a:r>
          </a:p>
          <a:p>
            <a:endParaRPr lang="en-ZA" b="1" dirty="0"/>
          </a:p>
          <a:p>
            <a:r>
              <a:rPr lang="en-ZA" b="1" dirty="0"/>
              <a:t>a situation of widespread violence of an intensity or level that does not reach those of an armed conflict as defined by the Geneva Conventions of 1949 and their two Additional Protocols;</a:t>
            </a:r>
          </a:p>
          <a:p>
            <a:endParaRPr lang="en-ZA" b="1" dirty="0"/>
          </a:p>
          <a:p>
            <a:r>
              <a:rPr lang="en-ZA" b="1" dirty="0"/>
              <a:t>natural or </a:t>
            </a:r>
            <a:r>
              <a:rPr lang="en-ZA" b="1" dirty="0" smtClean="0"/>
              <a:t>anthropogenic </a:t>
            </a:r>
            <a:r>
              <a:rPr lang="en-ZA" b="1" dirty="0"/>
              <a:t>disasters - rapid phenomena </a:t>
            </a:r>
            <a:r>
              <a:rPr lang="en-ZA" b="1" dirty="0" smtClean="0"/>
              <a:t>and, </a:t>
            </a:r>
            <a:r>
              <a:rPr lang="en-ZA" b="1" dirty="0"/>
              <a:t>in some cases, slow-onset disasters, such as those caused by the effects of climate change</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ZA" dirty="0"/>
              <a:t/>
            </a:r>
            <a:br>
              <a:rPr lang="en-ZA" dirty="0"/>
            </a:br>
            <a:r>
              <a:rPr lang="en-ZA" dirty="0"/>
              <a:t>According to IPU &amp; UNHCR (continued)</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endParaRPr lang="en-ZA" b="1" dirty="0"/>
          </a:p>
          <a:p>
            <a:r>
              <a:rPr lang="en-ZA" dirty="0"/>
              <a:t>human rights violations deliberately targeting certain populations who may flee for their safety and shelter;</a:t>
            </a:r>
          </a:p>
          <a:p>
            <a:endParaRPr lang="en-ZA" dirty="0"/>
          </a:p>
          <a:p>
            <a:r>
              <a:rPr lang="en-ZA" dirty="0"/>
              <a:t>development or environmental protection activities - activities involving the establishment of infrastructure or other large-scale projects that may require the displacement of local residents (dam construction in India and Turkey, mining or oil extraction in Colombia and Sudan, etc.)</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81391862"/>
              </p:ext>
            </p:extLst>
          </p:nvPr>
        </p:nvGraphicFramePr>
        <p:xfrm>
          <a:off x="683568" y="980728"/>
          <a:ext cx="7776864" cy="6139936"/>
        </p:xfrm>
        <a:graphic>
          <a:graphicData uri="http://schemas.openxmlformats.org/drawingml/2006/table">
            <a:tbl>
              <a:tblPr/>
              <a:tblGrid>
                <a:gridCol w="449215">
                  <a:extLst>
                    <a:ext uri="{9D8B030D-6E8A-4147-A177-3AD203B41FA5}">
                      <a16:colId xmlns:a16="http://schemas.microsoft.com/office/drawing/2014/main" val="20000"/>
                    </a:ext>
                  </a:extLst>
                </a:gridCol>
                <a:gridCol w="2415974">
                  <a:extLst>
                    <a:ext uri="{9D8B030D-6E8A-4147-A177-3AD203B41FA5}">
                      <a16:colId xmlns:a16="http://schemas.microsoft.com/office/drawing/2014/main" val="20001"/>
                    </a:ext>
                  </a:extLst>
                </a:gridCol>
                <a:gridCol w="2572127">
                  <a:extLst>
                    <a:ext uri="{9D8B030D-6E8A-4147-A177-3AD203B41FA5}">
                      <a16:colId xmlns:a16="http://schemas.microsoft.com/office/drawing/2014/main" val="20002"/>
                    </a:ext>
                  </a:extLst>
                </a:gridCol>
                <a:gridCol w="2339548">
                  <a:extLst>
                    <a:ext uri="{9D8B030D-6E8A-4147-A177-3AD203B41FA5}">
                      <a16:colId xmlns:a16="http://schemas.microsoft.com/office/drawing/2014/main" val="20003"/>
                    </a:ext>
                  </a:extLst>
                </a:gridCol>
              </a:tblGrid>
              <a:tr h="216715">
                <a:tc>
                  <a:txBody>
                    <a:bodyPr/>
                    <a:lstStyle/>
                    <a:p>
                      <a:pPr algn="just">
                        <a:lnSpc>
                          <a:spcPct val="100000"/>
                        </a:lnSpc>
                        <a:spcAft>
                          <a:spcPts val="0"/>
                        </a:spcAft>
                      </a:pPr>
                      <a:endParaRPr lang="fr-FR" sz="80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400" b="1" dirty="0" smtClean="0">
                          <a:latin typeface="+mn-lt"/>
                          <a:ea typeface="Calibri"/>
                          <a:cs typeface="Times New Roman"/>
                        </a:rPr>
                        <a:t>IPU &amp; UNHCR</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RSGNU to the </a:t>
                      </a:r>
                      <a:r>
                        <a:rPr lang="en-ZA" sz="1400" b="1" noProof="0" dirty="0" smtClean="0">
                          <a:latin typeface="+mn-lt"/>
                          <a:ea typeface="Calibri"/>
                          <a:cs typeface="Times New Roman"/>
                        </a:rPr>
                        <a:t>displaced</a:t>
                      </a:r>
                      <a:endParaRPr lang="en-ZA" sz="1400" b="1" noProof="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fr-FR" sz="1400" b="1" dirty="0" smtClean="0">
                          <a:latin typeface="+mn-lt"/>
                          <a:ea typeface="Calibri"/>
                          <a:cs typeface="Times New Roman"/>
                        </a:rPr>
                        <a:t>Melik </a:t>
                      </a:r>
                      <a:r>
                        <a:rPr lang="fr-FR" sz="1400" b="1" dirty="0" err="1" smtClean="0">
                          <a:latin typeface="+mn-lt"/>
                          <a:ea typeface="Calibri"/>
                          <a:cs typeface="Times New Roman"/>
                        </a:rPr>
                        <a:t>Özden</a:t>
                      </a:r>
                      <a:r>
                        <a:rPr lang="fr-FR" sz="1400" b="1" dirty="0" smtClean="0">
                          <a:latin typeface="+mn-lt"/>
                          <a:ea typeface="Calibri"/>
                          <a:cs typeface="Times New Roman"/>
                        </a:rPr>
                        <a:t> = RSGNU + 3</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72508">
                <a:tc>
                  <a:txBody>
                    <a:bodyPr/>
                    <a:lstStyle/>
                    <a:p>
                      <a:pPr algn="just">
                        <a:lnSpc>
                          <a:spcPct val="100000"/>
                        </a:lnSpc>
                        <a:spcAft>
                          <a:spcPts val="0"/>
                        </a:spcAft>
                      </a:pPr>
                      <a:r>
                        <a:rPr lang="fr-FR" sz="800" b="1" dirty="0">
                          <a:latin typeface="Calibri"/>
                          <a:ea typeface="Calibri"/>
                          <a:cs typeface="Times New Roman"/>
                        </a:rPr>
                        <a:t>1</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AU" sz="1400" b="1" noProof="0" dirty="0" smtClean="0">
                          <a:latin typeface="+mn-lt"/>
                          <a:ea typeface="Calibri"/>
                          <a:cs typeface="Times New Roman"/>
                        </a:rPr>
                        <a:t>Armed</a:t>
                      </a:r>
                      <a:r>
                        <a:rPr lang="fr-FR" sz="1400" b="1" dirty="0" smtClean="0">
                          <a:latin typeface="+mn-lt"/>
                          <a:ea typeface="Calibri"/>
                          <a:cs typeface="Times New Roman"/>
                        </a:rPr>
                        <a:t> </a:t>
                      </a:r>
                      <a:r>
                        <a:rPr lang="en-CA" sz="1400" b="1" noProof="0" dirty="0" smtClean="0">
                          <a:latin typeface="+mn-lt"/>
                          <a:ea typeface="Calibri"/>
                          <a:cs typeface="Times New Roman"/>
                        </a:rPr>
                        <a:t>conflict</a:t>
                      </a:r>
                      <a:endParaRPr lang="en-CA" sz="1400" b="1" noProof="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400" b="1" noProof="0" dirty="0" smtClean="0">
                          <a:latin typeface="+mn-lt"/>
                          <a:ea typeface="Calibri"/>
                          <a:cs typeface="Times New Roman"/>
                        </a:rPr>
                        <a:t>Armed</a:t>
                      </a:r>
                      <a:r>
                        <a:rPr lang="fr-FR" sz="1400" b="1" dirty="0" smtClean="0">
                          <a:latin typeface="+mn-lt"/>
                          <a:ea typeface="Calibri"/>
                          <a:cs typeface="Times New Roman"/>
                        </a:rPr>
                        <a:t> </a:t>
                      </a:r>
                      <a:r>
                        <a:rPr lang="en-ZA" sz="1400" b="1" noProof="0" dirty="0" smtClean="0">
                          <a:latin typeface="+mn-lt"/>
                          <a:ea typeface="Calibri"/>
                          <a:cs typeface="Times New Roman"/>
                        </a:rPr>
                        <a:t>conflict</a:t>
                      </a:r>
                      <a:endParaRPr lang="en-ZA" sz="1400" b="1" noProof="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2508">
                <a:tc>
                  <a:txBody>
                    <a:bodyPr/>
                    <a:lstStyle/>
                    <a:p>
                      <a:pPr algn="just">
                        <a:lnSpc>
                          <a:spcPct val="100000"/>
                        </a:lnSpc>
                        <a:spcAft>
                          <a:spcPts val="0"/>
                        </a:spcAft>
                      </a:pPr>
                      <a:r>
                        <a:rPr lang="fr-FR" sz="800" b="1" dirty="0">
                          <a:latin typeface="Calibri"/>
                          <a:ea typeface="Calibri"/>
                          <a:cs typeface="Times New Roman"/>
                        </a:rPr>
                        <a:t>2</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400" b="1" noProof="0" dirty="0" smtClean="0">
                          <a:latin typeface="+mn-lt"/>
                          <a:ea typeface="Calibri"/>
                          <a:cs typeface="Times New Roman"/>
                        </a:rPr>
                        <a:t>Generalized</a:t>
                      </a:r>
                      <a:r>
                        <a:rPr lang="fr-FR" sz="1400" b="1" dirty="0" smtClean="0">
                          <a:latin typeface="+mn-lt"/>
                          <a:ea typeface="Calibri"/>
                          <a:cs typeface="Times New Roman"/>
                        </a:rPr>
                        <a:t> violence</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err="1" smtClean="0">
                          <a:latin typeface="+mn-lt"/>
                          <a:ea typeface="Calibri"/>
                          <a:cs typeface="Times New Roman"/>
                        </a:rPr>
                        <a:t>Forced</a:t>
                      </a:r>
                      <a:r>
                        <a:rPr lang="fr-FR" sz="1400" b="1" dirty="0" smtClean="0">
                          <a:latin typeface="+mn-lt"/>
                          <a:ea typeface="Calibri"/>
                          <a:cs typeface="Times New Roman"/>
                        </a:rPr>
                        <a:t> relocation</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2508">
                <a:tc>
                  <a:txBody>
                    <a:bodyPr/>
                    <a:lstStyle/>
                    <a:p>
                      <a:pPr algn="just">
                        <a:lnSpc>
                          <a:spcPct val="100000"/>
                        </a:lnSpc>
                        <a:spcAft>
                          <a:spcPts val="0"/>
                        </a:spcAft>
                      </a:pPr>
                      <a:r>
                        <a:rPr lang="fr-FR" sz="800" b="1" dirty="0">
                          <a:latin typeface="Calibri"/>
                          <a:ea typeface="Calibri"/>
                          <a:cs typeface="Times New Roman"/>
                        </a:rPr>
                        <a:t>3</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Natural or </a:t>
                      </a:r>
                      <a:r>
                        <a:rPr lang="en-ZA" sz="1400" b="1" noProof="1" smtClean="0">
                          <a:latin typeface="+mn-lt"/>
                          <a:ea typeface="Calibri"/>
                          <a:cs typeface="Times New Roman"/>
                        </a:rPr>
                        <a:t>anthropogenic</a:t>
                      </a:r>
                      <a:r>
                        <a:rPr lang="fr-FR" sz="1400" b="1" dirty="0" smtClean="0">
                          <a:latin typeface="+mn-lt"/>
                          <a:ea typeface="Calibri"/>
                          <a:cs typeface="Times New Roman"/>
                        </a:rPr>
                        <a:t> </a:t>
                      </a:r>
                      <a:r>
                        <a:rPr lang="en-ZA" sz="1400" b="1" noProof="0" dirty="0" smtClean="0">
                          <a:latin typeface="+mn-lt"/>
                          <a:ea typeface="Calibri"/>
                          <a:cs typeface="Times New Roman"/>
                        </a:rPr>
                        <a:t>disasters</a:t>
                      </a:r>
                      <a:endParaRPr lang="en-ZA" sz="1400" b="1" noProof="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Violence </a:t>
                      </a:r>
                      <a:r>
                        <a:rPr lang="en-ZA" sz="1400" b="1" noProof="0" dirty="0" smtClean="0">
                          <a:latin typeface="+mn-lt"/>
                          <a:ea typeface="Calibri"/>
                          <a:cs typeface="Times New Roman"/>
                        </a:rPr>
                        <a:t>between</a:t>
                      </a:r>
                      <a:r>
                        <a:rPr lang="fr-FR" sz="1400" b="1" dirty="0" smtClean="0">
                          <a:latin typeface="+mn-lt"/>
                          <a:ea typeface="Calibri"/>
                          <a:cs typeface="Times New Roman"/>
                        </a:rPr>
                        <a:t> </a:t>
                      </a:r>
                      <a:r>
                        <a:rPr lang="en-ZA" sz="1400" b="1" noProof="0" dirty="0" smtClean="0">
                          <a:latin typeface="+mn-lt"/>
                          <a:ea typeface="Calibri"/>
                          <a:cs typeface="Times New Roman"/>
                        </a:rPr>
                        <a:t>communities</a:t>
                      </a:r>
                      <a:endParaRPr lang="en-ZA" sz="1400" b="1" noProof="0"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2508">
                <a:tc>
                  <a:txBody>
                    <a:bodyPr/>
                    <a:lstStyle/>
                    <a:p>
                      <a:pPr algn="just">
                        <a:lnSpc>
                          <a:spcPct val="100000"/>
                        </a:lnSpc>
                        <a:spcAft>
                          <a:spcPts val="0"/>
                        </a:spcAft>
                      </a:pPr>
                      <a:r>
                        <a:rPr lang="fr-FR" sz="800" b="1" dirty="0">
                          <a:latin typeface="Calibri"/>
                          <a:ea typeface="Calibri"/>
                          <a:cs typeface="Times New Roman"/>
                        </a:rPr>
                        <a:t>4</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Violation of </a:t>
                      </a:r>
                      <a:r>
                        <a:rPr lang="fr-FR" sz="1400" b="1" dirty="0" err="1" smtClean="0">
                          <a:latin typeface="+mn-lt"/>
                          <a:ea typeface="Calibri"/>
                          <a:cs typeface="Times New Roman"/>
                        </a:rPr>
                        <a:t>human</a:t>
                      </a:r>
                      <a:r>
                        <a:rPr lang="fr-FR" sz="1400" b="1" dirty="0" smtClean="0">
                          <a:latin typeface="+mn-lt"/>
                          <a:ea typeface="Calibri"/>
                          <a:cs typeface="Times New Roman"/>
                        </a:rPr>
                        <a:t> </a:t>
                      </a:r>
                      <a:r>
                        <a:rPr lang="fr-FR" sz="1400" b="1" dirty="0" err="1" smtClean="0">
                          <a:latin typeface="+mn-lt"/>
                          <a:ea typeface="Calibri"/>
                          <a:cs typeface="Times New Roman"/>
                        </a:rPr>
                        <a:t>rights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smtClean="0">
                          <a:latin typeface="+mn-lt"/>
                          <a:ea typeface="Calibri"/>
                          <a:cs typeface="Times New Roman"/>
                        </a:rPr>
                        <a:t>Natural </a:t>
                      </a:r>
                      <a:r>
                        <a:rPr lang="fr-FR" sz="1400" b="1" dirty="0" err="1" smtClean="0">
                          <a:latin typeface="+mn-lt"/>
                          <a:ea typeface="Calibri"/>
                          <a:cs typeface="Times New Roman"/>
                        </a:rPr>
                        <a:t>disasters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3428">
                <a:tc>
                  <a:txBody>
                    <a:bodyPr/>
                    <a:lstStyle/>
                    <a:p>
                      <a:pPr algn="just">
                        <a:lnSpc>
                          <a:spcPct val="100000"/>
                        </a:lnSpc>
                        <a:spcAft>
                          <a:spcPts val="0"/>
                        </a:spcAft>
                      </a:pPr>
                      <a:r>
                        <a:rPr lang="fr-FR" sz="800" b="1" dirty="0">
                          <a:latin typeface="Calibri"/>
                          <a:ea typeface="Calibri"/>
                          <a:cs typeface="Times New Roman"/>
                        </a:rPr>
                        <a:t>5</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400" b="1" noProof="0" dirty="0" smtClean="0">
                          <a:latin typeface="+mn-lt"/>
                          <a:ea typeface="Calibri"/>
                          <a:cs typeface="Times New Roman"/>
                        </a:rPr>
                        <a:t>Development</a:t>
                      </a:r>
                      <a:r>
                        <a:rPr lang="fr-FR" sz="1400" b="1" dirty="0" smtClean="0">
                          <a:latin typeface="+mn-lt"/>
                          <a:ea typeface="Calibri"/>
                          <a:cs typeface="Times New Roman"/>
                        </a:rPr>
                        <a:t> or </a:t>
                      </a:r>
                      <a:r>
                        <a:rPr lang="en-ZA" sz="1400" b="1" noProof="0" dirty="0" smtClean="0">
                          <a:latin typeface="+mn-lt"/>
                          <a:ea typeface="Calibri"/>
                          <a:cs typeface="Times New Roman"/>
                        </a:rPr>
                        <a:t>environmental</a:t>
                      </a:r>
                      <a:r>
                        <a:rPr lang="fr-FR" sz="1400" b="1" dirty="0" smtClean="0">
                          <a:latin typeface="+mn-lt"/>
                          <a:ea typeface="Calibri"/>
                          <a:cs typeface="Times New Roman"/>
                        </a:rPr>
                        <a:t> protection </a:t>
                      </a:r>
                      <a:r>
                        <a:rPr lang="fr-FR" sz="1400" b="1" dirty="0" err="1" smtClean="0">
                          <a:latin typeface="+mn-lt"/>
                          <a:ea typeface="Calibri"/>
                          <a:cs typeface="Times New Roman"/>
                        </a:rPr>
                        <a:t>activities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400" b="1" noProof="0" dirty="0" smtClean="0">
                          <a:latin typeface="+mn-lt"/>
                          <a:ea typeface="Calibri"/>
                          <a:cs typeface="Times New Roman"/>
                        </a:rPr>
                        <a:t>Ecological</a:t>
                      </a:r>
                      <a:r>
                        <a:rPr lang="fr-FR" sz="1400" b="1" dirty="0" smtClean="0">
                          <a:latin typeface="+mn-lt"/>
                          <a:ea typeface="Calibri"/>
                          <a:cs typeface="Times New Roman"/>
                        </a:rPr>
                        <a:t> </a:t>
                      </a:r>
                      <a:r>
                        <a:rPr lang="fr-FR" sz="1400" b="1" dirty="0" err="1" smtClean="0">
                          <a:latin typeface="+mn-lt"/>
                          <a:ea typeface="Calibri"/>
                          <a:cs typeface="Times New Roman"/>
                        </a:rPr>
                        <a:t>disasters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3428">
                <a:tc>
                  <a:txBody>
                    <a:bodyPr/>
                    <a:lstStyle/>
                    <a:p>
                      <a:pPr algn="just">
                        <a:lnSpc>
                          <a:spcPct val="100000"/>
                        </a:lnSpc>
                        <a:spcAft>
                          <a:spcPts val="0"/>
                        </a:spcAft>
                      </a:pPr>
                      <a:r>
                        <a:rPr lang="fr-FR" sz="800" b="1" dirty="0">
                          <a:latin typeface="Calibri"/>
                          <a:ea typeface="Calibri"/>
                          <a:cs typeface="Times New Roman"/>
                        </a:rPr>
                        <a:t>6</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00000"/>
                        </a:lnSpc>
                        <a:spcAft>
                          <a:spcPts val="0"/>
                        </a:spcAft>
                        <a:buFont typeface="Calibri"/>
                        <a:buChar char="-"/>
                      </a:pPr>
                      <a:endParaRPr lang="fr-FR" sz="1400" b="1">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ZA" sz="1400" b="1" dirty="0" smtClean="0">
                        <a:latin typeface="+mn-lt"/>
                        <a:ea typeface="Calibri"/>
                        <a:cs typeface="Times New Roman"/>
                      </a:endParaRPr>
                    </a:p>
                    <a:p>
                      <a:pPr algn="just">
                        <a:lnSpc>
                          <a:spcPct val="100000"/>
                        </a:lnSpc>
                        <a:spcAft>
                          <a:spcPts val="0"/>
                        </a:spcAft>
                      </a:pPr>
                      <a:r>
                        <a:rPr lang="en-ZA" sz="1400" b="1" dirty="0" smtClean="0">
                          <a:latin typeface="+mn-lt"/>
                          <a:ea typeface="Calibri"/>
                          <a:cs typeface="Times New Roman"/>
                        </a:rPr>
                        <a:t>Systematic violation of human rights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866859">
                <a:tc>
                  <a:txBody>
                    <a:bodyPr/>
                    <a:lstStyle/>
                    <a:p>
                      <a:pPr algn="just">
                        <a:lnSpc>
                          <a:spcPct val="100000"/>
                        </a:lnSpc>
                        <a:spcAft>
                          <a:spcPts val="0"/>
                        </a:spcAft>
                      </a:pPr>
                      <a:r>
                        <a:rPr lang="fr-FR" sz="800" b="1" dirty="0">
                          <a:solidFill>
                            <a:srgbClr val="FF0000"/>
                          </a:solidFill>
                          <a:latin typeface="Calibri"/>
                          <a:ea typeface="Calibri"/>
                          <a:cs typeface="Times New Roman"/>
                        </a:rPr>
                        <a:t>(7)</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en-ZA" sz="1400" b="1" dirty="0" smtClean="0">
                        <a:latin typeface="+mn-lt"/>
                        <a:ea typeface="Calibri"/>
                        <a:cs typeface="Times New Roman"/>
                      </a:endParaRPr>
                    </a:p>
                    <a:p>
                      <a:pPr algn="just">
                        <a:lnSpc>
                          <a:spcPct val="100000"/>
                        </a:lnSpc>
                        <a:spcAft>
                          <a:spcPts val="0"/>
                        </a:spcAft>
                      </a:pPr>
                      <a:r>
                        <a:rPr lang="en-ZA" sz="1400" b="1" dirty="0" smtClean="0">
                          <a:latin typeface="+mn-lt"/>
                          <a:ea typeface="Calibri"/>
                          <a:cs typeface="Times New Roman"/>
                        </a:rPr>
                        <a:t>Population transfer (resettlement of settlers in the area where hunted populations once lived)</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72508">
                <a:tc>
                  <a:txBody>
                    <a:bodyPr/>
                    <a:lstStyle/>
                    <a:p>
                      <a:pPr algn="just">
                        <a:lnSpc>
                          <a:spcPct val="100000"/>
                        </a:lnSpc>
                        <a:spcAft>
                          <a:spcPts val="0"/>
                        </a:spcAft>
                      </a:pPr>
                      <a:r>
                        <a:rPr lang="fr-FR" sz="800" b="1" dirty="0">
                          <a:solidFill>
                            <a:srgbClr val="FF0000"/>
                          </a:solidFill>
                          <a:latin typeface="Calibri"/>
                          <a:ea typeface="Calibri"/>
                          <a:cs typeface="Times New Roman"/>
                        </a:rPr>
                        <a:t>(8)</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dirty="0">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fr-FR" sz="1400" b="1" dirty="0" smtClean="0">
                        <a:latin typeface="+mn-lt"/>
                        <a:ea typeface="Calibri"/>
                        <a:cs typeface="Times New Roman"/>
                      </a:endParaRPr>
                    </a:p>
                    <a:p>
                      <a:pPr algn="just">
                        <a:lnSpc>
                          <a:spcPct val="100000"/>
                        </a:lnSpc>
                        <a:spcAft>
                          <a:spcPts val="0"/>
                        </a:spcAft>
                      </a:pPr>
                      <a:r>
                        <a:rPr lang="fr-FR" sz="1400" b="1" dirty="0" err="1" smtClean="0">
                          <a:latin typeface="+mn-lt"/>
                          <a:ea typeface="Calibri"/>
                          <a:cs typeface="Times New Roman"/>
                        </a:rPr>
                        <a:t>Forced</a:t>
                      </a:r>
                      <a:r>
                        <a:rPr lang="fr-FR" sz="1400" b="1" dirty="0" smtClean="0">
                          <a:latin typeface="+mn-lt"/>
                          <a:ea typeface="Calibri"/>
                          <a:cs typeface="Times New Roman"/>
                        </a:rPr>
                        <a:t> </a:t>
                      </a:r>
                      <a:r>
                        <a:rPr lang="fr-FR" sz="1400" b="1" dirty="0" err="1" smtClean="0">
                          <a:latin typeface="+mn-lt"/>
                          <a:ea typeface="Calibri"/>
                          <a:cs typeface="Times New Roman"/>
                        </a:rPr>
                        <a:t>evictions</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083572">
                <a:tc>
                  <a:txBody>
                    <a:bodyPr/>
                    <a:lstStyle/>
                    <a:p>
                      <a:pPr algn="just">
                        <a:lnSpc>
                          <a:spcPct val="100000"/>
                        </a:lnSpc>
                        <a:spcAft>
                          <a:spcPts val="0"/>
                        </a:spcAft>
                      </a:pPr>
                      <a:r>
                        <a:rPr lang="fr-FR" sz="800" b="1" dirty="0">
                          <a:solidFill>
                            <a:srgbClr val="FF0000"/>
                          </a:solidFill>
                          <a:latin typeface="Calibri"/>
                          <a:ea typeface="Calibri"/>
                          <a:cs typeface="Times New Roman"/>
                        </a:rPr>
                        <a:t>(9)</a:t>
                      </a:r>
                      <a:endParaRPr lang="fr-FR" sz="7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fr-FR" sz="1400" b="1">
                          <a:latin typeface="Calibri"/>
                          <a:ea typeface="Calibri"/>
                          <a:cs typeface="Times New Roman"/>
                        </a:rPr>
                        <a:t>-</a:t>
                      </a: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ZA" sz="1400" b="1" dirty="0" smtClean="0">
                          <a:latin typeface="+mn-lt"/>
                          <a:ea typeface="Calibri"/>
                          <a:cs typeface="Times New Roman"/>
                        </a:rPr>
                        <a:t>Ecological and social consequences of certain major development projects (dams, oil pipelines, research and mining or oil extraction, etc.)</a:t>
                      </a:r>
                      <a:endParaRPr lang="fr-FR" sz="1400" b="1" dirty="0">
                        <a:latin typeface="Calibri"/>
                        <a:ea typeface="Calibri"/>
                        <a:cs typeface="Times New Roman"/>
                      </a:endParaRPr>
                    </a:p>
                  </a:txBody>
                  <a:tcPr marL="46548" marR="46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7" name="Rectangle 3"/>
          <p:cNvSpPr>
            <a:spLocks noChangeArrowheads="1"/>
          </p:cNvSpPr>
          <p:nvPr/>
        </p:nvSpPr>
        <p:spPr bwMode="auto">
          <a:xfrm>
            <a:off x="0" y="-8504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3000"/>
          </a:xfrm>
        </p:spPr>
        <p:txBody>
          <a:bodyPr>
            <a:normAutofit fontScale="90000"/>
          </a:bodyPr>
          <a:lstStyle/>
          <a:p>
            <a:r>
              <a:rPr lang="en-ZA" dirty="0"/>
              <a:t/>
            </a:r>
            <a:br>
              <a:rPr lang="en-ZA" dirty="0"/>
            </a:br>
            <a:r>
              <a:rPr lang="en-ZA" dirty="0"/>
              <a:t>Role of the Ombudsman / Ombudsman institutions: Prevention is better than cure</a:t>
            </a:r>
            <a:endParaRPr lang="fr-FR" dirty="0"/>
          </a:p>
        </p:txBody>
      </p:sp>
      <p:sp>
        <p:nvSpPr>
          <p:cNvPr id="3" name="Espace réservé du contenu 2"/>
          <p:cNvSpPr>
            <a:spLocks noGrp="1"/>
          </p:cNvSpPr>
          <p:nvPr>
            <p:ph idx="1"/>
          </p:nvPr>
        </p:nvSpPr>
        <p:spPr/>
        <p:txBody>
          <a:bodyPr/>
          <a:lstStyle/>
          <a:p>
            <a:endParaRPr lang="en-ZA" dirty="0"/>
          </a:p>
          <a:p>
            <a:r>
              <a:rPr lang="en-ZA" dirty="0"/>
              <a:t>Require public authorities to improve good governance (political, administrative, security, social, economic)</a:t>
            </a:r>
          </a:p>
          <a:p>
            <a:r>
              <a:rPr lang="en-ZA" dirty="0"/>
              <a:t>Consider within our organizations (AOMA, AOMF, IOI, ...) the creation of a mechanism for conflict prevention and mediation</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normAutofit fontScale="70000" lnSpcReduction="20000"/>
          </a:bodyPr>
          <a:lstStyle/>
          <a:p>
            <a:pPr lvl="1">
              <a:buNone/>
            </a:pPr>
            <a:endParaRPr lang="en-ZA" sz="3800" b="1" dirty="0"/>
          </a:p>
          <a:p>
            <a:pPr lvl="1">
              <a:buNone/>
            </a:pPr>
            <a:r>
              <a:rPr lang="en-ZA" sz="3800" b="1" dirty="0"/>
              <a:t>The Ombudsman Protecting the Rights of Citizens</a:t>
            </a:r>
          </a:p>
          <a:p>
            <a:pPr lvl="1">
              <a:buNone/>
            </a:pPr>
            <a:r>
              <a:rPr lang="en-ZA" sz="3800" dirty="0" smtClean="0"/>
              <a:t>.Since </a:t>
            </a:r>
            <a:r>
              <a:rPr lang="en-ZA" sz="3800" dirty="0"/>
              <a:t>its forerunners in the 7th century, in the Arab countries, at the time of the 2nd Caliph of Muslims IBN KHATTAB (634-644) under the name "</a:t>
            </a:r>
            <a:r>
              <a:rPr lang="en-ZA" sz="3800" dirty="0" err="1"/>
              <a:t>Diwan</a:t>
            </a:r>
            <a:r>
              <a:rPr lang="en-ZA" sz="3800" dirty="0"/>
              <a:t> al </a:t>
            </a:r>
            <a:r>
              <a:rPr lang="en-ZA" sz="3800" dirty="0" err="1"/>
              <a:t>Madhalim</a:t>
            </a:r>
            <a:r>
              <a:rPr lang="en-ZA" sz="3800" dirty="0"/>
              <a:t>" or "office of grievances"</a:t>
            </a:r>
          </a:p>
          <a:p>
            <a:pPr lvl="1">
              <a:buNone/>
            </a:pPr>
            <a:r>
              <a:rPr lang="en-ZA" sz="3800" dirty="0" smtClean="0"/>
              <a:t>.But </a:t>
            </a:r>
            <a:r>
              <a:rPr lang="en-ZA" sz="3800" dirty="0"/>
              <a:t>there is a consensus that the Ombudsman institution was created in Sweden in 1809, when the Swedish Parliament appointed the first Ombudsman "</a:t>
            </a:r>
            <a:r>
              <a:rPr lang="en-ZA" sz="3800" dirty="0" err="1"/>
              <a:t>Justitie</a:t>
            </a:r>
            <a:r>
              <a:rPr lang="en-ZA" sz="3800" dirty="0"/>
              <a:t> Ombudsman", which means in Swedish "external mediator appointed to settle a dispute '' or "one who acts for others</a:t>
            </a:r>
            <a:r>
              <a:rPr lang="en-ZA" sz="3800" b="1" dirty="0"/>
              <a:t>"</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2132856"/>
            <a:ext cx="7056784" cy="1728192"/>
          </a:xfrm>
        </p:spPr>
        <p:txBody>
          <a:bodyPr>
            <a:normAutofit fontScale="90000"/>
          </a:bodyPr>
          <a:lstStyle/>
          <a:p>
            <a:r>
              <a:rPr lang="fr-FR" sz="3600" dirty="0" smtClean="0"/>
              <a:t>4. </a:t>
            </a:r>
            <a:r>
              <a:rPr lang="en-ZA" sz="3600" b="0" dirty="0" smtClean="0"/>
              <a:t>THE </a:t>
            </a:r>
            <a:r>
              <a:rPr lang="en-ZA" sz="3600" b="0" dirty="0"/>
              <a:t>EXPERIENCE OF BURUNDI: The Institution of the Ombudsman for Conflict Prevention, and the Return of Refugees and Displaced </a:t>
            </a:r>
            <a:r>
              <a:rPr lang="en-ZA" sz="3600" b="0" dirty="0" smtClean="0"/>
              <a:t>People</a:t>
            </a:r>
            <a:endParaRPr lang="fr-FR" sz="2000" b="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200" dirty="0" smtClean="0"/>
              <a:t>.</a:t>
            </a:r>
            <a:endParaRPr lang="fr-FR" sz="1200" dirty="0"/>
          </a:p>
        </p:txBody>
      </p:sp>
      <p:sp>
        <p:nvSpPr>
          <p:cNvPr id="3" name="Espace réservé du contenu 2"/>
          <p:cNvSpPr>
            <a:spLocks noGrp="1"/>
          </p:cNvSpPr>
          <p:nvPr>
            <p:ph idx="1"/>
          </p:nvPr>
        </p:nvSpPr>
        <p:spPr/>
        <p:txBody>
          <a:bodyPr/>
          <a:lstStyle/>
          <a:p>
            <a:pPr>
              <a:buNone/>
            </a:pPr>
            <a:r>
              <a:rPr lang="fr-FR" sz="1100" dirty="0" smtClean="0"/>
              <a:t>.</a:t>
            </a:r>
          </a:p>
          <a:p>
            <a:pPr>
              <a:buNone/>
            </a:pPr>
            <a:endParaRPr lang="fr-FR" sz="1100" dirty="0" smtClean="0"/>
          </a:p>
          <a:p>
            <a:pPr>
              <a:buNone/>
            </a:pPr>
            <a:endParaRPr lang="fr-FR" sz="1100" dirty="0" smtClean="0"/>
          </a:p>
          <a:p>
            <a:pPr>
              <a:buNone/>
            </a:pPr>
            <a:endParaRPr lang="fr-FR" sz="1100" dirty="0" smtClean="0"/>
          </a:p>
          <a:p>
            <a:pPr>
              <a:buNone/>
            </a:pPr>
            <a:endParaRPr lang="fr-FR" sz="1100" dirty="0" smtClean="0"/>
          </a:p>
          <a:p>
            <a:pPr>
              <a:buNone/>
            </a:pPr>
            <a:endParaRPr lang="fr-FR" sz="1100" dirty="0" smtClean="0"/>
          </a:p>
          <a:p>
            <a:pPr algn="ctr">
              <a:buNone/>
            </a:pPr>
            <a:endParaRPr lang="fr-FR" b="1" dirty="0"/>
          </a:p>
          <a:p>
            <a:pPr algn="ctr">
              <a:buNone/>
            </a:pPr>
            <a:r>
              <a:rPr lang="fr-FR" b="1" dirty="0"/>
              <a:t>SUMMARY PRESENTATION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ZA" sz="2800" dirty="0"/>
              <a:t>4.1. </a:t>
            </a:r>
            <a:r>
              <a:rPr lang="en-ZA" sz="2800" dirty="0" smtClean="0"/>
              <a:t>CREATION </a:t>
            </a:r>
            <a:r>
              <a:rPr lang="en-ZA" sz="2800" dirty="0"/>
              <a:t>OF THE </a:t>
            </a:r>
            <a:r>
              <a:rPr lang="en-ZA" sz="2800" dirty="0" smtClean="0"/>
              <a:t>INSTITUTION CONTEXT</a:t>
            </a:r>
            <a:endParaRPr lang="fr-FR" sz="2800" dirty="0"/>
          </a:p>
        </p:txBody>
      </p:sp>
      <p:sp>
        <p:nvSpPr>
          <p:cNvPr id="3" name="Espace réservé du contenu 2"/>
          <p:cNvSpPr>
            <a:spLocks noGrp="1"/>
          </p:cNvSpPr>
          <p:nvPr>
            <p:ph idx="1"/>
          </p:nvPr>
        </p:nvSpPr>
        <p:spPr/>
        <p:txBody>
          <a:bodyPr>
            <a:normAutofit fontScale="92500" lnSpcReduction="10000"/>
          </a:bodyPr>
          <a:lstStyle/>
          <a:p>
            <a:endParaRPr lang="en-ZA" dirty="0"/>
          </a:p>
          <a:p>
            <a:r>
              <a:rPr lang="en-ZA" dirty="0"/>
              <a:t>After more than a decade of civil war following the assassination of the first democratically elected President (1993-2005).</a:t>
            </a:r>
          </a:p>
          <a:p>
            <a:r>
              <a:rPr lang="en-ZA" dirty="0"/>
              <a:t>A title dedicated to the Ombudsman by the Constitution of the Republic: title IX.</a:t>
            </a:r>
          </a:p>
          <a:p>
            <a:r>
              <a:rPr lang="en-ZA" dirty="0"/>
              <a:t>Establishment by Law N ° 1/03 of 25 January 2010, revised and </a:t>
            </a:r>
            <a:r>
              <a:rPr lang="en-ZA" dirty="0" smtClean="0"/>
              <a:t>became </a:t>
            </a:r>
            <a:r>
              <a:rPr lang="en-ZA" dirty="0"/>
              <a:t>law N ° 1/04 of 24 January 2013 on the organization and functioning of the Ombudsman</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100" dirty="0" smtClean="0"/>
              <a:t>.</a:t>
            </a:r>
            <a:endParaRPr lang="fr-FR" sz="1100" dirty="0"/>
          </a:p>
        </p:txBody>
      </p:sp>
      <p:sp>
        <p:nvSpPr>
          <p:cNvPr id="3" name="Espace réservé du contenu 2"/>
          <p:cNvSpPr>
            <a:spLocks noGrp="1"/>
          </p:cNvSpPr>
          <p:nvPr>
            <p:ph idx="1"/>
          </p:nvPr>
        </p:nvSpPr>
        <p:spPr/>
        <p:txBody>
          <a:bodyPr/>
          <a:lstStyle/>
          <a:p>
            <a:endParaRPr lang="fr-FR" dirty="0" smtClean="0"/>
          </a:p>
          <a:p>
            <a:endParaRPr lang="fr-FR" dirty="0" smtClean="0"/>
          </a:p>
          <a:p>
            <a:pPr>
              <a:buNone/>
            </a:pPr>
            <a:endParaRPr lang="fr-FR" dirty="0"/>
          </a:p>
          <a:p>
            <a:pPr>
              <a:buNone/>
            </a:pPr>
            <a:r>
              <a:rPr lang="fr-FR" dirty="0"/>
              <a:t>4.2. ORGANIZATION AND OPERATION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Colloque national sur la Bonne Gouvernance (mars 2017)\Ombudsman - Missions et Pouvoirs.png"/>
          <p:cNvPicPr>
            <a:picLocks noChangeAspect="1" noChangeArrowheads="1"/>
          </p:cNvPicPr>
          <p:nvPr/>
        </p:nvPicPr>
        <p:blipFill>
          <a:blip r:embed="rId2" cstate="print"/>
          <a:srcRect/>
          <a:stretch>
            <a:fillRect/>
          </a:stretch>
        </p:blipFill>
        <p:spPr bwMode="auto">
          <a:xfrm>
            <a:off x="971600" y="-459432"/>
            <a:ext cx="6749752" cy="6979994"/>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74638"/>
            <a:ext cx="7488832" cy="994122"/>
          </a:xfrm>
        </p:spPr>
        <p:txBody>
          <a:bodyPr>
            <a:normAutofit fontScale="90000"/>
          </a:bodyPr>
          <a:lstStyle/>
          <a:p>
            <a:r>
              <a:rPr lang="fr-FR" sz="4000" b="1" dirty="0"/>
              <a:t/>
            </a:r>
            <a:br>
              <a:rPr lang="fr-FR" sz="4000" b="1" dirty="0"/>
            </a:br>
            <a:r>
              <a:rPr lang="fr-FR" sz="4000" b="1" dirty="0"/>
              <a:t>4.2. </a:t>
            </a:r>
            <a:r>
              <a:rPr lang="en-ZA" sz="4000" b="1" dirty="0" smtClean="0"/>
              <a:t>Achievements</a:t>
            </a:r>
            <a:r>
              <a:rPr lang="fr-FR" sz="4000" b="1" dirty="0" smtClean="0"/>
              <a:t> </a:t>
            </a:r>
            <a:r>
              <a:rPr lang="fr-FR" sz="4000" b="1" dirty="0"/>
              <a:t>and </a:t>
            </a:r>
            <a:r>
              <a:rPr lang="en-ZA" sz="4000" b="1" dirty="0" smtClean="0"/>
              <a:t>results</a:t>
            </a:r>
            <a:endParaRPr lang="en-ZA" sz="4000" b="1" dirty="0"/>
          </a:p>
        </p:txBody>
      </p:sp>
      <p:sp>
        <p:nvSpPr>
          <p:cNvPr id="3" name="Espace réservé du contenu 2"/>
          <p:cNvSpPr>
            <a:spLocks noGrp="1"/>
          </p:cNvSpPr>
          <p:nvPr>
            <p:ph idx="1"/>
          </p:nvPr>
        </p:nvSpPr>
        <p:spPr/>
        <p:txBody>
          <a:bodyPr>
            <a:normAutofit fontScale="70000" lnSpcReduction="20000"/>
          </a:bodyPr>
          <a:lstStyle/>
          <a:p>
            <a:endParaRPr lang="en-ZA" dirty="0"/>
          </a:p>
          <a:p>
            <a:r>
              <a:rPr lang="en-ZA" dirty="0"/>
              <a:t>Ordinary mediation missions between the citizens and the Administration; Control of the functioning of administrations and public services;</a:t>
            </a:r>
          </a:p>
          <a:p>
            <a:endParaRPr lang="en-ZA" dirty="0"/>
          </a:p>
          <a:p>
            <a:r>
              <a:rPr lang="en-ZA" dirty="0"/>
              <a:t>2015 (during the crisis):</a:t>
            </a:r>
          </a:p>
          <a:p>
            <a:r>
              <a:rPr lang="en-ZA" dirty="0"/>
              <a:t>Meetings between leaders of political parties</a:t>
            </a:r>
          </a:p>
          <a:p>
            <a:r>
              <a:rPr lang="en-ZA" dirty="0"/>
              <a:t>Exchange meeting between the education unions, the organizing authorities, and the Teaching Administration;</a:t>
            </a:r>
          </a:p>
          <a:p>
            <a:r>
              <a:rPr lang="en-ZA" dirty="0"/>
              <a:t>Meetings between youth leagues affiliated with political parties;</a:t>
            </a:r>
          </a:p>
          <a:p>
            <a:r>
              <a:rPr lang="en-ZA" dirty="0"/>
              <a:t>Football tournament between young people of political parties</a:t>
            </a:r>
            <a:endParaRPr lang="fr-FR"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en-ZA" dirty="0" smtClean="0"/>
              <a:t>Achievements</a:t>
            </a:r>
            <a:r>
              <a:rPr lang="fr-FR" dirty="0" smtClean="0"/>
              <a:t> </a:t>
            </a:r>
            <a:r>
              <a:rPr lang="fr-FR" dirty="0"/>
              <a:t>&amp; </a:t>
            </a:r>
            <a:r>
              <a:rPr lang="en-ZA" dirty="0" smtClean="0"/>
              <a:t>results</a:t>
            </a:r>
            <a:r>
              <a:rPr lang="fr-FR" dirty="0" smtClean="0"/>
              <a:t> (</a:t>
            </a:r>
            <a:r>
              <a:rPr lang="en-ZA" dirty="0" smtClean="0"/>
              <a:t>continued</a:t>
            </a:r>
            <a:r>
              <a:rPr lang="fr-FR" dirty="0" smtClean="0"/>
              <a:t> </a:t>
            </a:r>
            <a:r>
              <a:rPr lang="fr-FR" dirty="0"/>
              <a:t>1)</a:t>
            </a:r>
          </a:p>
        </p:txBody>
      </p:sp>
      <p:sp>
        <p:nvSpPr>
          <p:cNvPr id="3" name="Espace réservé du contenu 2"/>
          <p:cNvSpPr>
            <a:spLocks noGrp="1"/>
          </p:cNvSpPr>
          <p:nvPr>
            <p:ph idx="1"/>
          </p:nvPr>
        </p:nvSpPr>
        <p:spPr/>
        <p:txBody>
          <a:bodyPr>
            <a:normAutofit fontScale="85000" lnSpcReduction="20000"/>
          </a:bodyPr>
          <a:lstStyle/>
          <a:p>
            <a:pPr>
              <a:buNone/>
            </a:pPr>
            <a:r>
              <a:rPr lang="fr-FR" dirty="0" smtClean="0"/>
              <a:t> </a:t>
            </a:r>
          </a:p>
          <a:p>
            <a:endParaRPr lang="en-ZA" b="1" dirty="0"/>
          </a:p>
          <a:p>
            <a:r>
              <a:rPr lang="en-ZA" dirty="0"/>
              <a:t>2017: Special missions of rapprochement and reconciliation on general issues concerning relations with political and social forces (Article 6d of the law governing the Ombudsman)</a:t>
            </a:r>
          </a:p>
          <a:p>
            <a:r>
              <a:rPr lang="en-ZA" dirty="0"/>
              <a:t>Ombudsman meeting with political leaders in exile, Helsinki</a:t>
            </a:r>
          </a:p>
          <a:p>
            <a:r>
              <a:rPr lang="en-ZA" dirty="0"/>
              <a:t>Meeting with the Facilitator in the Burundian Dialogue, HE Benjamin W. MKAPA, Tanzania;</a:t>
            </a:r>
          </a:p>
          <a:p>
            <a:r>
              <a:rPr lang="en-ZA" dirty="0"/>
              <a:t>Reception of refugees returning to the country and planned visit of refugee camps</a:t>
            </a: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en-ZA" dirty="0" smtClean="0"/>
              <a:t>Achievements</a:t>
            </a:r>
            <a:r>
              <a:rPr lang="fr-FR" dirty="0" smtClean="0"/>
              <a:t> </a:t>
            </a:r>
            <a:r>
              <a:rPr lang="fr-FR" dirty="0"/>
              <a:t>&amp; </a:t>
            </a:r>
            <a:r>
              <a:rPr lang="en-ZA" dirty="0" smtClean="0"/>
              <a:t>results</a:t>
            </a:r>
            <a:r>
              <a:rPr lang="fr-FR" dirty="0" smtClean="0"/>
              <a:t> (</a:t>
            </a:r>
            <a:r>
              <a:rPr lang="en-ZA" dirty="0" smtClean="0"/>
              <a:t>continued</a:t>
            </a:r>
            <a:r>
              <a:rPr lang="fr-FR" dirty="0" smtClean="0"/>
              <a:t> </a:t>
            </a:r>
            <a:r>
              <a:rPr lang="fr-FR" dirty="0"/>
              <a:t>2)</a:t>
            </a:r>
          </a:p>
        </p:txBody>
      </p:sp>
      <p:sp>
        <p:nvSpPr>
          <p:cNvPr id="3" name="Espace réservé du contenu 2"/>
          <p:cNvSpPr>
            <a:spLocks noGrp="1"/>
          </p:cNvSpPr>
          <p:nvPr>
            <p:ph idx="1"/>
          </p:nvPr>
        </p:nvSpPr>
        <p:spPr/>
        <p:txBody>
          <a:bodyPr>
            <a:normAutofit fontScale="77500" lnSpcReduction="20000"/>
          </a:bodyPr>
          <a:lstStyle/>
          <a:p>
            <a:endParaRPr lang="en-ZA" dirty="0"/>
          </a:p>
          <a:p>
            <a:r>
              <a:rPr lang="en-ZA" dirty="0"/>
              <a:t>Organization of a "political café" for political party leaders in KAYANZA;</a:t>
            </a:r>
          </a:p>
          <a:p>
            <a:r>
              <a:rPr lang="en-ZA" dirty="0"/>
              <a:t>Political Retreat of Political Party Leaders + Religious Leaders + Civil Society and Media Organizations, KAYANZA;</a:t>
            </a:r>
          </a:p>
          <a:p>
            <a:r>
              <a:rPr lang="en-ZA" dirty="0"/>
              <a:t>Dialogue-meeting of political leaders alone (at the Ombudsman's headquarters);</a:t>
            </a:r>
          </a:p>
          <a:p>
            <a:r>
              <a:rPr lang="en-ZA" dirty="0"/>
              <a:t>Return to the country of some political leaders refugees abroad;</a:t>
            </a:r>
          </a:p>
          <a:p>
            <a:r>
              <a:rPr lang="en-ZA" dirty="0"/>
              <a:t>Advocacy and obtaining a land for relocation of victims of landslide of a hill (NYARUHONGOKA) in RUMONGE province</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ctr" rtl="0">
              <a:spcBef>
                <a:spcPct val="0"/>
              </a:spcBef>
            </a:pPr>
            <a:r>
              <a:rPr lang="fr-FR" sz="3200" b="1" dirty="0" smtClean="0"/>
              <a:t/>
            </a:r>
            <a:br>
              <a:rPr lang="fr-FR" sz="3200" b="1" dirty="0" smtClean="0"/>
            </a:br>
            <a:r>
              <a:rPr lang="fr-FR" sz="3200" b="1" dirty="0" smtClean="0"/>
              <a:t/>
            </a:r>
            <a:br>
              <a:rPr lang="fr-FR" sz="3200" b="1" dirty="0" smtClean="0"/>
            </a:br>
            <a:r>
              <a:rPr lang="fr-FR" sz="3200" b="1" dirty="0" smtClean="0"/>
              <a:t>4.3. </a:t>
            </a:r>
            <a:r>
              <a:rPr lang="en-ZA" sz="3200" b="1" dirty="0" smtClean="0"/>
              <a:t>Constraints</a:t>
            </a:r>
            <a:r>
              <a:rPr lang="fr-FR" sz="3200" b="1" dirty="0" smtClean="0"/>
              <a:t>, Challenges &amp; Perspectives</a:t>
            </a:r>
            <a:r>
              <a:rPr lang="fr-FR" sz="3200" b="1" dirty="0"/>
              <a:t/>
            </a:r>
            <a:br>
              <a:rPr lang="fr-FR" sz="3200" b="1" dirty="0"/>
            </a:br>
            <a:endParaRPr lang="fr-FR" sz="3200" b="1" dirty="0"/>
          </a:p>
        </p:txBody>
      </p:sp>
      <p:sp>
        <p:nvSpPr>
          <p:cNvPr id="3" name="Espace réservé du contenu 2"/>
          <p:cNvSpPr>
            <a:spLocks noGrp="1"/>
          </p:cNvSpPr>
          <p:nvPr>
            <p:ph idx="1"/>
          </p:nvPr>
        </p:nvSpPr>
        <p:spPr/>
        <p:txBody>
          <a:bodyPr>
            <a:normAutofit fontScale="92500" lnSpcReduction="10000"/>
          </a:bodyPr>
          <a:lstStyle/>
          <a:p>
            <a:pPr>
              <a:buFont typeface="Wingdings" pitchFamily="2" charset="2"/>
              <a:buChar char="Ø"/>
            </a:pPr>
            <a:endParaRPr lang="en-ZA" dirty="0"/>
          </a:p>
          <a:p>
            <a:pPr>
              <a:buFont typeface="Wingdings" pitchFamily="2" charset="2"/>
              <a:buChar char="Ø"/>
            </a:pPr>
            <a:r>
              <a:rPr lang="en-ZA" dirty="0"/>
              <a:t>constraints:</a:t>
            </a:r>
          </a:p>
          <a:p>
            <a:pPr>
              <a:buFont typeface="Wingdings" pitchFamily="2" charset="2"/>
              <a:buChar char="Ø"/>
            </a:pPr>
            <a:r>
              <a:rPr lang="en-ZA" dirty="0"/>
              <a:t>- very young institution: his 2nd term</a:t>
            </a:r>
          </a:p>
          <a:p>
            <a:pPr>
              <a:buFont typeface="Wingdings" pitchFamily="2" charset="2"/>
              <a:buChar char="Ø"/>
            </a:pPr>
            <a:r>
              <a:rPr lang="en-ZA" dirty="0"/>
              <a:t>- insufficient resources (financial, human, material);</a:t>
            </a:r>
          </a:p>
          <a:p>
            <a:pPr>
              <a:buFont typeface="Wingdings" pitchFamily="2" charset="2"/>
              <a:buChar char="Ø"/>
            </a:pPr>
            <a:r>
              <a:rPr lang="en-ZA" dirty="0"/>
              <a:t>Challenges and perspectives:</a:t>
            </a:r>
          </a:p>
          <a:p>
            <a:pPr>
              <a:buFont typeface="Wingdings" pitchFamily="2" charset="2"/>
              <a:buChar char="Ø"/>
            </a:pPr>
            <a:r>
              <a:rPr lang="en-ZA" dirty="0"/>
              <a:t>-Registration of institutional capacities</a:t>
            </a:r>
          </a:p>
          <a:p>
            <a:pPr>
              <a:buFont typeface="Wingdings" pitchFamily="2" charset="2"/>
              <a:buChar char="Ø"/>
            </a:pPr>
            <a:r>
              <a:rPr lang="en-ZA" dirty="0"/>
              <a:t>Provide the Institution with a Warning and Conflict Prevention </a:t>
            </a:r>
            <a:r>
              <a:rPr lang="en-ZA" dirty="0" err="1"/>
              <a:t>Center</a:t>
            </a:r>
            <a:endParaRPr lang="fr-FR"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ZA" sz="3200" b="1" dirty="0"/>
              <a:t/>
            </a:r>
            <a:br>
              <a:rPr lang="en-ZA" sz="3200" b="1" dirty="0"/>
            </a:br>
            <a:r>
              <a:rPr lang="en-ZA" sz="3200" b="1" dirty="0"/>
              <a:t>5. Executive Summary: The Ombudsman's Role in Protecting Human Rights</a:t>
            </a:r>
            <a:endParaRPr lang="fr-FR" sz="3200" b="1" dirty="0"/>
          </a:p>
        </p:txBody>
      </p:sp>
      <p:sp>
        <p:nvSpPr>
          <p:cNvPr id="3" name="Espace réservé du contenu 2"/>
          <p:cNvSpPr>
            <a:spLocks noGrp="1"/>
          </p:cNvSpPr>
          <p:nvPr>
            <p:ph idx="1"/>
          </p:nvPr>
        </p:nvSpPr>
        <p:spPr/>
        <p:txBody>
          <a:bodyPr>
            <a:normAutofit fontScale="92500" lnSpcReduction="10000"/>
          </a:bodyPr>
          <a:lstStyle/>
          <a:p>
            <a:pPr lvl="0">
              <a:buNone/>
            </a:pPr>
            <a:endParaRPr lang="en-ZA" dirty="0"/>
          </a:p>
          <a:p>
            <a:pPr lvl="0">
              <a:buNone/>
            </a:pPr>
            <a:r>
              <a:rPr lang="en-ZA" dirty="0"/>
              <a:t>5.1. Ombudsman / Ombudsman is, in essence, an institution that listens to the people, mediates and protects human rights, regardless of their status: refugee, displaced or not.</a:t>
            </a:r>
          </a:p>
          <a:p>
            <a:pPr lvl="0">
              <a:buNone/>
            </a:pPr>
            <a:r>
              <a:rPr lang="en-ZA" dirty="0"/>
              <a:t>5.2. The duties and powers of the Ombudsman depend on each national legislation, and hence on its legal and socio-political status.</a:t>
            </a:r>
          </a:p>
          <a:p>
            <a:pPr lvl="0">
              <a:buNone/>
            </a:pPr>
            <a:r>
              <a:rPr lang="en-ZA" dirty="0"/>
              <a:t>5.3. By the mission of control of the functioning of the administration: a pillar of a State of right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ctr" rtl="0">
              <a:spcBef>
                <a:spcPct val="0"/>
              </a:spcBef>
            </a:pPr>
            <a:r>
              <a:rPr lang="fr-FR" sz="2800" b="1" dirty="0" smtClean="0"/>
              <a:t/>
            </a:r>
            <a:br>
              <a:rPr lang="fr-FR" sz="2800" b="1" dirty="0" smtClean="0"/>
            </a:br>
            <a:r>
              <a:rPr lang="fr-FR" sz="2800" b="1" dirty="0" smtClean="0"/>
              <a:t>Evolution, expansion, </a:t>
            </a:r>
            <a:r>
              <a:rPr lang="fr-FR" sz="2800" b="1" dirty="0" smtClean="0"/>
              <a:t>terminologies</a:t>
            </a:r>
            <a:r>
              <a:rPr lang="fr-FR" sz="2800" dirty="0"/>
              <a:t/>
            </a:r>
            <a:br>
              <a:rPr lang="fr-FR" sz="2800" dirty="0"/>
            </a:br>
            <a:endParaRPr lang="fr-FR" sz="2800" dirty="0"/>
          </a:p>
        </p:txBody>
      </p:sp>
      <p:sp>
        <p:nvSpPr>
          <p:cNvPr id="3" name="Espace réservé du contenu 2"/>
          <p:cNvSpPr>
            <a:spLocks noGrp="1"/>
          </p:cNvSpPr>
          <p:nvPr>
            <p:ph idx="1"/>
          </p:nvPr>
        </p:nvSpPr>
        <p:spPr/>
        <p:txBody>
          <a:bodyPr>
            <a:normAutofit fontScale="85000" lnSpcReduction="10000"/>
          </a:bodyPr>
          <a:lstStyle/>
          <a:p>
            <a:pPr lvl="0"/>
            <a:endParaRPr lang="en-ZA" dirty="0"/>
          </a:p>
          <a:p>
            <a:pPr lvl="0"/>
            <a:r>
              <a:rPr lang="en-ZA" dirty="0"/>
              <a:t>Evolution :</a:t>
            </a:r>
          </a:p>
          <a:p>
            <a:pPr lvl="0"/>
            <a:r>
              <a:rPr lang="en-ZA" dirty="0"/>
              <a:t>In the course of time, the Ombudsman has become the representative of the people, </a:t>
            </a:r>
            <a:r>
              <a:rPr lang="en-ZA" dirty="0" smtClean="0"/>
              <a:t>the champion of justice, </a:t>
            </a:r>
            <a:r>
              <a:rPr lang="en-ZA" dirty="0"/>
              <a:t>the one who ensures </a:t>
            </a:r>
            <a:r>
              <a:rPr lang="en-ZA" dirty="0" smtClean="0"/>
              <a:t>that there is </a:t>
            </a:r>
            <a:r>
              <a:rPr lang="en-ZA" dirty="0"/>
              <a:t>institutional mediation between </a:t>
            </a:r>
            <a:r>
              <a:rPr lang="en-ZA" dirty="0" smtClean="0"/>
              <a:t>the public and the government, as it </a:t>
            </a:r>
            <a:r>
              <a:rPr lang="en-ZA" dirty="0"/>
              <a:t>controls the </a:t>
            </a:r>
            <a:r>
              <a:rPr lang="en-ZA" dirty="0" smtClean="0"/>
              <a:t>administration </a:t>
            </a:r>
            <a:r>
              <a:rPr lang="en-ZA" dirty="0"/>
              <a:t>outside the ordinary channels of recourse. The Ombudsman is the link between the people, the power and the law; he is the guardian of legality, good governance, justice and public morality.</a:t>
            </a: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
            </a:r>
            <a:br>
              <a:rPr lang="fr-FR" sz="3600" dirty="0"/>
            </a:br>
            <a:r>
              <a:rPr lang="fr-FR" sz="3600" dirty="0"/>
              <a:t>General </a:t>
            </a:r>
            <a:r>
              <a:rPr lang="en-ZA" sz="3600" dirty="0" smtClean="0"/>
              <a:t>synthesis</a:t>
            </a:r>
            <a:r>
              <a:rPr lang="fr-FR" sz="3600" dirty="0" smtClean="0"/>
              <a:t>. (</a:t>
            </a:r>
            <a:r>
              <a:rPr lang="en-ZA" sz="3600" dirty="0" smtClean="0"/>
              <a:t>after</a:t>
            </a:r>
            <a:r>
              <a:rPr lang="fr-FR" sz="3600" dirty="0" smtClean="0"/>
              <a:t>)</a:t>
            </a:r>
            <a:endParaRPr lang="fr-FR" sz="3600" dirty="0"/>
          </a:p>
        </p:txBody>
      </p:sp>
      <p:sp>
        <p:nvSpPr>
          <p:cNvPr id="3" name="Espace réservé du contenu 2"/>
          <p:cNvSpPr>
            <a:spLocks noGrp="1"/>
          </p:cNvSpPr>
          <p:nvPr>
            <p:ph idx="1"/>
          </p:nvPr>
        </p:nvSpPr>
        <p:spPr>
          <a:xfrm>
            <a:off x="251520" y="1772816"/>
            <a:ext cx="8229600" cy="4525963"/>
          </a:xfrm>
        </p:spPr>
        <p:txBody>
          <a:bodyPr>
            <a:normAutofit/>
          </a:bodyPr>
          <a:lstStyle/>
          <a:p>
            <a:pPr lvl="1">
              <a:buNone/>
            </a:pPr>
            <a:endParaRPr lang="fr-FR" sz="1800" dirty="0" smtClean="0"/>
          </a:p>
          <a:p>
            <a:pPr lvl="1">
              <a:buNone/>
            </a:pPr>
            <a:endParaRPr lang="en-ZA" dirty="0"/>
          </a:p>
          <a:p>
            <a:pPr lvl="1">
              <a:buNone/>
            </a:pPr>
            <a:r>
              <a:rPr lang="en-ZA" dirty="0"/>
              <a:t>5.4. Through listening, control, self-referral and special missions, the Ombudsman / Ombudsman is a warning and conflict prevention mechanism.</a:t>
            </a:r>
          </a:p>
          <a:p>
            <a:pPr lvl="1">
              <a:buNone/>
            </a:pPr>
            <a:r>
              <a:rPr lang="en-ZA" dirty="0"/>
              <a:t>5. 5. Citizens trust and trust in the Institution of the Ombudsman / Ombudsman</a:t>
            </a: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a:t/>
            </a:r>
            <a:br>
              <a:rPr lang="fr-FR" sz="4000" b="1" dirty="0"/>
            </a:br>
            <a:r>
              <a:rPr lang="fr-FR" sz="4000" b="1" dirty="0"/>
              <a:t>6. C</a:t>
            </a:r>
            <a:r>
              <a:rPr lang="fr-FR" sz="4000" b="1" dirty="0" smtClean="0"/>
              <a:t>onclusion</a:t>
            </a:r>
            <a:endParaRPr lang="fr-FR" sz="4000" b="1" dirty="0"/>
          </a:p>
        </p:txBody>
      </p:sp>
      <p:sp>
        <p:nvSpPr>
          <p:cNvPr id="3" name="Espace réservé du contenu 2"/>
          <p:cNvSpPr>
            <a:spLocks noGrp="1"/>
          </p:cNvSpPr>
          <p:nvPr>
            <p:ph idx="1"/>
          </p:nvPr>
        </p:nvSpPr>
        <p:spPr/>
        <p:txBody>
          <a:bodyPr>
            <a:normAutofit lnSpcReduction="10000"/>
          </a:bodyPr>
          <a:lstStyle/>
          <a:p>
            <a:pPr marL="342900" lvl="1" indent="-342900">
              <a:buNone/>
            </a:pPr>
            <a:r>
              <a:rPr lang="fr-FR" dirty="0" smtClean="0"/>
              <a:t>     </a:t>
            </a:r>
            <a:endParaRPr lang="en-ZA" dirty="0"/>
          </a:p>
          <a:p>
            <a:pPr marL="342900" lvl="1" indent="-342900">
              <a:buNone/>
            </a:pPr>
            <a:r>
              <a:rPr lang="en-ZA" dirty="0" smtClean="0"/>
              <a:t>In Summary, the </a:t>
            </a:r>
            <a:r>
              <a:rPr lang="en-ZA" dirty="0"/>
              <a:t>Ombudsman </a:t>
            </a:r>
            <a:r>
              <a:rPr lang="en-ZA" dirty="0" smtClean="0"/>
              <a:t>is </a:t>
            </a:r>
            <a:r>
              <a:rPr lang="en-ZA" dirty="0"/>
              <a:t>an auxiliary of the Government: </a:t>
            </a:r>
            <a:r>
              <a:rPr lang="en-ZA" dirty="0" smtClean="0"/>
              <a:t>he/she </a:t>
            </a:r>
            <a:r>
              <a:rPr lang="en-ZA" dirty="0"/>
              <a:t>can </a:t>
            </a:r>
            <a:r>
              <a:rPr lang="en-ZA" dirty="0" smtClean="0"/>
              <a:t>help </a:t>
            </a:r>
            <a:r>
              <a:rPr lang="en-ZA" dirty="0"/>
              <a:t>to </a:t>
            </a:r>
            <a:r>
              <a:rPr lang="en-ZA" dirty="0" smtClean="0"/>
              <a:t>fulfil its </a:t>
            </a:r>
            <a:r>
              <a:rPr lang="en-ZA" dirty="0"/>
              <a:t>obligations under international human rights law, in particular by giving them advice on the implementation of the legislation. national practices and policies in line with international standards and principles in the field of human rights in general, refugees and IDPs in particular.</a:t>
            </a:r>
          </a:p>
          <a:p>
            <a:pPr marL="342900" lvl="1" indent="-342900">
              <a:buNone/>
            </a:pPr>
            <a:r>
              <a:rPr lang="en-ZA" dirty="0"/>
              <a:t>To </a:t>
            </a:r>
            <a:r>
              <a:rPr lang="en-ZA" dirty="0" smtClean="0"/>
              <a:t>fulfil </a:t>
            </a:r>
            <a:r>
              <a:rPr lang="en-ZA" dirty="0"/>
              <a:t>its missions, the Ombudsman needs substantial resources</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
            </a:r>
            <a:br>
              <a:rPr lang="fr-FR" sz="3200" dirty="0"/>
            </a:br>
            <a:r>
              <a:rPr lang="fr-FR" sz="3200" dirty="0"/>
              <a:t>Sources &amp; </a:t>
            </a:r>
            <a:r>
              <a:rPr lang="en-ZA" sz="3200" dirty="0" smtClean="0"/>
              <a:t>bibliographical</a:t>
            </a:r>
            <a:r>
              <a:rPr lang="fr-FR" sz="3200" dirty="0" smtClean="0"/>
              <a:t> </a:t>
            </a:r>
            <a:r>
              <a:rPr lang="en-ZA" sz="3200" dirty="0" smtClean="0"/>
              <a:t>references</a:t>
            </a:r>
            <a:endParaRPr lang="en-ZA" sz="3200" dirty="0"/>
          </a:p>
        </p:txBody>
      </p:sp>
      <p:sp>
        <p:nvSpPr>
          <p:cNvPr id="3" name="Espace réservé du contenu 2"/>
          <p:cNvSpPr>
            <a:spLocks noGrp="1"/>
          </p:cNvSpPr>
          <p:nvPr>
            <p:ph idx="1"/>
          </p:nvPr>
        </p:nvSpPr>
        <p:spPr/>
        <p:txBody>
          <a:bodyPr>
            <a:normAutofit/>
          </a:bodyPr>
          <a:lstStyle/>
          <a:p>
            <a:pPr>
              <a:buNone/>
            </a:pPr>
            <a:r>
              <a:rPr lang="fr-FR" dirty="0" smtClean="0"/>
              <a:t>- </a:t>
            </a:r>
            <a:endParaRPr lang="en-ZA" sz="1600" b="1" dirty="0"/>
          </a:p>
          <a:p>
            <a:pPr>
              <a:buNone/>
            </a:pPr>
            <a:r>
              <a:rPr lang="en-ZA" sz="1600" dirty="0"/>
              <a:t>A.O.M.A., 2014. Constitution of A.O.M.A, for adoption at the 4th session of the AOMA General Assembly in Addis Ababa, Ethiopia, 6 November 2014., Internet document, PDF.</a:t>
            </a:r>
          </a:p>
          <a:p>
            <a:pPr>
              <a:buNone/>
            </a:pPr>
            <a:r>
              <a:rPr lang="en-ZA" sz="1600" dirty="0"/>
              <a:t> - United Nations. General Assembly, Sixty-fifth session Item 69 (b) of the provisional agenda * The role of the ombudsman, the ombudsman and other national human rights institutions in the promotion and protection of human rights the man.</a:t>
            </a:r>
          </a:p>
          <a:p>
            <a:pPr>
              <a:buNone/>
            </a:pPr>
            <a:r>
              <a:rPr lang="en-ZA" sz="1600" dirty="0"/>
              <a:t>- Republic of Burundi: Constitution of the Republic, March 25, 2005.</a:t>
            </a:r>
          </a:p>
          <a:p>
            <a:pPr>
              <a:buNone/>
            </a:pPr>
            <a:r>
              <a:rPr lang="en-ZA" sz="1600" dirty="0"/>
              <a:t>- The </a:t>
            </a:r>
            <a:r>
              <a:rPr lang="en-ZA" sz="1600" dirty="0" err="1"/>
              <a:t>Cimade</a:t>
            </a:r>
            <a:r>
              <a:rPr lang="en-ZA" sz="1600" dirty="0"/>
              <a:t>. Migrations: State of play 2017. 75013 Paris, 64, rue </a:t>
            </a:r>
            <a:r>
              <a:rPr lang="en-ZA" sz="1600" dirty="0" err="1"/>
              <a:t>Clisson</a:t>
            </a:r>
            <a:endParaRPr lang="en-ZA" sz="1600" dirty="0"/>
          </a:p>
          <a:p>
            <a:pPr>
              <a:buNone/>
            </a:pPr>
            <a:r>
              <a:rPr lang="en-ZA" sz="1600" dirty="0"/>
              <a:t>- Christophe </a:t>
            </a:r>
            <a:r>
              <a:rPr lang="en-ZA" sz="1600" dirty="0" err="1"/>
              <a:t>Daum</a:t>
            </a:r>
            <a:r>
              <a:rPr lang="en-ZA" sz="1600" dirty="0"/>
              <a:t> and Isaiah </a:t>
            </a:r>
            <a:r>
              <a:rPr lang="en-ZA" sz="1600" dirty="0" err="1"/>
              <a:t>Dougnon</a:t>
            </a:r>
            <a:r>
              <a:rPr lang="en-ZA" sz="1600" dirty="0"/>
              <a:t>. "Internal migration to the African continent" in Africa on the move. Another look, p. 6-11</a:t>
            </a:r>
          </a:p>
          <a:p>
            <a:pPr>
              <a:buNone/>
            </a:pPr>
            <a:r>
              <a:rPr lang="en-ZA" sz="1600" dirty="0" err="1"/>
              <a:t>Melik</a:t>
            </a:r>
            <a:r>
              <a:rPr lang="en-ZA" sz="1600" dirty="0"/>
              <a:t> </a:t>
            </a:r>
            <a:r>
              <a:rPr lang="en-ZA" sz="1600" dirty="0" err="1"/>
              <a:t>Özden</a:t>
            </a:r>
            <a:r>
              <a:rPr lang="en-ZA" sz="1600" dirty="0"/>
              <a:t> (2017) "Internally Displaced Persons: State of Play on the Rights of Internally Displaced Persons and the Guiding Principles Adopted by the United Nations" Internet document, pdf,</a:t>
            </a:r>
          </a:p>
          <a:p>
            <a:pPr>
              <a:buNone/>
            </a:pPr>
            <a:r>
              <a:rPr lang="en-ZA" sz="1600" dirty="0"/>
              <a:t>U.I.P. &amp; UNHCR (2013). Internally displaced persons:</a:t>
            </a:r>
          </a:p>
          <a:p>
            <a:pPr>
              <a:buNone/>
            </a:pPr>
            <a:r>
              <a:rPr lang="en-ZA" sz="1600" dirty="0"/>
              <a:t>responsibility and action. Guide for the use of parliamentarians, internet document, pdf</a:t>
            </a:r>
            <a:endParaRPr lang="fr-FR" sz="16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a:t/>
            </a:r>
            <a:br>
              <a:rPr lang="fr-FR" sz="4000" b="1" dirty="0"/>
            </a:br>
            <a:r>
              <a:rPr lang="fr-FR" sz="4000" b="1" dirty="0"/>
              <a:t>Discussion topics (in groups)</a:t>
            </a:r>
          </a:p>
        </p:txBody>
      </p:sp>
      <p:sp>
        <p:nvSpPr>
          <p:cNvPr id="3" name="Espace réservé du contenu 2"/>
          <p:cNvSpPr>
            <a:spLocks noGrp="1"/>
          </p:cNvSpPr>
          <p:nvPr>
            <p:ph idx="1"/>
          </p:nvPr>
        </p:nvSpPr>
        <p:spPr/>
        <p:txBody>
          <a:bodyPr>
            <a:normAutofit lnSpcReduction="10000"/>
          </a:bodyPr>
          <a:lstStyle/>
          <a:p>
            <a:r>
              <a:rPr lang="en-ZA" dirty="0"/>
              <a:t>Do you think that our institutions have sufficient means to get involved in the problem of refugees and displaced </a:t>
            </a:r>
            <a:r>
              <a:rPr lang="en-ZA" dirty="0" smtClean="0"/>
              <a:t>people? </a:t>
            </a:r>
            <a:r>
              <a:rPr lang="en-ZA" dirty="0"/>
              <a:t>if yes, which ones? If no, what's wrong? </a:t>
            </a:r>
            <a:r>
              <a:rPr lang="en-ZA" dirty="0" smtClean="0"/>
              <a:t>Ways forward ? </a:t>
            </a:r>
            <a:r>
              <a:rPr lang="en-ZA" dirty="0"/>
              <a:t>How to get involved?</a:t>
            </a:r>
          </a:p>
          <a:p>
            <a:r>
              <a:rPr lang="en-ZA" dirty="0"/>
              <a:t>Are international mechanisms more effective than internal ones? If Yes, illustrate by concrete cases. If not, what prevents them? What </a:t>
            </a:r>
            <a:r>
              <a:rPr lang="en-ZA" dirty="0" smtClean="0"/>
              <a:t>is the way forward?</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200" dirty="0" smtClean="0"/>
              <a:t>.</a:t>
            </a:r>
            <a:endParaRPr lang="fr-FR" sz="1200" dirty="0"/>
          </a:p>
        </p:txBody>
      </p:sp>
      <p:sp>
        <p:nvSpPr>
          <p:cNvPr id="3" name="Espace réservé du contenu 2"/>
          <p:cNvSpPr>
            <a:spLocks noGrp="1"/>
          </p:cNvSpPr>
          <p:nvPr>
            <p:ph idx="1"/>
          </p:nvPr>
        </p:nvSpPr>
        <p:spPr/>
        <p:txBody>
          <a:bodyPr/>
          <a:lstStyle/>
          <a:p>
            <a:endParaRPr lang="fr-FR" dirty="0" smtClean="0"/>
          </a:p>
          <a:p>
            <a:endParaRPr lang="fr-FR" dirty="0" smtClean="0"/>
          </a:p>
          <a:p>
            <a:endParaRPr lang="en-ZA" dirty="0"/>
          </a:p>
          <a:p>
            <a:r>
              <a:rPr lang="en-ZA"/>
              <a:t>I thank you for your </a:t>
            </a:r>
            <a:r>
              <a:rPr lang="en-ZA" smtClean="0"/>
              <a:t> </a:t>
            </a:r>
            <a:r>
              <a:rPr lang="en-ZA"/>
              <a:t>attention</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Expansion</a:t>
            </a:r>
            <a:endParaRPr lang="fr-FR" dirty="0"/>
          </a:p>
        </p:txBody>
      </p:sp>
      <p:sp>
        <p:nvSpPr>
          <p:cNvPr id="3" name="Espace réservé du contenu 2"/>
          <p:cNvSpPr>
            <a:spLocks noGrp="1"/>
          </p:cNvSpPr>
          <p:nvPr>
            <p:ph idx="1"/>
          </p:nvPr>
        </p:nvSpPr>
        <p:spPr/>
        <p:txBody>
          <a:bodyPr/>
          <a:lstStyle/>
          <a:p>
            <a:pPr lvl="0"/>
            <a:endParaRPr lang="en-ZA" dirty="0"/>
          </a:p>
          <a:p>
            <a:pPr lvl="0"/>
            <a:r>
              <a:rPr lang="en-ZA" dirty="0"/>
              <a:t>In the </a:t>
            </a:r>
            <a:r>
              <a:rPr lang="en-ZA" dirty="0" smtClean="0"/>
              <a:t>North of </a:t>
            </a:r>
            <a:r>
              <a:rPr lang="en-ZA" dirty="0"/>
              <a:t>Europe, first, In </a:t>
            </a:r>
            <a:r>
              <a:rPr lang="en-ZA" dirty="0" smtClean="0"/>
              <a:t>.</a:t>
            </a:r>
          </a:p>
          <a:p>
            <a:pPr lvl="0"/>
            <a:r>
              <a:rPr lang="en-ZA" dirty="0" smtClean="0"/>
              <a:t>England </a:t>
            </a:r>
            <a:r>
              <a:rPr lang="en-ZA" dirty="0"/>
              <a:t>and in Anglo-Saxon countries, then </a:t>
            </a:r>
            <a:r>
              <a:rPr lang="en-ZA" dirty="0" smtClean="0"/>
              <a:t>In</a:t>
            </a:r>
          </a:p>
          <a:p>
            <a:pPr lvl="0"/>
            <a:r>
              <a:rPr lang="en-ZA" dirty="0" smtClean="0"/>
              <a:t>French-speaking </a:t>
            </a:r>
            <a:r>
              <a:rPr lang="en-ZA" dirty="0"/>
              <a:t>African countries during the 1990s.</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Terminologies </a:t>
            </a:r>
            <a:endParaRPr lang="fr-FR" dirty="0"/>
          </a:p>
        </p:txBody>
      </p:sp>
      <p:sp>
        <p:nvSpPr>
          <p:cNvPr id="3" name="Espace réservé du contenu 2"/>
          <p:cNvSpPr>
            <a:spLocks noGrp="1"/>
          </p:cNvSpPr>
          <p:nvPr>
            <p:ph idx="1"/>
          </p:nvPr>
        </p:nvSpPr>
        <p:spPr/>
        <p:txBody>
          <a:bodyPr>
            <a:normAutofit fontScale="85000" lnSpcReduction="10000"/>
          </a:bodyPr>
          <a:lstStyle/>
          <a:p>
            <a:pPr lvl="0"/>
            <a:endParaRPr lang="en-ZA" dirty="0"/>
          </a:p>
          <a:p>
            <a:pPr lvl="0"/>
            <a:r>
              <a:rPr lang="en-ZA" dirty="0"/>
              <a:t>Thus, the term '' Ombudsman '' is generally translated into French as '' </a:t>
            </a:r>
            <a:r>
              <a:rPr lang="en-ZA" dirty="0" err="1" smtClean="0"/>
              <a:t>mediateur</a:t>
            </a:r>
            <a:r>
              <a:rPr lang="en-ZA" dirty="0" smtClean="0"/>
              <a:t> </a:t>
            </a:r>
            <a:r>
              <a:rPr lang="en-ZA" dirty="0"/>
              <a:t>''. It varies from one country to another. In France, we speak of Defender of Rights, Ombudsman in most French-speaking countries, the </a:t>
            </a:r>
            <a:r>
              <a:rPr lang="en-ZA" dirty="0" smtClean="0"/>
              <a:t>“</a:t>
            </a:r>
            <a:r>
              <a:rPr lang="en-ZA" dirty="0" err="1" smtClean="0"/>
              <a:t>Protecteur</a:t>
            </a:r>
            <a:r>
              <a:rPr lang="en-ZA" dirty="0" smtClean="0"/>
              <a:t> </a:t>
            </a:r>
            <a:r>
              <a:rPr lang="en-ZA" dirty="0"/>
              <a:t>du </a:t>
            </a:r>
            <a:r>
              <a:rPr lang="en-ZA" dirty="0" err="1" smtClean="0"/>
              <a:t>citoyen</a:t>
            </a:r>
            <a:r>
              <a:rPr lang="en-ZA" dirty="0" smtClean="0"/>
              <a:t>” </a:t>
            </a:r>
            <a:r>
              <a:rPr lang="en-ZA" dirty="0"/>
              <a:t>in Quebec. In Spain, we speak of </a:t>
            </a:r>
            <a:r>
              <a:rPr lang="en-ZA" i="1" dirty="0" err="1"/>
              <a:t>Defensor</a:t>
            </a:r>
            <a:r>
              <a:rPr lang="en-ZA" i="1" dirty="0"/>
              <a:t> del Pueblo</a:t>
            </a:r>
            <a:r>
              <a:rPr lang="en-ZA" dirty="0"/>
              <a:t>, Burundi and Rwanda, we speak of Ombudsman. Other countries speak of People's Advocate, People's Commissar, Chancellor of Justice, Governor of Complaints, </a:t>
            </a:r>
            <a:r>
              <a:rPr lang="en-ZA" dirty="0" smtClean="0"/>
              <a:t>etc.</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p:txBody>
          <a:bodyPr>
            <a:normAutofit lnSpcReduction="10000"/>
          </a:bodyPr>
          <a:lstStyle/>
          <a:p>
            <a:endParaRPr lang="en-ZA" dirty="0"/>
          </a:p>
          <a:p>
            <a:r>
              <a:rPr lang="en-ZA" dirty="0"/>
              <a:t>Ultimately, the Ombudsman Institutions / Ombudsmen maintain a </a:t>
            </a:r>
            <a:r>
              <a:rPr lang="en-ZA" i="1" dirty="0"/>
              <a:t>sui generis </a:t>
            </a:r>
            <a:r>
              <a:rPr lang="en-ZA" dirty="0"/>
              <a:t>link with the protection and promotion of human rights. </a:t>
            </a:r>
            <a:r>
              <a:rPr lang="en-ZA" dirty="0" smtClean="0"/>
              <a:t>Indeed, </a:t>
            </a:r>
            <a:r>
              <a:rPr lang="en-ZA" dirty="0"/>
              <a:t>the Constitution of A.O.M.A. Article 5 states that it pursues, inter alia, the objective of "Promoting good governance, including respect for human rights, transparency and administrative justice".</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2722314"/>
          </a:xfrm>
        </p:spPr>
        <p:txBody>
          <a:bodyPr>
            <a:normAutofit/>
          </a:bodyPr>
          <a:lstStyle/>
          <a:p>
            <a:r>
              <a:rPr lang="fr-FR" b="1" dirty="0" smtClean="0"/>
              <a:t>2. </a:t>
            </a:r>
            <a:r>
              <a:rPr lang="en-ZA" b="1" dirty="0" smtClean="0"/>
              <a:t>Importance </a:t>
            </a:r>
            <a:r>
              <a:rPr lang="en-ZA" b="1" dirty="0"/>
              <a:t>of Human Rights in the Work of the Ombudsman: A United Nations Perspective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91264" cy="1426170"/>
          </a:xfrm>
        </p:spPr>
        <p:txBody>
          <a:bodyPr>
            <a:normAutofit/>
          </a:bodyPr>
          <a:lstStyle/>
          <a:p>
            <a:pPr lvl="0"/>
            <a:r>
              <a:rPr lang="fr-FR" sz="3600" dirty="0" smtClean="0"/>
              <a:t> </a:t>
            </a:r>
            <a:endParaRPr lang="fr-FR" sz="3600" dirty="0"/>
          </a:p>
        </p:txBody>
      </p:sp>
      <p:sp>
        <p:nvSpPr>
          <p:cNvPr id="3" name="Espace réservé du contenu 2"/>
          <p:cNvSpPr>
            <a:spLocks noGrp="1"/>
          </p:cNvSpPr>
          <p:nvPr>
            <p:ph idx="1"/>
          </p:nvPr>
        </p:nvSpPr>
        <p:spPr>
          <a:xfrm>
            <a:off x="457200" y="1700808"/>
            <a:ext cx="8147248" cy="4425355"/>
          </a:xfrm>
        </p:spPr>
        <p:txBody>
          <a:bodyPr/>
          <a:lstStyle/>
          <a:p>
            <a:pPr lvl="0"/>
            <a:endParaRPr lang="en-ZA" dirty="0"/>
          </a:p>
          <a:p>
            <a:pPr lvl="0"/>
            <a:r>
              <a:rPr lang="en-ZA" dirty="0"/>
              <a:t>On 18 December 2008, the UN General Assembly adopted resolution 63/169, paragraph 3 on the role of the ombudsman, the ombudsman and other national human rights institutions in the promotion and protection of human rights</a:t>
            </a:r>
            <a:r>
              <a:rPr lang="en-ZA" dirty="0" smtClean="0"/>
              <a:t>.</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TotalTime>
  <Words>2329</Words>
  <Application>Microsoft Office PowerPoint</Application>
  <PresentationFormat>On-screen Show (4:3)</PresentationFormat>
  <Paragraphs>231</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Times New Roman</vt:lpstr>
      <vt:lpstr>Wingdings</vt:lpstr>
      <vt:lpstr>Thème Office</vt:lpstr>
      <vt:lpstr> Practical involvement of refugee and IDP issues in the work of the Ombudsman</vt:lpstr>
      <vt:lpstr> Presentation Content</vt:lpstr>
      <vt:lpstr>Introduction </vt:lpstr>
      <vt:lpstr> Evolution, expansion, terminologies </vt:lpstr>
      <vt:lpstr>Expansion</vt:lpstr>
      <vt:lpstr>Terminologies </vt:lpstr>
      <vt:lpstr>Conclusion</vt:lpstr>
      <vt:lpstr>2. Importance of Human Rights in the Work of the Ombudsman: A United Nations Perspective</vt:lpstr>
      <vt:lpstr> </vt:lpstr>
      <vt:lpstr>.</vt:lpstr>
      <vt:lpstr>3.  The refugees and displaced people issues around the world </vt:lpstr>
      <vt:lpstr> Refugees and Internally Displaced People: Situation on the ground (Source: UNHCH, quoted by Fattori Francesca, in Le Monde, 20 June 2017)</vt:lpstr>
      <vt:lpstr> Magnitude of the phenomenon  Every minute, twenty new people are displaced from their homes. The graph shows the number of new cases in the world per minute</vt:lpstr>
      <vt:lpstr> Status of people who left their home in 2016  65,6 million people were forced to exile in the world number of uprooted people in 2016 according to their status</vt:lpstr>
      <vt:lpstr> IDPs More than 40 million are displaced in their own countries 10 main contingent of internally displaced people per country in million. In 2016 Region according to the UNHCR:  Sub Sahara Africa, North Africa, Central Asia, Middle East, Europe America </vt:lpstr>
      <vt:lpstr>Refugees ( UN definition) </vt:lpstr>
      <vt:lpstr> Syria, Afghanistan and Sudan: have half of refugees</vt:lpstr>
      <vt:lpstr>Reception of refugees</vt:lpstr>
      <vt:lpstr>Reception of refugees</vt:lpstr>
      <vt:lpstr>.</vt:lpstr>
      <vt:lpstr>.</vt:lpstr>
      <vt:lpstr>.</vt:lpstr>
      <vt:lpstr> 3.2. The causes of these displacements</vt:lpstr>
      <vt:lpstr> 6 causes according to the Representative of the Secretary-General on internally displaced people</vt:lpstr>
      <vt:lpstr> Causes of displacements (continued)</vt:lpstr>
      <vt:lpstr> According to the Inter-Parliamentary Union &amp; the United Nations Refugee Agency (UNHCR)</vt:lpstr>
      <vt:lpstr> According to IPU &amp; UNHCR (continued)</vt:lpstr>
      <vt:lpstr>PowerPoint Presentation</vt:lpstr>
      <vt:lpstr> Role of the Ombudsman / Ombudsman institutions: Prevention is better than cure</vt:lpstr>
      <vt:lpstr>4. THE EXPERIENCE OF BURUNDI: The Institution of the Ombudsman for Conflict Prevention, and the Return of Refugees and Displaced People</vt:lpstr>
      <vt:lpstr>.</vt:lpstr>
      <vt:lpstr>4.1. CREATION OF THE INSTITUTION CONTEXT</vt:lpstr>
      <vt:lpstr>.</vt:lpstr>
      <vt:lpstr>PowerPoint Presentation</vt:lpstr>
      <vt:lpstr> 4.2. Achievements and results</vt:lpstr>
      <vt:lpstr> Achievements &amp; results (continued 1)</vt:lpstr>
      <vt:lpstr> Achievements &amp; results (continued 2)</vt:lpstr>
      <vt:lpstr>  4.3. Constraints, Challenges &amp; Perspectives </vt:lpstr>
      <vt:lpstr> 5. Executive Summary: The Ombudsman's Role in Protecting Human Rights</vt:lpstr>
      <vt:lpstr> General synthesis. (after)</vt:lpstr>
      <vt:lpstr> 6. Conclusion</vt:lpstr>
      <vt:lpstr> Sources &amp; bibliographical references</vt:lpstr>
      <vt:lpstr> Discussion topics (in groups)</vt:lpstr>
      <vt:lpstr>.</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Implication pratique des questions relatives aux réfugiés et déplacés intérieurs dans le travail de l’Ombudsman</dc:title>
  <dc:creator>CHRISTINE</dc:creator>
  <cp:lastModifiedBy>Windows User</cp:lastModifiedBy>
  <cp:revision>30</cp:revision>
  <dcterms:created xsi:type="dcterms:W3CDTF">2018-02-14T18:39:29Z</dcterms:created>
  <dcterms:modified xsi:type="dcterms:W3CDTF">2018-03-05T09:35:29Z</dcterms:modified>
</cp:coreProperties>
</file>