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0" r:id="rId1"/>
  </p:sldMasterIdLst>
  <p:sldIdLst>
    <p:sldId id="256" r:id="rId2"/>
    <p:sldId id="277" r:id="rId3"/>
    <p:sldId id="278" r:id="rId4"/>
    <p:sldId id="257" r:id="rId5"/>
    <p:sldId id="258" r:id="rId6"/>
    <p:sldId id="259" r:id="rId7"/>
    <p:sldId id="260" r:id="rId8"/>
    <p:sldId id="268" r:id="rId9"/>
    <p:sldId id="265" r:id="rId10"/>
    <p:sldId id="267" r:id="rId11"/>
    <p:sldId id="262" r:id="rId12"/>
    <p:sldId id="263" r:id="rId13"/>
    <p:sldId id="269" r:id="rId14"/>
    <p:sldId id="270" r:id="rId15"/>
    <p:sldId id="271" r:id="rId16"/>
    <p:sldId id="272" r:id="rId17"/>
    <p:sldId id="273" r:id="rId18"/>
    <p:sldId id="274" r:id="rId19"/>
    <p:sldId id="279"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78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467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0020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90050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6EE328-6AFF-436B-881F-213D56084544}"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51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smtClean="0"/>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2362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smtClean="0"/>
              <a:t>3/4/2018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08704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smtClean="0"/>
              <a:t>3/4/2018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50398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B7CD67-0644-446C-B2AD-1C09BF34F286}" type="datetimeFigureOut">
              <a:rPr lang="en-US" smtClean="0"/>
              <a:t>3/4/2018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02050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1480828-6983-48AD-9E27-CBD3696F837E}" type="datetimeFigureOut">
              <a:rPr lang="en-US" smtClean="0"/>
              <a:t>3/4/2018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98519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EFB91-0324-450E-B17F-36DC0ECCE413}" type="datetimeFigureOut">
              <a:rPr lang="en-US" smtClean="0"/>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7859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2E37674-C1BA-4107-9B06-6D4CAC3A3DF5}" type="datetimeFigureOut">
              <a:rPr lang="en-US" smtClean="0"/>
              <a:t>3/4/2018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897266"/>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r-FR" sz="4800" dirty="0"/>
              <a:t/>
            </a:r>
            <a:br>
              <a:rPr lang="fr-FR" sz="4800" dirty="0"/>
            </a:br>
            <a:r>
              <a:rPr lang="fr-FR" sz="4800" dirty="0"/>
              <a:t>Cadre juridique pour la protection des réfugiés.</a:t>
            </a:r>
            <a:endParaRPr lang="en-US" sz="4800" dirty="0"/>
          </a:p>
        </p:txBody>
      </p:sp>
      <p:sp>
        <p:nvSpPr>
          <p:cNvPr id="3" name="Subtitle 2"/>
          <p:cNvSpPr>
            <a:spLocks noGrp="1"/>
          </p:cNvSpPr>
          <p:nvPr>
            <p:ph type="subTitle" idx="1"/>
          </p:nvPr>
        </p:nvSpPr>
        <p:spPr/>
        <p:txBody>
          <a:bodyPr>
            <a:normAutofit fontScale="92500" lnSpcReduction="20000"/>
          </a:bodyPr>
          <a:lstStyle/>
          <a:p>
            <a:pPr algn="ctr"/>
            <a:endParaRPr lang="fr-FR" sz="2800" dirty="0"/>
          </a:p>
          <a:p>
            <a:pPr algn="ctr"/>
            <a:r>
              <a:rPr lang="fr-FR" sz="2800" dirty="0"/>
              <a:t>Cadre juridique international et régional pour la protection des réfugiés.</a:t>
            </a:r>
            <a:endParaRPr lang="en-US" sz="2800" dirty="0"/>
          </a:p>
        </p:txBody>
      </p:sp>
    </p:spTree>
    <p:extLst>
      <p:ext uri="{BB962C8B-B14F-4D97-AF65-F5344CB8AC3E}">
        <p14:creationId xmlns:p14="http://schemas.microsoft.com/office/powerpoint/2010/main" val="1655665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4400" dirty="0"/>
              <a:t/>
            </a:r>
            <a:br>
              <a:rPr lang="fr-FR" sz="4400" dirty="0"/>
            </a:br>
            <a:r>
              <a:rPr lang="fr-FR" sz="4400" dirty="0"/>
              <a:t>Conclusions du Comité exécutif du HCR</a:t>
            </a:r>
            <a:endParaRPr lang="en-US" sz="4400" dirty="0"/>
          </a:p>
        </p:txBody>
      </p:sp>
      <p:sp>
        <p:nvSpPr>
          <p:cNvPr id="3" name="Content Placeholder 2"/>
          <p:cNvSpPr>
            <a:spLocks noGrp="1"/>
          </p:cNvSpPr>
          <p:nvPr>
            <p:ph idx="1"/>
          </p:nvPr>
        </p:nvSpPr>
        <p:spPr>
          <a:xfrm>
            <a:off x="403761" y="1140031"/>
            <a:ext cx="11348967" cy="5139745"/>
          </a:xfrm>
        </p:spPr>
        <p:txBody>
          <a:bodyPr>
            <a:noAutofit/>
          </a:bodyPr>
          <a:lstStyle/>
          <a:p>
            <a:pPr algn="just">
              <a:buFont typeface="Wingdings" panose="05000000000000000000" pitchFamily="2" charset="2"/>
              <a:buChar char="§"/>
            </a:pPr>
            <a:endParaRPr lang="fr-FR" sz="2800" dirty="0"/>
          </a:p>
          <a:p>
            <a:pPr algn="just">
              <a:buFont typeface="Wingdings" panose="05000000000000000000" pitchFamily="2" charset="2"/>
              <a:buChar char="§"/>
            </a:pPr>
            <a:r>
              <a:rPr lang="fr-FR" sz="2800" dirty="0"/>
              <a:t>Le Comité exécutif du HCR (</a:t>
            </a:r>
            <a:r>
              <a:rPr lang="fr-FR" sz="2800" dirty="0" err="1"/>
              <a:t>ExCom</a:t>
            </a:r>
            <a:r>
              <a:rPr lang="fr-FR" sz="2800" dirty="0"/>
              <a:t>) conseille le Haut Commissaire sur l'exercice de ses fonctions. Les conclusions annuelles adoptées par le Comité exécutif s'inscrivent dans le cadre du régime international de protection des réfugiés.</a:t>
            </a:r>
          </a:p>
          <a:p>
            <a:pPr algn="just">
              <a:buFont typeface="Wingdings" panose="05000000000000000000" pitchFamily="2" charset="2"/>
              <a:buChar char="§"/>
            </a:pPr>
            <a:r>
              <a:rPr lang="fr-FR" sz="2800" dirty="0"/>
              <a:t>Les conclusions sont fondées sur les principes de la Convention sur les réfugiés et sont rédigées et adoptées par consensus en réponse à des questions de protection particulières.</a:t>
            </a:r>
          </a:p>
          <a:p>
            <a:pPr algn="just">
              <a:buFont typeface="Wingdings" panose="05000000000000000000" pitchFamily="2" charset="2"/>
              <a:buChar char="§"/>
            </a:pPr>
            <a:r>
              <a:rPr lang="fr-FR" sz="2800" dirty="0"/>
              <a:t>Les conclusions du Comité exécutif représentent l'accord de plus de 50 pays qui ont un grand intérêt et une expérience de la protection des réfugiés.</a:t>
            </a:r>
          </a:p>
          <a:p>
            <a:pPr algn="just">
              <a:buFont typeface="Wingdings" panose="05000000000000000000" pitchFamily="2" charset="2"/>
              <a:buChar char="§"/>
            </a:pPr>
            <a:r>
              <a:rPr lang="fr-FR" sz="2800" dirty="0"/>
              <a:t> Ces pays et d'autres se réfèrent souvent aux conclusions du Comité exécutif lorsqu'ils élaborent leurs propres lois et politiques.</a:t>
            </a:r>
            <a:endParaRPr lang="en-US" sz="2800" dirty="0"/>
          </a:p>
        </p:txBody>
      </p:sp>
    </p:spTree>
    <p:extLst>
      <p:ext uri="{BB962C8B-B14F-4D97-AF65-F5344CB8AC3E}">
        <p14:creationId xmlns:p14="http://schemas.microsoft.com/office/powerpoint/2010/main" val="4268517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79392"/>
          </a:xfrm>
        </p:spPr>
        <p:txBody>
          <a:bodyPr>
            <a:normAutofit fontScale="90000"/>
          </a:bodyPr>
          <a:lstStyle/>
          <a:p>
            <a:r>
              <a:rPr lang="en-US" dirty="0"/>
              <a:t/>
            </a:r>
            <a:br>
              <a:rPr lang="en-US" dirty="0"/>
            </a:br>
            <a:r>
              <a:rPr lang="en-US" dirty="0"/>
              <a:t>Lois et </a:t>
            </a:r>
            <a:r>
              <a:rPr lang="fr-BE" dirty="0" smtClean="0"/>
              <a:t>normes</a:t>
            </a:r>
            <a:r>
              <a:rPr lang="en-US" dirty="0" smtClean="0"/>
              <a:t> </a:t>
            </a:r>
            <a:r>
              <a:rPr lang="fr-BE" dirty="0" smtClean="0"/>
              <a:t>régionales</a:t>
            </a:r>
            <a:endParaRPr lang="fr-BE" dirty="0"/>
          </a:p>
        </p:txBody>
      </p:sp>
      <p:sp>
        <p:nvSpPr>
          <p:cNvPr id="3" name="Content Placeholder 2"/>
          <p:cNvSpPr>
            <a:spLocks noGrp="1"/>
          </p:cNvSpPr>
          <p:nvPr>
            <p:ph idx="1"/>
          </p:nvPr>
        </p:nvSpPr>
        <p:spPr>
          <a:xfrm>
            <a:off x="322729" y="1452282"/>
            <a:ext cx="11739283" cy="5271247"/>
          </a:xfrm>
        </p:spPr>
        <p:txBody>
          <a:bodyPr>
            <a:noAutofit/>
          </a:bodyPr>
          <a:lstStyle/>
          <a:p>
            <a:pPr marL="0" indent="0" algn="just">
              <a:buNone/>
            </a:pPr>
            <a:endParaRPr lang="fr-FR" sz="2200" b="1" dirty="0"/>
          </a:p>
          <a:p>
            <a:pPr marL="0" indent="0" algn="just">
              <a:buNone/>
            </a:pPr>
            <a:r>
              <a:rPr lang="fr-FR" sz="2200" b="1" dirty="0"/>
              <a:t>La Convention de 1969 de l'Organisation de l'unité africaine (OUA) régissant les aspects spécifiques </a:t>
            </a:r>
            <a:r>
              <a:rPr lang="fr-FR" sz="2200" dirty="0"/>
              <a:t>des problèmes des réfugiés en Afrique.</a:t>
            </a:r>
          </a:p>
          <a:p>
            <a:pPr marL="0" indent="0" algn="just">
              <a:buNone/>
            </a:pPr>
            <a:r>
              <a:rPr lang="fr-FR" sz="2200" dirty="0"/>
              <a:t>Né des différents conflits qui ont suivi l'indépendance des États africains.</a:t>
            </a:r>
          </a:p>
          <a:p>
            <a:pPr marL="0" indent="0" algn="just">
              <a:buNone/>
            </a:pPr>
            <a:r>
              <a:rPr lang="fr-FR" sz="2200" dirty="0"/>
              <a:t>Reconnaît la Convention de 1951 sur les réfugiés comme "l'instrument fondamental et universel relatif au statut des réfugiés".</a:t>
            </a:r>
          </a:p>
          <a:p>
            <a:pPr marL="0" indent="0" algn="just">
              <a:buNone/>
            </a:pPr>
            <a:r>
              <a:rPr lang="fr-FR" sz="2200" dirty="0"/>
              <a:t>La Convention est un traité régional sur les réfugiés juridiquement contraignant.</a:t>
            </a:r>
          </a:p>
          <a:p>
            <a:pPr marL="0" indent="0" algn="just">
              <a:buNone/>
            </a:pPr>
            <a:r>
              <a:rPr lang="fr-FR" sz="2200" dirty="0"/>
              <a:t>La Convention reprend la définition du réfugié dans la Convention de 1951, mais développe les motifs de demande d'asile: toute personne obligée de quitter son pays pour «agression extérieure, occupation, domination étrangère ou événements troublant gravement l'ordre public dans son ensemble ou dans son ensemble». son pays d'origine ou de nationalité ".</a:t>
            </a:r>
          </a:p>
          <a:p>
            <a:pPr marL="0" indent="0" algn="just">
              <a:buNone/>
            </a:pPr>
            <a:r>
              <a:rPr lang="fr-FR" sz="2200" dirty="0"/>
              <a:t>Cette définition signifie que les personnes fuyant les troubles civils, la violence généralisée et la guerre ont le droit de revendiquer le statut de réfugié dans les États qui sont parties à cette Convention, indépendamment du fait qu'ils craignent avec raison d'être persécutés.</a:t>
            </a:r>
            <a:endParaRPr lang="en-US" sz="2200" dirty="0"/>
          </a:p>
        </p:txBody>
      </p:sp>
    </p:spTree>
    <p:extLst>
      <p:ext uri="{BB962C8B-B14F-4D97-AF65-F5344CB8AC3E}">
        <p14:creationId xmlns:p14="http://schemas.microsoft.com/office/powerpoint/2010/main" val="2546938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Lois et </a:t>
            </a:r>
            <a:r>
              <a:rPr lang="fr-BE" dirty="0" smtClean="0"/>
              <a:t>normes</a:t>
            </a:r>
            <a:r>
              <a:rPr lang="en-US" dirty="0" smtClean="0"/>
              <a:t> </a:t>
            </a:r>
            <a:r>
              <a:rPr lang="en-US" dirty="0" err="1"/>
              <a:t>régionales</a:t>
            </a:r>
            <a:endParaRPr lang="en-US" dirty="0"/>
          </a:p>
        </p:txBody>
      </p:sp>
      <p:sp>
        <p:nvSpPr>
          <p:cNvPr id="3" name="Content Placeholder 2"/>
          <p:cNvSpPr>
            <a:spLocks noGrp="1"/>
          </p:cNvSpPr>
          <p:nvPr>
            <p:ph idx="1"/>
          </p:nvPr>
        </p:nvSpPr>
        <p:spPr>
          <a:xfrm>
            <a:off x="1069848" y="2121408"/>
            <a:ext cx="10058400" cy="4736592"/>
          </a:xfrm>
        </p:spPr>
        <p:txBody>
          <a:bodyPr>
            <a:normAutofit/>
          </a:bodyPr>
          <a:lstStyle/>
          <a:p>
            <a:pPr marL="0" indent="0" algn="just">
              <a:buNone/>
            </a:pPr>
            <a:r>
              <a:rPr lang="fr-FR" sz="2400" b="1" dirty="0"/>
              <a:t>La Déclaration de Carthagène, 1984</a:t>
            </a:r>
          </a:p>
          <a:p>
            <a:pPr marL="0" indent="0" algn="just">
              <a:buNone/>
            </a:pPr>
            <a:r>
              <a:rPr lang="fr-FR" sz="2400" b="1" dirty="0"/>
              <a:t> </a:t>
            </a:r>
            <a:r>
              <a:rPr lang="fr-FR" sz="2400" dirty="0"/>
              <a:t>Adopté en 1984, à Carthagène, en Colombie, par les pays d'Amérique latine, il a également élargi la définition de «réfugié» qui, bien que non contraignante, est maintenant utilisée dans les pays d'Amérique latine.</a:t>
            </a:r>
          </a:p>
          <a:p>
            <a:pPr marL="0" indent="0" algn="just">
              <a:buNone/>
            </a:pPr>
            <a:r>
              <a:rPr lang="fr-FR" sz="2400" dirty="0"/>
              <a:t>La définition inclut la définition de la Convention de 1951 et les personnes qui ont fui leur pays «parce que leur vie, leur sécurité ou leur liberté ont été menacées par une violence généralisée, une agression étrangère, des conflits internes, des violations massives des droits humains ou d'autres commande".</a:t>
            </a:r>
          </a:p>
          <a:p>
            <a:pPr marL="0" indent="0" algn="just">
              <a:buNone/>
            </a:pPr>
            <a:r>
              <a:rPr lang="fr-FR" sz="2400" dirty="0"/>
              <a:t>La Déclaration a été approuvée par l'Organisation des États américains (OEA), l'Assemblée générale des Nations Unies et le Comité exécutif </a:t>
            </a:r>
            <a:r>
              <a:rPr lang="en-US" sz="2400" dirty="0" smtClean="0"/>
              <a:t>.</a:t>
            </a:r>
            <a:endParaRPr lang="en-US" sz="2400" dirty="0"/>
          </a:p>
        </p:txBody>
      </p:sp>
    </p:spTree>
    <p:extLst>
      <p:ext uri="{BB962C8B-B14F-4D97-AF65-F5344CB8AC3E}">
        <p14:creationId xmlns:p14="http://schemas.microsoft.com/office/powerpoint/2010/main" val="2616915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03" y="-142504"/>
            <a:ext cx="10118845" cy="1124139"/>
          </a:xfrm>
        </p:spPr>
        <p:txBody>
          <a:bodyPr>
            <a:normAutofit fontScale="90000"/>
          </a:bodyPr>
          <a:lstStyle/>
          <a:p>
            <a:r>
              <a:rPr lang="en-US" sz="4800" dirty="0" smtClean="0"/>
              <a:t/>
            </a:r>
            <a:br>
              <a:rPr lang="en-US" sz="4800" dirty="0" smtClean="0"/>
            </a:br>
            <a:r>
              <a:rPr lang="fr-FR" dirty="0"/>
              <a:t/>
            </a:r>
            <a:br>
              <a:rPr lang="fr-FR" dirty="0"/>
            </a:br>
            <a:r>
              <a:rPr lang="fr-FR" dirty="0"/>
              <a:t>Procédures spéciales des Nations Unies sur les droits de l'homme</a:t>
            </a:r>
            <a:endParaRPr lang="en-US" sz="4800" dirty="0"/>
          </a:p>
        </p:txBody>
      </p:sp>
      <p:sp>
        <p:nvSpPr>
          <p:cNvPr id="3" name="Content Placeholder 2"/>
          <p:cNvSpPr>
            <a:spLocks noGrp="1"/>
          </p:cNvSpPr>
          <p:nvPr>
            <p:ph idx="1"/>
          </p:nvPr>
        </p:nvSpPr>
        <p:spPr>
          <a:xfrm>
            <a:off x="94129" y="578225"/>
            <a:ext cx="11994777" cy="6279776"/>
          </a:xfrm>
        </p:spPr>
        <p:txBody>
          <a:bodyPr>
            <a:noAutofit/>
          </a:bodyPr>
          <a:lstStyle/>
          <a:p>
            <a:pPr algn="just">
              <a:buFont typeface="Wingdings" panose="05000000000000000000" pitchFamily="2" charset="2"/>
              <a:buChar char="§"/>
            </a:pPr>
            <a:endParaRPr lang="fr-FR" dirty="0"/>
          </a:p>
          <a:p>
            <a:pPr algn="just">
              <a:buFont typeface="Wingdings" panose="05000000000000000000" pitchFamily="2" charset="2"/>
              <a:buChar char="§"/>
            </a:pPr>
            <a:r>
              <a:rPr lang="fr-FR" dirty="0"/>
              <a:t>Les mécanismes des droits de l'homme des Nations Unies sur les questions thématiques relatives aux droits de l'homme et les situations dans les pays:</a:t>
            </a:r>
          </a:p>
          <a:p>
            <a:pPr algn="just">
              <a:buFont typeface="Wingdings" panose="05000000000000000000" pitchFamily="2" charset="2"/>
              <a:buChar char="§"/>
            </a:pPr>
            <a:r>
              <a:rPr lang="fr-FR" dirty="0"/>
              <a:t>Ces procédures spéciales examinent les questions relatives aux droits de l'homme, que l'État soit ou non partie aux traités internationaux relatifs aux droits de l'homme.</a:t>
            </a:r>
          </a:p>
          <a:p>
            <a:pPr algn="just">
              <a:buFont typeface="Wingdings" panose="05000000000000000000" pitchFamily="2" charset="2"/>
              <a:buChar char="§"/>
            </a:pPr>
            <a:r>
              <a:rPr lang="fr-FR" dirty="0"/>
              <a:t> Dans le cadre de toutes les procédures spéciales, une étude sur la situation des droits de l'homme est présentée au Conseil des droits de l'homme lors de sa session annuelle à Genève.</a:t>
            </a:r>
          </a:p>
          <a:p>
            <a:pPr algn="just">
              <a:buFont typeface="Wingdings" panose="05000000000000000000" pitchFamily="2" charset="2"/>
              <a:buChar char="§"/>
            </a:pPr>
            <a:r>
              <a:rPr lang="fr-FR" dirty="0"/>
              <a:t>Sous plusieurs d'entre eux, des appels urgents peuvent être faits pour traiter une question de droits ou une préoccupation humanitaire.</a:t>
            </a:r>
          </a:p>
          <a:p>
            <a:pPr algn="just">
              <a:buFont typeface="Wingdings" panose="05000000000000000000" pitchFamily="2" charset="2"/>
              <a:buChar char="§"/>
            </a:pPr>
            <a:r>
              <a:rPr lang="fr-FR" dirty="0"/>
              <a:t>En ce qui concerne les réfugiés, les éléments suivants peuvent être pris en considération:</a:t>
            </a:r>
          </a:p>
          <a:p>
            <a:pPr algn="just">
              <a:buFont typeface="Wingdings" panose="05000000000000000000" pitchFamily="2" charset="2"/>
              <a:buChar char="§"/>
            </a:pPr>
            <a:r>
              <a:rPr lang="fr-FR" dirty="0"/>
              <a:t>Les rapporteurs spéciaux ou les organes spéciaux du Conseil de l'ONU peuvent intervenir auprès du gouvernement concerné pour protéger les réfugiés, les demandeurs d'asile ou les personnes déplacées contre des violations imminentes des droits de l'homme ou en réponse à des allégations de tels abus.</a:t>
            </a:r>
          </a:p>
          <a:p>
            <a:pPr algn="just">
              <a:buFont typeface="Wingdings" panose="05000000000000000000" pitchFamily="2" charset="2"/>
              <a:buChar char="§"/>
            </a:pPr>
            <a:r>
              <a:rPr lang="fr-FR" dirty="0"/>
              <a:t>Lorsqu'il s'agit d'une violation imminente du principe de non-refoulement, il peut être recouru aux mandats thématiques suivants:</a:t>
            </a:r>
          </a:p>
          <a:p>
            <a:pPr algn="just">
              <a:buFont typeface="Wingdings" panose="05000000000000000000" pitchFamily="2" charset="2"/>
              <a:buChar char="§"/>
            </a:pPr>
            <a:r>
              <a:rPr lang="fr-FR" dirty="0"/>
              <a:t>Rapporteur spécial des Nations Unies sur la torture</a:t>
            </a:r>
          </a:p>
          <a:p>
            <a:pPr algn="just">
              <a:buFont typeface="Wingdings" panose="05000000000000000000" pitchFamily="2" charset="2"/>
              <a:buChar char="§"/>
            </a:pPr>
            <a:r>
              <a:rPr lang="fr-FR" dirty="0"/>
              <a:t>Rapporteur spécial des Nations Unies sur les exécutions sommaires</a:t>
            </a:r>
          </a:p>
          <a:p>
            <a:pPr algn="just">
              <a:buFont typeface="Wingdings" panose="05000000000000000000" pitchFamily="2" charset="2"/>
              <a:buChar char="§"/>
            </a:pPr>
            <a:r>
              <a:rPr lang="fr-FR" dirty="0"/>
              <a:t>Groupe de travail des Nations Unies sur les disparitions forcées</a:t>
            </a:r>
            <a:endParaRPr lang="en-US" dirty="0"/>
          </a:p>
        </p:txBody>
      </p:sp>
    </p:spTree>
    <p:extLst>
      <p:ext uri="{BB962C8B-B14F-4D97-AF65-F5344CB8AC3E}">
        <p14:creationId xmlns:p14="http://schemas.microsoft.com/office/powerpoint/2010/main" val="1071321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fr-FR" dirty="0"/>
              <a:t>Procédures spéciales des Nations Unies sur les droits de l'homme</a:t>
            </a:r>
            <a:r>
              <a:rPr lang="en-US" dirty="0"/>
              <a:t/>
            </a:r>
            <a:br>
              <a:rPr lang="en-US" dirty="0"/>
            </a:br>
            <a:endParaRPr lang="en-US" dirty="0"/>
          </a:p>
        </p:txBody>
      </p:sp>
      <p:sp>
        <p:nvSpPr>
          <p:cNvPr id="3" name="Content Placeholder 2"/>
          <p:cNvSpPr>
            <a:spLocks noGrp="1"/>
          </p:cNvSpPr>
          <p:nvPr>
            <p:ph idx="1"/>
          </p:nvPr>
        </p:nvSpPr>
        <p:spPr>
          <a:xfrm>
            <a:off x="1069848" y="2121408"/>
            <a:ext cx="10058400" cy="4736592"/>
          </a:xfrm>
        </p:spPr>
        <p:txBody>
          <a:bodyPr>
            <a:noAutofit/>
          </a:bodyPr>
          <a:lstStyle/>
          <a:p>
            <a:pPr algn="just">
              <a:buFont typeface="Wingdings" panose="05000000000000000000" pitchFamily="2" charset="2"/>
              <a:buChar char="§"/>
            </a:pPr>
            <a:endParaRPr lang="fr-FR" sz="2400" dirty="0"/>
          </a:p>
          <a:p>
            <a:pPr algn="just">
              <a:buFont typeface="Wingdings" panose="05000000000000000000" pitchFamily="2" charset="2"/>
              <a:buChar char="§"/>
            </a:pPr>
            <a:r>
              <a:rPr lang="fr-FR" sz="2400" dirty="0"/>
              <a:t>Les </a:t>
            </a:r>
            <a:r>
              <a:rPr lang="fr-FR" sz="2400" dirty="0" err="1"/>
              <a:t>Ombudsmen</a:t>
            </a:r>
            <a:r>
              <a:rPr lang="fr-FR" sz="2400" dirty="0"/>
              <a:t> / INDH peuvent utiliser et contribuer aux procédures spéciales ci-dessus en:</a:t>
            </a:r>
          </a:p>
          <a:p>
            <a:pPr algn="just">
              <a:buFont typeface="Wingdings" panose="05000000000000000000" pitchFamily="2" charset="2"/>
              <a:buChar char="§"/>
            </a:pPr>
            <a:r>
              <a:rPr lang="fr-FR" sz="2400" dirty="0"/>
              <a:t> Fournir des informations sur la situation des réfugiés, des demandeurs d'asile ou des personnes déplacées en utilisant les procédures pertinentes.</a:t>
            </a:r>
          </a:p>
          <a:p>
            <a:pPr algn="just">
              <a:buFont typeface="Wingdings" panose="05000000000000000000" pitchFamily="2" charset="2"/>
              <a:buChar char="§"/>
            </a:pPr>
            <a:r>
              <a:rPr lang="fr-FR" sz="2400" dirty="0"/>
              <a:t>Demander la (les) procédure (s) thématique (s) pertinente (s) pour intervenir lorsqu'un réfugié, un demandeur d'asile ou un groupe risque d'être renvoyé dans un pays en violation du principe de non-refoulement ou est détenu arbitrairement.</a:t>
            </a:r>
          </a:p>
          <a:p>
            <a:pPr algn="just">
              <a:buFont typeface="Wingdings" panose="05000000000000000000" pitchFamily="2" charset="2"/>
              <a:buChar char="§"/>
            </a:pPr>
            <a:r>
              <a:rPr lang="fr-FR" sz="2400" dirty="0"/>
              <a:t>Exhortez leurs gouvernements à donner suite aux demandes d'informations ou aux appels urgents lancés dans le cadre des procédures spéciales concernant les réfugiés ou les demandeurs d'asile.</a:t>
            </a:r>
            <a:endParaRPr lang="en-US" sz="2400" dirty="0"/>
          </a:p>
        </p:txBody>
      </p:sp>
    </p:spTree>
    <p:extLst>
      <p:ext uri="{BB962C8B-B14F-4D97-AF65-F5344CB8AC3E}">
        <p14:creationId xmlns:p14="http://schemas.microsoft.com/office/powerpoint/2010/main" val="2890602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err="1"/>
              <a:t>Loi</a:t>
            </a:r>
            <a:r>
              <a:rPr lang="en-US" dirty="0"/>
              <a:t> </a:t>
            </a:r>
            <a:r>
              <a:rPr lang="fr-BE" dirty="0" smtClean="0"/>
              <a:t>humanitaire</a:t>
            </a:r>
            <a:r>
              <a:rPr lang="en-US" dirty="0" smtClean="0"/>
              <a:t> </a:t>
            </a:r>
            <a:r>
              <a:rPr lang="en-US" dirty="0" err="1"/>
              <a:t>internationale</a:t>
            </a:r>
            <a:endParaRPr lang="en-US" dirty="0"/>
          </a:p>
        </p:txBody>
      </p:sp>
      <p:sp>
        <p:nvSpPr>
          <p:cNvPr id="3" name="Content Placeholder 2"/>
          <p:cNvSpPr>
            <a:spLocks noGrp="1"/>
          </p:cNvSpPr>
          <p:nvPr>
            <p:ph idx="1"/>
          </p:nvPr>
        </p:nvSpPr>
        <p:spPr>
          <a:xfrm>
            <a:off x="1069848" y="1855695"/>
            <a:ext cx="10058400" cy="5002306"/>
          </a:xfrm>
        </p:spPr>
        <p:txBody>
          <a:bodyPr>
            <a:normAutofit lnSpcReduction="10000"/>
          </a:bodyPr>
          <a:lstStyle/>
          <a:p>
            <a:pPr algn="just">
              <a:buFont typeface="Wingdings" panose="05000000000000000000" pitchFamily="2" charset="2"/>
              <a:buChar char="§"/>
            </a:pPr>
            <a:endParaRPr lang="fr-FR" sz="2400" dirty="0"/>
          </a:p>
          <a:p>
            <a:pPr algn="just">
              <a:buFont typeface="Wingdings" panose="05000000000000000000" pitchFamily="2" charset="2"/>
              <a:buChar char="§"/>
            </a:pPr>
            <a:r>
              <a:rPr lang="fr-FR" sz="2400" dirty="0"/>
              <a:t>Le droit des réfugiés est étroitement lié au droit humanitaire: les situations de réfugiés sont souvent le résultat d'un conflit armé international ou interne.</a:t>
            </a:r>
          </a:p>
          <a:p>
            <a:pPr algn="just">
              <a:buFont typeface="Wingdings" panose="05000000000000000000" pitchFamily="2" charset="2"/>
              <a:buChar char="§"/>
            </a:pPr>
            <a:r>
              <a:rPr lang="fr-FR" sz="2400" dirty="0"/>
              <a:t>Le DIH protège les victimes des conflits armés, qu'elles soient déplacées ou non, et exige qu'elles soient respectées, protégées contre les effets de la guerre et bénéficient d'une assistance impartiale.</a:t>
            </a:r>
          </a:p>
          <a:p>
            <a:pPr algn="just">
              <a:buFont typeface="Wingdings" panose="05000000000000000000" pitchFamily="2" charset="2"/>
              <a:buChar char="§"/>
            </a:pPr>
            <a:r>
              <a:rPr lang="fr-FR" sz="2400" dirty="0"/>
              <a:t>L'article 44 de la Quatrième Convention de Genève relative à la protection des personnes civiles en temps de guerre (1949) traite spécifiquement de la protection des réfugiés et des personnes déplacées.</a:t>
            </a:r>
          </a:p>
          <a:p>
            <a:pPr algn="just">
              <a:buFont typeface="Wingdings" panose="05000000000000000000" pitchFamily="2" charset="2"/>
              <a:buChar char="§"/>
            </a:pPr>
            <a:r>
              <a:rPr lang="fr-FR" sz="2400" dirty="0"/>
              <a:t>Aux termes du PA I de 1977, les réfugiés du GC et les apatrides doivent être protégés en vertu des dispositions des parties I et III de la quatrième Convention de Genève.</a:t>
            </a:r>
          </a:p>
          <a:p>
            <a:pPr algn="just">
              <a:buFont typeface="Wingdings" panose="05000000000000000000" pitchFamily="2" charset="2"/>
              <a:buChar char="§"/>
            </a:pPr>
            <a:r>
              <a:rPr lang="fr-FR" sz="2400" dirty="0"/>
              <a:t>Le DIH protège les réfugiés uniquement dans les situations de conflit armé.</a:t>
            </a:r>
            <a:endParaRPr lang="en-US" sz="2400" dirty="0"/>
          </a:p>
        </p:txBody>
      </p:sp>
    </p:spTree>
    <p:extLst>
      <p:ext uri="{BB962C8B-B14F-4D97-AF65-F5344CB8AC3E}">
        <p14:creationId xmlns:p14="http://schemas.microsoft.com/office/powerpoint/2010/main" val="201178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Admitting refugees</a:t>
            </a:r>
            <a:endParaRPr lang="en-US" dirty="0"/>
          </a:p>
        </p:txBody>
      </p:sp>
      <p:sp>
        <p:nvSpPr>
          <p:cNvPr id="3" name="Content Placeholder 2"/>
          <p:cNvSpPr>
            <a:spLocks noGrp="1"/>
          </p:cNvSpPr>
          <p:nvPr>
            <p:ph idx="1"/>
          </p:nvPr>
        </p:nvSpPr>
        <p:spPr>
          <a:xfrm>
            <a:off x="510989" y="2017059"/>
            <a:ext cx="11443446" cy="4316505"/>
          </a:xfrm>
        </p:spPr>
        <p:txBody>
          <a:bodyPr>
            <a:normAutofit lnSpcReduction="10000"/>
          </a:bodyPr>
          <a:lstStyle/>
          <a:p>
            <a:pPr algn="just">
              <a:buFont typeface="Wingdings" panose="05000000000000000000" pitchFamily="2" charset="2"/>
              <a:buChar char="§"/>
            </a:pPr>
            <a:endParaRPr lang="fr-FR" dirty="0"/>
          </a:p>
          <a:p>
            <a:pPr algn="just">
              <a:buFont typeface="Wingdings" panose="05000000000000000000" pitchFamily="2" charset="2"/>
              <a:buChar char="§"/>
            </a:pPr>
            <a:r>
              <a:rPr lang="fr-FR" dirty="0"/>
              <a:t>Pour admettre et protéger les réfugiés, un État doit savoir qui il est afin de pouvoir différencier ceux qui ont besoin d'une protection internationale des autres personnes qui cherchent à entrer sur son territoire.</a:t>
            </a:r>
          </a:p>
          <a:p>
            <a:pPr algn="just">
              <a:buFont typeface="Wingdings" panose="05000000000000000000" pitchFamily="2" charset="2"/>
              <a:buChar char="§"/>
            </a:pPr>
            <a:r>
              <a:rPr lang="fr-FR" dirty="0"/>
              <a:t>Règle générale:</a:t>
            </a:r>
          </a:p>
          <a:p>
            <a:pPr algn="just">
              <a:buFont typeface="Wingdings" panose="05000000000000000000" pitchFamily="2" charset="2"/>
              <a:buChar char="§"/>
            </a:pPr>
            <a:r>
              <a:rPr lang="fr-FR" dirty="0"/>
              <a:t>Aucun pays n'est obligé d'autoriser les étrangers à pénétrer sur son territoire - ils ont le droit souverain de décider si et comment cela permettra aux non-citoyens d'entrer sur leur territoire.</a:t>
            </a:r>
          </a:p>
          <a:p>
            <a:pPr algn="just">
              <a:buFont typeface="Wingdings" panose="05000000000000000000" pitchFamily="2" charset="2"/>
              <a:buChar char="§"/>
            </a:pPr>
            <a:r>
              <a:rPr lang="fr-FR" dirty="0"/>
              <a:t>L'exception à cette règle générale est que les États ne peuvent renvoyer un réfugié ou un demandeur d'asile, de quelque manière que ce soit, dans des pays où sa vie ou sa liberté est menacée en raison de sa race, sa religion, sa nationalité, groupe social ou opinion politique (principe de non-refoulement).</a:t>
            </a:r>
          </a:p>
          <a:p>
            <a:pPr algn="just">
              <a:buFont typeface="Wingdings" panose="05000000000000000000" pitchFamily="2" charset="2"/>
              <a:buChar char="§"/>
            </a:pPr>
            <a:r>
              <a:rPr lang="fr-FR" dirty="0"/>
              <a:t>C'est le cas même si le réfugié est entré illégalement dans le pays.</a:t>
            </a:r>
          </a:p>
          <a:p>
            <a:pPr algn="just">
              <a:buFont typeface="Wingdings" panose="05000000000000000000" pitchFamily="2" charset="2"/>
              <a:buChar char="§"/>
            </a:pPr>
            <a:r>
              <a:rPr lang="fr-FR" dirty="0"/>
              <a:t> Un réfugié qui représente un danger pour la sécurité du pays ou de la communauté, ou qui a commis de graves crimes internationaux, ne peut toutefois prétendre à cette protection </a:t>
            </a:r>
            <a:r>
              <a:rPr lang="fr-FR" dirty="0" smtClean="0"/>
              <a:t>sous le CG</a:t>
            </a:r>
            <a:endParaRPr lang="en-US" dirty="0"/>
          </a:p>
        </p:txBody>
      </p:sp>
    </p:spTree>
    <p:extLst>
      <p:ext uri="{BB962C8B-B14F-4D97-AF65-F5344CB8AC3E}">
        <p14:creationId xmlns:p14="http://schemas.microsoft.com/office/powerpoint/2010/main" val="3593611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fr-BE" dirty="0" smtClean="0"/>
              <a:t>Admettre</a:t>
            </a:r>
            <a:r>
              <a:rPr lang="en-US" dirty="0" smtClean="0"/>
              <a:t> </a:t>
            </a:r>
            <a:r>
              <a:rPr lang="en-US" dirty="0"/>
              <a:t>les </a:t>
            </a:r>
            <a:r>
              <a:rPr lang="en-US" dirty="0" err="1"/>
              <a:t>réfugiés</a:t>
            </a:r>
            <a:r>
              <a:rPr lang="en-US" dirty="0"/>
              <a:t> </a:t>
            </a:r>
            <a:r>
              <a:rPr lang="en-US" dirty="0" err="1"/>
              <a:t>cont</a:t>
            </a:r>
            <a:r>
              <a:rPr lang="en-US" dirty="0"/>
              <a:t> ..</a:t>
            </a:r>
          </a:p>
        </p:txBody>
      </p:sp>
      <p:sp>
        <p:nvSpPr>
          <p:cNvPr id="3" name="Content Placeholder 2"/>
          <p:cNvSpPr>
            <a:spLocks noGrp="1"/>
          </p:cNvSpPr>
          <p:nvPr>
            <p:ph idx="1"/>
          </p:nvPr>
        </p:nvSpPr>
        <p:spPr>
          <a:xfrm>
            <a:off x="188259" y="1963271"/>
            <a:ext cx="11846859" cy="4356847"/>
          </a:xfrm>
        </p:spPr>
        <p:txBody>
          <a:bodyPr>
            <a:noAutofit/>
          </a:bodyPr>
          <a:lstStyle/>
          <a:p>
            <a:pPr algn="just">
              <a:buFont typeface="Wingdings" panose="05000000000000000000" pitchFamily="2" charset="2"/>
              <a:buChar char="§"/>
            </a:pPr>
            <a:endParaRPr lang="fr-FR" sz="2200" dirty="0"/>
          </a:p>
          <a:p>
            <a:pPr algn="just">
              <a:buFont typeface="Wingdings" panose="05000000000000000000" pitchFamily="2" charset="2"/>
              <a:buChar char="§"/>
            </a:pPr>
            <a:r>
              <a:rPr lang="fr-FR" sz="2200" dirty="0"/>
              <a:t>Il incombe aux États d'identifier les réfugiés et de donner effet à leurs obligations au titre de la Convention sur les réfugiés et de prévenir le refoulement.</a:t>
            </a:r>
          </a:p>
          <a:p>
            <a:pPr algn="just">
              <a:buFont typeface="Wingdings" panose="05000000000000000000" pitchFamily="2" charset="2"/>
              <a:buChar char="§"/>
            </a:pPr>
            <a:r>
              <a:rPr lang="fr-FR" sz="2200" dirty="0"/>
              <a:t>Les demandeurs d'asile individuels ont droit à des procédures équitables et efficaces pour demander l'asile.</a:t>
            </a:r>
          </a:p>
          <a:p>
            <a:pPr algn="just">
              <a:buFont typeface="Wingdings" panose="05000000000000000000" pitchFamily="2" charset="2"/>
              <a:buChar char="§"/>
            </a:pPr>
            <a:r>
              <a:rPr lang="fr-FR" sz="2200" dirty="0"/>
              <a:t>Dans certains cas, à la demande de l'État concerné, le HCR peut déterminer le statut de réfugié, en particulier les cas d'entrée massive de personnes demandant l'asile.</a:t>
            </a:r>
          </a:p>
          <a:p>
            <a:pPr algn="just">
              <a:buFont typeface="Wingdings" panose="05000000000000000000" pitchFamily="2" charset="2"/>
              <a:buChar char="§"/>
            </a:pPr>
            <a:r>
              <a:rPr lang="fr-FR" sz="2200" dirty="0"/>
              <a:t>Jusqu'à ce que la demande soit examinée équitablement et conclue, le demandeur d'asile a le droit de ne pas être refoulé et de bénéficier des normes humanitaires de traitement.</a:t>
            </a:r>
          </a:p>
          <a:p>
            <a:pPr algn="just">
              <a:buFont typeface="Wingdings" panose="05000000000000000000" pitchFamily="2" charset="2"/>
              <a:buChar char="§"/>
            </a:pPr>
            <a:r>
              <a:rPr lang="fr-FR" sz="2200" dirty="0"/>
              <a:t>Une personne est un réfugié dès que les critères contenus dans la définition sont remplis.</a:t>
            </a:r>
          </a:p>
          <a:p>
            <a:pPr algn="just">
              <a:buFont typeface="Wingdings" panose="05000000000000000000" pitchFamily="2" charset="2"/>
              <a:buChar char="§"/>
            </a:pPr>
            <a:r>
              <a:rPr lang="fr-FR" sz="2200" dirty="0"/>
              <a:t>La reconnaissance du statut de réfugié est déclaratoire, c'est-à-dire qu'elle énonce le fait que la personne est un réfugié. Une personne ne devient pas un réfugié à cause de la reconnaissance, mais elle est reconnue parce qu'elle rencontre le réfugié par définition.</a:t>
            </a:r>
            <a:endParaRPr lang="en-US" sz="2200" dirty="0"/>
          </a:p>
        </p:txBody>
      </p:sp>
    </p:spTree>
    <p:extLst>
      <p:ext uri="{BB962C8B-B14F-4D97-AF65-F5344CB8AC3E}">
        <p14:creationId xmlns:p14="http://schemas.microsoft.com/office/powerpoint/2010/main" val="3791224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sz="4000" dirty="0"/>
              <a:t/>
            </a:r>
            <a:br>
              <a:rPr lang="fr-FR" sz="4000" dirty="0"/>
            </a:br>
            <a:r>
              <a:rPr lang="fr-FR" sz="4000" dirty="0"/>
              <a:t>Protection des réfugiés contre le refoulement en vertu du droit international et régional des droits de l'homme</a:t>
            </a:r>
            <a:endParaRPr lang="en-US" sz="4000" dirty="0"/>
          </a:p>
        </p:txBody>
      </p:sp>
      <p:sp>
        <p:nvSpPr>
          <p:cNvPr id="3" name="Content Placeholder 2"/>
          <p:cNvSpPr>
            <a:spLocks noGrp="1"/>
          </p:cNvSpPr>
          <p:nvPr>
            <p:ph idx="1"/>
          </p:nvPr>
        </p:nvSpPr>
        <p:spPr>
          <a:xfrm>
            <a:off x="178130" y="1140031"/>
            <a:ext cx="11668729" cy="5486399"/>
          </a:xfrm>
        </p:spPr>
        <p:txBody>
          <a:bodyPr>
            <a:noAutofit/>
          </a:bodyPr>
          <a:lstStyle/>
          <a:p>
            <a:pPr algn="just">
              <a:buFont typeface="Wingdings" panose="05000000000000000000" pitchFamily="2" charset="2"/>
              <a:buChar char="§"/>
            </a:pPr>
            <a:endParaRPr lang="fr-FR" sz="2800" dirty="0"/>
          </a:p>
          <a:p>
            <a:pPr algn="just">
              <a:buFont typeface="Wingdings" panose="05000000000000000000" pitchFamily="2" charset="2"/>
              <a:buChar char="§"/>
            </a:pPr>
            <a:r>
              <a:rPr lang="fr-FR" sz="2800" dirty="0"/>
              <a:t>La Convention contre la torture et les peines ou traitements cruels, inhumains ou dégradants, 1984, article 3, interdit l'expulsion ou le retour dans un endroit où il existe un risque important de torture et d'autres mauvais traitements.</a:t>
            </a:r>
          </a:p>
          <a:p>
            <a:pPr algn="just">
              <a:buFont typeface="Wingdings" panose="05000000000000000000" pitchFamily="2" charset="2"/>
              <a:buChar char="§"/>
            </a:pPr>
            <a:r>
              <a:rPr lang="fr-FR" sz="2800" dirty="0"/>
              <a:t>Pacte international relatif aux droits civils et politiques, 1966 L'article 7 interdit la torture et les autres mauvais traitements.</a:t>
            </a:r>
          </a:p>
          <a:p>
            <a:pPr algn="just">
              <a:buFont typeface="Wingdings" panose="05000000000000000000" pitchFamily="2" charset="2"/>
              <a:buChar char="§"/>
            </a:pPr>
            <a:r>
              <a:rPr lang="fr-FR" sz="2800" dirty="0"/>
              <a:t>La Déclaration des Nations Unies sur la protection de toutes les personnes contre les disparitions forcées (Article 8).</a:t>
            </a:r>
          </a:p>
          <a:p>
            <a:pPr algn="just">
              <a:buFont typeface="Wingdings" panose="05000000000000000000" pitchFamily="2" charset="2"/>
              <a:buChar char="§"/>
            </a:pPr>
            <a:r>
              <a:rPr lang="fr-FR" sz="2800" dirty="0"/>
              <a:t>La Convention de l'OUA sur les réfugiés (Article II),</a:t>
            </a:r>
          </a:p>
          <a:p>
            <a:pPr algn="just">
              <a:buFont typeface="Wingdings" panose="05000000000000000000" pitchFamily="2" charset="2"/>
              <a:buChar char="§"/>
            </a:pPr>
            <a:r>
              <a:rPr lang="fr-FR" sz="2800" dirty="0"/>
              <a:t>La Déclaration du Caire sur la protection des réfugiés et des personnes déplacées dans le monde arabe (article 2).</a:t>
            </a:r>
            <a:endParaRPr lang="en-US" sz="2800" dirty="0" smtClean="0"/>
          </a:p>
          <a:p>
            <a:pPr algn="just"/>
            <a:endParaRPr lang="en-US" sz="2800" dirty="0" smtClean="0"/>
          </a:p>
          <a:p>
            <a:pPr algn="just"/>
            <a:endParaRPr lang="en-US" sz="2800" dirty="0"/>
          </a:p>
        </p:txBody>
      </p:sp>
    </p:spTree>
    <p:extLst>
      <p:ext uri="{BB962C8B-B14F-4D97-AF65-F5344CB8AC3E}">
        <p14:creationId xmlns:p14="http://schemas.microsoft.com/office/powerpoint/2010/main" val="1266495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Droits </a:t>
            </a:r>
            <a:r>
              <a:rPr lang="en-US" dirty="0" err="1"/>
              <a:t>fondamentaux</a:t>
            </a:r>
            <a:r>
              <a:rPr lang="en-US" dirty="0"/>
              <a:t> des </a:t>
            </a:r>
            <a:r>
              <a:rPr lang="en-US" dirty="0" err="1"/>
              <a:t>réfugiés</a:t>
            </a:r>
            <a:endParaRPr lang="en-US" dirty="0"/>
          </a:p>
        </p:txBody>
      </p:sp>
      <p:sp>
        <p:nvSpPr>
          <p:cNvPr id="3" name="Content Placeholder 2"/>
          <p:cNvSpPr>
            <a:spLocks noGrp="1"/>
          </p:cNvSpPr>
          <p:nvPr>
            <p:ph sz="half" idx="1"/>
          </p:nvPr>
        </p:nvSpPr>
        <p:spPr>
          <a:xfrm>
            <a:off x="380534" y="1845734"/>
            <a:ext cx="5725757" cy="4393701"/>
          </a:xfrm>
        </p:spPr>
        <p:txBody>
          <a:bodyPr>
            <a:normAutofit fontScale="92500" lnSpcReduction="10000"/>
          </a:bodyPr>
          <a:lstStyle/>
          <a:p>
            <a:pPr marL="0" indent="0" algn="just">
              <a:buNone/>
            </a:pPr>
            <a:endParaRPr lang="fr-FR" sz="2600" dirty="0"/>
          </a:p>
          <a:p>
            <a:pPr marL="0" indent="0" algn="just">
              <a:buNone/>
            </a:pPr>
            <a:r>
              <a:rPr lang="fr-FR" sz="2600" dirty="0" smtClean="0"/>
              <a:t>1. Droit </a:t>
            </a:r>
            <a:r>
              <a:rPr lang="fr-FR" sz="2600" dirty="0"/>
              <a:t>de demander et d'obtenir l'asile</a:t>
            </a:r>
          </a:p>
          <a:p>
            <a:pPr marL="0" indent="0" algn="just">
              <a:buNone/>
            </a:pPr>
            <a:r>
              <a:rPr lang="fr-FR" sz="2600" dirty="0" smtClean="0"/>
              <a:t>2. Droit </a:t>
            </a:r>
            <a:r>
              <a:rPr lang="fr-FR" sz="2600" dirty="0"/>
              <a:t>à un niveau de vie suffisant</a:t>
            </a:r>
          </a:p>
          <a:p>
            <a:pPr marL="0" indent="0" algn="just">
              <a:buNone/>
            </a:pPr>
            <a:r>
              <a:rPr lang="fr-FR" sz="2600" dirty="0" smtClean="0"/>
              <a:t>3. Droit </a:t>
            </a:r>
            <a:r>
              <a:rPr lang="fr-FR" sz="2600" dirty="0"/>
              <a:t>à la vie, à la liberté et à la sécurité de la personne</a:t>
            </a:r>
          </a:p>
          <a:p>
            <a:pPr marL="0" indent="0" algn="just">
              <a:buNone/>
            </a:pPr>
            <a:r>
              <a:rPr lang="fr-FR" sz="2600" dirty="0" smtClean="0"/>
              <a:t>4. Droit </a:t>
            </a:r>
            <a:r>
              <a:rPr lang="fr-FR" sz="2600" dirty="0"/>
              <a:t>de ne pas être soumis à la torture ou à des peines ou traitements cruels, inhumains ou dégradants</a:t>
            </a:r>
          </a:p>
          <a:p>
            <a:pPr marL="0" indent="0" algn="just">
              <a:buNone/>
            </a:pPr>
            <a:r>
              <a:rPr lang="fr-FR" sz="2600" dirty="0" smtClean="0"/>
              <a:t>5. Liberté </a:t>
            </a:r>
            <a:r>
              <a:rPr lang="fr-FR" sz="2600" dirty="0"/>
              <a:t>de l'esclavage ou de la servitude</a:t>
            </a:r>
          </a:p>
          <a:p>
            <a:pPr marL="0" indent="0" algn="just">
              <a:buNone/>
            </a:pPr>
            <a:r>
              <a:rPr lang="fr-FR" sz="2600" dirty="0" smtClean="0"/>
              <a:t>6. Reconnaissance </a:t>
            </a:r>
            <a:r>
              <a:rPr lang="fr-FR" sz="2600" dirty="0"/>
              <a:t>en tant que personne devant la loi</a:t>
            </a:r>
            <a:endParaRPr lang="en-US" sz="2600" dirty="0"/>
          </a:p>
        </p:txBody>
      </p:sp>
      <p:sp>
        <p:nvSpPr>
          <p:cNvPr id="4" name="Content Placeholder 3"/>
          <p:cNvSpPr>
            <a:spLocks noGrp="1"/>
          </p:cNvSpPr>
          <p:nvPr>
            <p:ph sz="half" idx="2"/>
          </p:nvPr>
        </p:nvSpPr>
        <p:spPr>
          <a:xfrm>
            <a:off x="6217919" y="1845734"/>
            <a:ext cx="5763409" cy="4393699"/>
          </a:xfrm>
        </p:spPr>
        <p:txBody>
          <a:bodyPr>
            <a:normAutofit fontScale="92500" lnSpcReduction="10000"/>
          </a:bodyPr>
          <a:lstStyle/>
          <a:p>
            <a:pPr marL="457200" indent="-457200" algn="just">
              <a:buFont typeface="+mj-lt"/>
              <a:buAutoNum type="arabicPeriod" startAt="7"/>
            </a:pPr>
            <a:endParaRPr lang="fr-FR" sz="2400" dirty="0"/>
          </a:p>
          <a:p>
            <a:pPr marL="457200" indent="-457200" algn="just">
              <a:buFont typeface="+mj-lt"/>
              <a:buAutoNum type="arabicPeriod" startAt="7"/>
            </a:pPr>
            <a:r>
              <a:rPr lang="fr-FR" sz="2400" dirty="0"/>
              <a:t>Liberté de pensée, de conscience et de religion</a:t>
            </a:r>
          </a:p>
          <a:p>
            <a:pPr marL="457200" indent="-457200" algn="just">
              <a:buFont typeface="+mj-lt"/>
              <a:buAutoNum type="arabicPeriod" startAt="7"/>
            </a:pPr>
            <a:r>
              <a:rPr lang="fr-FR" sz="2400" dirty="0"/>
              <a:t> Absence d'arrestation et de détention arbitraires</a:t>
            </a:r>
          </a:p>
          <a:p>
            <a:pPr marL="457200" indent="-457200" algn="just">
              <a:buFont typeface="+mj-lt"/>
              <a:buAutoNum type="arabicPeriod" startAt="7"/>
            </a:pPr>
            <a:r>
              <a:rPr lang="fr-FR" sz="2400" dirty="0"/>
              <a:t>Absence d'ingérence arbitraire dans la vie privée, le domicile et la famille</a:t>
            </a:r>
          </a:p>
          <a:p>
            <a:pPr marL="457200" indent="-457200" algn="just">
              <a:buFont typeface="+mj-lt"/>
              <a:buAutoNum type="arabicPeriod" startAt="7"/>
            </a:pPr>
            <a:r>
              <a:rPr lang="fr-FR" sz="2400" dirty="0"/>
              <a:t>Liberté d'opinion et d'expression</a:t>
            </a:r>
          </a:p>
          <a:p>
            <a:pPr marL="457200" indent="-457200" algn="just">
              <a:buFont typeface="+mj-lt"/>
              <a:buAutoNum type="arabicPeriod" startAt="7"/>
            </a:pPr>
            <a:r>
              <a:rPr lang="fr-FR" sz="2400" dirty="0"/>
              <a:t>Droit à l'éducation</a:t>
            </a:r>
          </a:p>
          <a:p>
            <a:pPr marL="457200" indent="-457200" algn="just">
              <a:buFont typeface="+mj-lt"/>
              <a:buAutoNum type="arabicPeriod" startAt="7"/>
            </a:pPr>
            <a:r>
              <a:rPr lang="fr-FR" sz="2400" dirty="0"/>
              <a:t>Droit de participer à la vie culturelle d'une communauté</a:t>
            </a:r>
            <a:endParaRPr lang="en-US" sz="2400" dirty="0"/>
          </a:p>
        </p:txBody>
      </p:sp>
    </p:spTree>
    <p:extLst>
      <p:ext uri="{BB962C8B-B14F-4D97-AF65-F5344CB8AC3E}">
        <p14:creationId xmlns:p14="http://schemas.microsoft.com/office/powerpoint/2010/main" val="406516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94129"/>
            <a:ext cx="10058400" cy="484095"/>
          </a:xfrm>
        </p:spPr>
        <p:txBody>
          <a:bodyPr>
            <a:normAutofit fontScale="90000"/>
          </a:bodyPr>
          <a:lstStyle/>
          <a:p>
            <a:r>
              <a:rPr lang="en-US" dirty="0"/>
              <a:t/>
            </a:r>
            <a:br>
              <a:rPr lang="en-US" dirty="0"/>
            </a:br>
            <a:r>
              <a:rPr lang="en-US" dirty="0" err="1"/>
              <a:t>Aperçu</a:t>
            </a:r>
            <a:endParaRPr lang="en-US" dirty="0"/>
          </a:p>
        </p:txBody>
      </p:sp>
      <p:sp>
        <p:nvSpPr>
          <p:cNvPr id="3" name="Content Placeholder 2"/>
          <p:cNvSpPr>
            <a:spLocks noGrp="1"/>
          </p:cNvSpPr>
          <p:nvPr>
            <p:ph idx="1"/>
          </p:nvPr>
        </p:nvSpPr>
        <p:spPr>
          <a:xfrm>
            <a:off x="0" y="190005"/>
            <a:ext cx="12205447" cy="6667996"/>
          </a:xfrm>
        </p:spPr>
        <p:txBody>
          <a:bodyPr>
            <a:noAutofit/>
          </a:bodyPr>
          <a:lstStyle/>
          <a:p>
            <a:pPr algn="just">
              <a:buFont typeface="Wingdings" panose="05000000000000000000" pitchFamily="2" charset="2"/>
              <a:buChar char="§"/>
            </a:pPr>
            <a:endParaRPr lang="fr-FR" sz="1900" dirty="0"/>
          </a:p>
          <a:p>
            <a:pPr algn="just">
              <a:buFont typeface="Wingdings" panose="05000000000000000000" pitchFamily="2" charset="2"/>
              <a:buChar char="§"/>
            </a:pPr>
            <a:r>
              <a:rPr lang="fr-FR" sz="1900" dirty="0"/>
              <a:t>Le droit international moderne des réfugiés, comme le droit international des droits de l'homme, a ses origines à la suite de la </a:t>
            </a:r>
            <a:r>
              <a:rPr lang="fr-FR" sz="1900" dirty="0" smtClean="0"/>
              <a:t>seconde </a:t>
            </a:r>
            <a:r>
              <a:rPr lang="fr-FR" sz="1900" dirty="0"/>
              <a:t>g</a:t>
            </a:r>
            <a:r>
              <a:rPr lang="fr-FR" sz="1900" dirty="0" smtClean="0"/>
              <a:t>uerre </a:t>
            </a:r>
            <a:r>
              <a:rPr lang="fr-FR" sz="1900" dirty="0"/>
              <a:t>mondiale ainsi que les crises de réfugiés de l'entre-deux-guerres en Europe qui l'ont précédé.</a:t>
            </a:r>
          </a:p>
          <a:p>
            <a:pPr algn="just">
              <a:buFont typeface="Wingdings" panose="05000000000000000000" pitchFamily="2" charset="2"/>
              <a:buChar char="§"/>
            </a:pPr>
            <a:r>
              <a:rPr lang="fr-FR" sz="1900" dirty="0"/>
              <a:t>L'article 14 (1) de la DUDH de 1948 garantit le droit de rechercher et de bénéficier de l'asile dans d'autres pays.</a:t>
            </a:r>
          </a:p>
          <a:p>
            <a:pPr algn="just">
              <a:buFont typeface="Wingdings" panose="05000000000000000000" pitchFamily="2" charset="2"/>
              <a:buChar char="§"/>
            </a:pPr>
            <a:r>
              <a:rPr lang="fr-FR" sz="1900" dirty="0"/>
              <a:t>Les instruments régionaux ultérieurs relatifs aux droits de l'homme ont élaboré ce droit, garantissant le «droit de demander et d'obtenir l'asile sur un territoire étranger, conformément à la législation de l'État et aux conventions internationales». Convention américaine relative aux droits de l'homme, art. 22 (7); Charte africaine des droits de l'homme et des peuples [Banjul], art. 12 (3).</a:t>
            </a:r>
          </a:p>
          <a:p>
            <a:pPr algn="just">
              <a:buFont typeface="Wingdings" panose="05000000000000000000" pitchFamily="2" charset="2"/>
              <a:buChar char="§"/>
            </a:pPr>
            <a:r>
              <a:rPr lang="fr-FR" sz="1900" dirty="0"/>
              <a:t>La principale convention internationale sur le droit des réfugiés est la Convention de 1951 relative au statut des réfugiés et son Protocole facultatif de 1967 relatif au statut des réfugiés.</a:t>
            </a:r>
          </a:p>
          <a:p>
            <a:pPr algn="just">
              <a:buFont typeface="Wingdings" panose="05000000000000000000" pitchFamily="2" charset="2"/>
              <a:buChar char="§"/>
            </a:pPr>
            <a:r>
              <a:rPr lang="fr-FR" sz="1900" dirty="0"/>
              <a:t>La Convention de 1951: définit le terme «réfugié», le principe de non-refoulement et les droits accordés aux réfugiés. La définition reste la définition dominante avec des variations dans les traités régionaux relatifs aux droits de l'homme en réponse à des situations non couvertes par la Convention de 1951.</a:t>
            </a:r>
          </a:p>
          <a:p>
            <a:pPr algn="just">
              <a:buFont typeface="Wingdings" panose="05000000000000000000" pitchFamily="2" charset="2"/>
              <a:buChar char="§"/>
            </a:pPr>
            <a:r>
              <a:rPr lang="fr-FR" sz="1900" dirty="0"/>
              <a:t>La Convention de 1951 ne définit pas les procédures permettant de déterminer qui est un réfugié, laissant à chaque État partie le soin d'élaborer des procédures et de déterminer le statut de réfugié. Les gouvernements ont donc élaboré des lois sur l'asile fondées sur leurs différentes ressources, leurs préoccupations en matière de sécurité nationale et leurs histoires de mouvements migratoires forcés.</a:t>
            </a:r>
          </a:p>
          <a:p>
            <a:pPr algn="just">
              <a:buFont typeface="Wingdings" panose="05000000000000000000" pitchFamily="2" charset="2"/>
              <a:buChar char="§"/>
            </a:pPr>
            <a:r>
              <a:rPr lang="fr-FR" sz="1900" dirty="0"/>
              <a:t>Malgré les différences aux niveaux national et régional, l'objectif primordial de la loi moderne sur les réfugiés est de protéger les personnes contraintes de fuir leur foyer parce que leurs pays ne </a:t>
            </a:r>
            <a:r>
              <a:rPr lang="fr-FR" sz="1900" dirty="0" smtClean="0"/>
              <a:t>pas les protéger</a:t>
            </a:r>
            <a:endParaRPr lang="en-US" sz="1900" dirty="0"/>
          </a:p>
        </p:txBody>
      </p:sp>
    </p:spTree>
    <p:extLst>
      <p:ext uri="{BB962C8B-B14F-4D97-AF65-F5344CB8AC3E}">
        <p14:creationId xmlns:p14="http://schemas.microsoft.com/office/powerpoint/2010/main" val="3808753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Droits </a:t>
            </a:r>
            <a:r>
              <a:rPr lang="fr-BE" dirty="0" smtClean="0"/>
              <a:t>fondamentaux</a:t>
            </a:r>
            <a:r>
              <a:rPr lang="en-US" dirty="0" smtClean="0"/>
              <a:t> </a:t>
            </a:r>
            <a:r>
              <a:rPr lang="en-US"/>
              <a:t>des </a:t>
            </a:r>
            <a:r>
              <a:rPr lang="fr-BE" dirty="0" smtClean="0"/>
              <a:t>réfugiés</a:t>
            </a:r>
            <a:endParaRPr lang="fr-BE" dirty="0"/>
          </a:p>
        </p:txBody>
      </p:sp>
      <p:sp>
        <p:nvSpPr>
          <p:cNvPr id="3" name="Content Placeholder 2"/>
          <p:cNvSpPr>
            <a:spLocks noGrp="1"/>
          </p:cNvSpPr>
          <p:nvPr>
            <p:ph idx="1"/>
          </p:nvPr>
        </p:nvSpPr>
        <p:spPr>
          <a:xfrm>
            <a:off x="1097280" y="1845733"/>
            <a:ext cx="10058400" cy="4393701"/>
          </a:xfrm>
        </p:spPr>
        <p:txBody>
          <a:bodyPr>
            <a:normAutofit fontScale="92500"/>
          </a:bodyPr>
          <a:lstStyle/>
          <a:p>
            <a:pPr marL="457200" indent="-457200" algn="just">
              <a:buFont typeface="+mj-lt"/>
              <a:buAutoNum type="arabicPeriod" startAt="13"/>
            </a:pPr>
            <a:r>
              <a:rPr lang="fr-FR" sz="2800" dirty="0"/>
              <a:t>Asile sûr: sécurité de la vie et de la personne.</a:t>
            </a:r>
          </a:p>
          <a:p>
            <a:pPr marL="457200" indent="-457200" algn="just">
              <a:buFont typeface="+mj-lt"/>
              <a:buAutoNum type="arabicPeriod" startAt="13"/>
            </a:pPr>
            <a:r>
              <a:rPr lang="fr-FR" sz="2800" dirty="0"/>
              <a:t>Les mêmes droits que tout résident légal, c'est-à-dire les droits civils fondamentaux et les droits économiques, sociaux et économiques.</a:t>
            </a:r>
          </a:p>
          <a:p>
            <a:pPr marL="0" indent="0" algn="just">
              <a:buNone/>
            </a:pPr>
            <a:r>
              <a:rPr lang="fr-FR" sz="2800" dirty="0"/>
              <a:t>La communauté internationale peut aider à remplir les droits économiques et sociaux lorsque le pays hôte est incapable.</a:t>
            </a:r>
          </a:p>
          <a:p>
            <a:pPr marL="0" indent="0" algn="just">
              <a:buNone/>
            </a:pPr>
            <a:r>
              <a:rPr lang="fr-FR" sz="2800" dirty="0"/>
              <a:t>L'aide peut prendre la forme de subventions financières; aliments; l'équipement, tel que les ustensiles de cuisine, les outils, l'assainissement et les abris; ou dans des programmes visant à créer des écoles ou des cliniques pour les réfugiés vivant dans un camp ou dans d'autres groupements communautaires.</a:t>
            </a:r>
            <a:endParaRPr lang="en-US" sz="2800" dirty="0" smtClean="0"/>
          </a:p>
          <a:p>
            <a:pPr algn="just"/>
            <a:endParaRPr lang="en-US" sz="2800" dirty="0"/>
          </a:p>
        </p:txBody>
      </p:sp>
    </p:spTree>
    <p:extLst>
      <p:ext uri="{BB962C8B-B14F-4D97-AF65-F5344CB8AC3E}">
        <p14:creationId xmlns:p14="http://schemas.microsoft.com/office/powerpoint/2010/main" val="3538655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61365"/>
            <a:ext cx="10058400" cy="591669"/>
          </a:xfrm>
        </p:spPr>
        <p:txBody>
          <a:bodyPr>
            <a:normAutofit fontScale="90000"/>
          </a:bodyPr>
          <a:lstStyle/>
          <a:p>
            <a:r>
              <a:rPr lang="en-US" dirty="0"/>
              <a:t/>
            </a:r>
            <a:br>
              <a:rPr lang="en-US" dirty="0"/>
            </a:br>
            <a:r>
              <a:rPr lang="en-US" dirty="0"/>
              <a:t>Régime de protection juridique</a:t>
            </a:r>
          </a:p>
        </p:txBody>
      </p:sp>
      <p:sp>
        <p:nvSpPr>
          <p:cNvPr id="3" name="Content Placeholder 2"/>
          <p:cNvSpPr>
            <a:spLocks noGrp="1"/>
          </p:cNvSpPr>
          <p:nvPr>
            <p:ph idx="1"/>
          </p:nvPr>
        </p:nvSpPr>
        <p:spPr>
          <a:xfrm>
            <a:off x="0" y="753034"/>
            <a:ext cx="12191999" cy="6104966"/>
          </a:xfrm>
        </p:spPr>
        <p:txBody>
          <a:bodyPr>
            <a:noAutofit/>
          </a:bodyPr>
          <a:lstStyle/>
          <a:p>
            <a:pPr marL="0" indent="0" algn="just">
              <a:buNone/>
            </a:pPr>
            <a:endParaRPr lang="fr-FR" sz="2200" dirty="0"/>
          </a:p>
          <a:p>
            <a:pPr marL="0" indent="0" algn="just">
              <a:buNone/>
            </a:pPr>
            <a:r>
              <a:rPr lang="fr-FR" sz="2200" dirty="0"/>
              <a:t>Les instruments internationaux et régionaux relatifs aux réfugiés comprennent:</a:t>
            </a:r>
          </a:p>
          <a:p>
            <a:pPr marL="0" indent="0" algn="just">
              <a:buNone/>
            </a:pPr>
            <a:r>
              <a:rPr lang="fr-FR" sz="2200" dirty="0"/>
              <a:t>Déclaration universelle des droits de l'homme (article 14)</a:t>
            </a:r>
          </a:p>
          <a:p>
            <a:pPr marL="292608" lvl="1" indent="0" algn="just">
              <a:buNone/>
            </a:pPr>
            <a:r>
              <a:rPr lang="fr-FR" sz="2000" dirty="0"/>
              <a:t>Convention de Genève de 1951 relative au statut des réfugiés</a:t>
            </a:r>
          </a:p>
          <a:p>
            <a:pPr marL="292608" lvl="1" indent="0" algn="just">
              <a:buNone/>
            </a:pPr>
            <a:r>
              <a:rPr lang="fr-FR" sz="2000" dirty="0"/>
              <a:t>1967 Protocole facultatif se rapportant au statut des réfugiés</a:t>
            </a:r>
          </a:p>
          <a:p>
            <a:pPr marL="292608" lvl="1" indent="0" algn="just">
              <a:buNone/>
            </a:pPr>
            <a:r>
              <a:rPr lang="fr-FR" sz="2000" dirty="0"/>
              <a:t>Convention contre la torture et autres peines ou traitements cruels, inhumains ou dégradants (article 3)</a:t>
            </a:r>
          </a:p>
          <a:p>
            <a:pPr marL="292608" lvl="1" indent="0" algn="just">
              <a:buNone/>
            </a:pPr>
            <a:r>
              <a:rPr lang="fr-FR" sz="2000" dirty="0"/>
              <a:t>Convention relative aux droits de l'enfant (article 22)</a:t>
            </a:r>
          </a:p>
          <a:p>
            <a:pPr marL="292608" lvl="1" indent="0" algn="just">
              <a:buNone/>
            </a:pPr>
            <a:r>
              <a:rPr lang="fr-FR" sz="2000" dirty="0"/>
              <a:t>Charte africaine des droits de l'homme et des peuples [Banjul] (article 12)</a:t>
            </a:r>
          </a:p>
          <a:p>
            <a:pPr marL="292608" lvl="1" indent="0" algn="just">
              <a:buNone/>
            </a:pPr>
            <a:r>
              <a:rPr lang="fr-FR" sz="2000" dirty="0"/>
              <a:t>Convention de l'OUA régissant les aspects spécifiques du problème des réfugiés en Afrique</a:t>
            </a:r>
          </a:p>
          <a:p>
            <a:pPr marL="292608" lvl="1" indent="0" algn="just">
              <a:buNone/>
            </a:pPr>
            <a:r>
              <a:rPr lang="fr-FR" sz="2000" dirty="0"/>
              <a:t>Convention de l'Union africaine sur la protection et l'assistance aux personnes déplacées en Afrique</a:t>
            </a:r>
          </a:p>
          <a:p>
            <a:pPr marL="292608" lvl="1" indent="0" algn="just">
              <a:buNone/>
            </a:pPr>
            <a:r>
              <a:rPr lang="fr-FR" sz="2000" dirty="0"/>
              <a:t>Charte arabe des droits de l'homme (article 28)</a:t>
            </a:r>
          </a:p>
          <a:p>
            <a:pPr marL="292608" lvl="1" indent="0" algn="just">
              <a:buNone/>
            </a:pPr>
            <a:r>
              <a:rPr lang="fr-FR" sz="2000" dirty="0"/>
              <a:t>Déclaration du Caire sur les droits </a:t>
            </a:r>
            <a:r>
              <a:rPr lang="fr-FR" sz="2000" dirty="0" smtClean="0"/>
              <a:t>humains islamiques</a:t>
            </a:r>
            <a:endParaRPr lang="en-US" sz="2000" dirty="0">
              <a:solidFill>
                <a:srgbClr val="0070C0"/>
              </a:solidFill>
            </a:endParaRPr>
          </a:p>
          <a:p>
            <a:pPr algn="just"/>
            <a:endParaRPr lang="en-US" sz="2200" dirty="0">
              <a:solidFill>
                <a:srgbClr val="0070C0"/>
              </a:solidFill>
            </a:endParaRPr>
          </a:p>
        </p:txBody>
      </p:sp>
    </p:spTree>
    <p:extLst>
      <p:ext uri="{BB962C8B-B14F-4D97-AF65-F5344CB8AC3E}">
        <p14:creationId xmlns:p14="http://schemas.microsoft.com/office/powerpoint/2010/main" val="2977895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47918"/>
            <a:ext cx="11134165" cy="941294"/>
          </a:xfrm>
        </p:spPr>
        <p:txBody>
          <a:bodyPr>
            <a:noAutofit/>
          </a:bodyPr>
          <a:lstStyle/>
          <a:p>
            <a:pPr algn="just"/>
            <a:r>
              <a:rPr lang="en-US" sz="3600" dirty="0" smtClean="0"/>
              <a:t/>
            </a:r>
            <a:br>
              <a:rPr lang="en-US" sz="3600" dirty="0" smtClean="0"/>
            </a:br>
            <a:r>
              <a:rPr lang="en-US" sz="3600" dirty="0"/>
              <a:t/>
            </a:r>
            <a:br>
              <a:rPr lang="en-US" sz="3600" dirty="0"/>
            </a:br>
            <a:r>
              <a:rPr lang="en-US" sz="3600" dirty="0"/>
              <a:t>Qui </a:t>
            </a:r>
            <a:r>
              <a:rPr lang="en-US" sz="3600" dirty="0" err="1"/>
              <a:t>est</a:t>
            </a:r>
            <a:r>
              <a:rPr lang="en-US" sz="3600" dirty="0"/>
              <a:t> un </a:t>
            </a:r>
            <a:r>
              <a:rPr lang="en-US" sz="3600" dirty="0" err="1"/>
              <a:t>réfugié</a:t>
            </a:r>
            <a:r>
              <a:rPr lang="en-US" sz="3600" dirty="0"/>
              <a:t>?</a:t>
            </a:r>
          </a:p>
        </p:txBody>
      </p:sp>
      <p:sp>
        <p:nvSpPr>
          <p:cNvPr id="3" name="Content Placeholder 2"/>
          <p:cNvSpPr>
            <a:spLocks noGrp="1"/>
          </p:cNvSpPr>
          <p:nvPr>
            <p:ph idx="1"/>
          </p:nvPr>
        </p:nvSpPr>
        <p:spPr>
          <a:xfrm>
            <a:off x="-71719" y="1297902"/>
            <a:ext cx="12192000" cy="4921624"/>
          </a:xfrm>
        </p:spPr>
        <p:txBody>
          <a:bodyPr>
            <a:normAutofit fontScale="92500" lnSpcReduction="20000"/>
          </a:bodyPr>
          <a:lstStyle/>
          <a:p>
            <a:pPr marL="0" indent="0">
              <a:buNone/>
            </a:pPr>
            <a:endParaRPr lang="fr-FR" sz="2400" b="1" dirty="0"/>
          </a:p>
          <a:p>
            <a:pPr marL="0" indent="0">
              <a:buNone/>
            </a:pPr>
            <a:r>
              <a:rPr lang="fr-FR" sz="2400" b="1" dirty="0"/>
              <a:t>La </a:t>
            </a:r>
            <a:r>
              <a:rPr lang="fr-FR" sz="2400" b="1" dirty="0" smtClean="0"/>
              <a:t>convention </a:t>
            </a:r>
            <a:r>
              <a:rPr lang="fr-FR" sz="2400" b="1" dirty="0"/>
              <a:t>des </a:t>
            </a:r>
            <a:r>
              <a:rPr lang="fr-FR" sz="2400" b="1" dirty="0" smtClean="0"/>
              <a:t>nations </a:t>
            </a:r>
            <a:r>
              <a:rPr lang="fr-FR" sz="2400" b="1" dirty="0"/>
              <a:t>Unies relative au statut des réfugiés, 1951</a:t>
            </a:r>
          </a:p>
          <a:p>
            <a:pPr marL="0" indent="0">
              <a:buNone/>
            </a:pPr>
            <a:r>
              <a:rPr lang="fr-FR" sz="2400" dirty="0"/>
              <a:t>Est la première loi internationale sur la protection des réfugiés et est fondée sur l'art, 14 UDHR: "Chacun a le droit de chercher et de bénéficier dans d'autres pays de l'asile de la persécution."</a:t>
            </a:r>
          </a:p>
          <a:p>
            <a:pPr marL="0" indent="0">
              <a:buNone/>
            </a:pPr>
            <a:r>
              <a:rPr lang="fr-FR" sz="2400" dirty="0"/>
              <a:t>L'article (A) (1) de la </a:t>
            </a:r>
            <a:r>
              <a:rPr lang="fr-FR" sz="2400" dirty="0" smtClean="0"/>
              <a:t>convention </a:t>
            </a:r>
            <a:r>
              <a:rPr lang="fr-FR" sz="2400" dirty="0"/>
              <a:t>définit le terme «réfugié»: un réfugié est quelqu'un qui a une crainte fondée de persécution en raison de son / sa:</a:t>
            </a:r>
          </a:p>
          <a:p>
            <a:pPr marL="0" indent="0">
              <a:buNone/>
            </a:pPr>
            <a:r>
              <a:rPr lang="fr-FR" sz="2400" dirty="0"/>
              <a:t> Course,</a:t>
            </a:r>
          </a:p>
          <a:p>
            <a:pPr marL="0" indent="0">
              <a:buNone/>
            </a:pPr>
            <a:r>
              <a:rPr lang="fr-FR" sz="2400" dirty="0"/>
              <a:t> Religion,</a:t>
            </a:r>
          </a:p>
          <a:p>
            <a:pPr marL="0" indent="0">
              <a:buNone/>
            </a:pPr>
            <a:r>
              <a:rPr lang="fr-FR" sz="2400" dirty="0"/>
              <a:t> Nationalité,</a:t>
            </a:r>
          </a:p>
          <a:p>
            <a:pPr marL="0" indent="0">
              <a:buNone/>
            </a:pPr>
            <a:r>
              <a:rPr lang="fr-FR" sz="2400" dirty="0"/>
              <a:t> Adhésion à un groupe social particulier, ou</a:t>
            </a:r>
          </a:p>
          <a:p>
            <a:pPr marL="0" indent="0">
              <a:buNone/>
            </a:pPr>
            <a:r>
              <a:rPr lang="fr-FR" sz="2400" dirty="0"/>
              <a:t> Opinion politique;</a:t>
            </a:r>
          </a:p>
          <a:p>
            <a:pPr marL="0" indent="0">
              <a:buNone/>
            </a:pPr>
            <a:r>
              <a:rPr lang="fr-FR" sz="2400" dirty="0"/>
              <a:t> Est hors de son pays d'origine et ne peut pas ou ne veut pas se prévaloir de la protection de ce pays, ou y retourner, par crainte de persécution.</a:t>
            </a:r>
            <a:endParaRPr lang="en-US" sz="2400" dirty="0"/>
          </a:p>
        </p:txBody>
      </p:sp>
    </p:spTree>
    <p:extLst>
      <p:ext uri="{BB962C8B-B14F-4D97-AF65-F5344CB8AC3E}">
        <p14:creationId xmlns:p14="http://schemas.microsoft.com/office/powerpoint/2010/main" val="2118739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859" y="228600"/>
            <a:ext cx="11564470" cy="672353"/>
          </a:xfrm>
        </p:spPr>
        <p:txBody>
          <a:bodyPr>
            <a:normAutofit fontScale="90000"/>
          </a:bodyPr>
          <a:lstStyle/>
          <a:p>
            <a:r>
              <a:rPr lang="en-US" dirty="0"/>
              <a:t/>
            </a:r>
            <a:br>
              <a:rPr lang="en-US" dirty="0"/>
            </a:br>
            <a:r>
              <a:rPr lang="en-US" dirty="0"/>
              <a:t>Qui </a:t>
            </a:r>
            <a:r>
              <a:rPr lang="en-US" dirty="0" err="1"/>
              <a:t>est</a:t>
            </a:r>
            <a:r>
              <a:rPr lang="en-US" dirty="0"/>
              <a:t> un </a:t>
            </a:r>
            <a:r>
              <a:rPr lang="en-US" dirty="0" err="1"/>
              <a:t>réfugié</a:t>
            </a:r>
            <a:r>
              <a:rPr lang="en-US" dirty="0"/>
              <a:t>?</a:t>
            </a:r>
          </a:p>
        </p:txBody>
      </p:sp>
      <p:sp>
        <p:nvSpPr>
          <p:cNvPr id="3" name="Content Placeholder 2"/>
          <p:cNvSpPr>
            <a:spLocks noGrp="1"/>
          </p:cNvSpPr>
          <p:nvPr>
            <p:ph idx="1"/>
          </p:nvPr>
        </p:nvSpPr>
        <p:spPr>
          <a:xfrm>
            <a:off x="106878" y="439387"/>
            <a:ext cx="11874451" cy="6257248"/>
          </a:xfrm>
        </p:spPr>
        <p:txBody>
          <a:bodyPr>
            <a:noAutofit/>
          </a:bodyPr>
          <a:lstStyle/>
          <a:p>
            <a:pPr marL="0" indent="0" algn="just">
              <a:buNone/>
            </a:pPr>
            <a:endParaRPr lang="fr-FR" sz="2400" b="1" dirty="0"/>
          </a:p>
          <a:p>
            <a:pPr marL="0" indent="0" algn="just">
              <a:buNone/>
            </a:pPr>
            <a:r>
              <a:rPr lang="fr-FR" sz="2400" b="1" dirty="0"/>
              <a:t>La </a:t>
            </a:r>
            <a:r>
              <a:rPr lang="fr-FR" sz="2400" b="1" dirty="0" smtClean="0"/>
              <a:t>convention </a:t>
            </a:r>
            <a:r>
              <a:rPr lang="fr-FR" sz="2400" b="1" dirty="0"/>
              <a:t>de </a:t>
            </a:r>
            <a:r>
              <a:rPr lang="fr-FR" sz="2400" b="1" dirty="0" smtClean="0"/>
              <a:t>l‘organisation </a:t>
            </a:r>
            <a:r>
              <a:rPr lang="fr-FR" sz="2400" b="1" dirty="0"/>
              <a:t>de l'unité africaine (OUA) régissant les aspects spécifiques </a:t>
            </a:r>
            <a:r>
              <a:rPr lang="fr-FR" sz="2400" dirty="0"/>
              <a:t>des pr</a:t>
            </a:r>
            <a:r>
              <a:rPr lang="fr-FR" sz="2400" b="1" dirty="0"/>
              <a:t>oblèmes des réfugiés en Afrique, 1969</a:t>
            </a:r>
            <a:r>
              <a:rPr lang="fr-FR" sz="2400" dirty="0"/>
              <a:t>.</a:t>
            </a:r>
          </a:p>
          <a:p>
            <a:pPr marL="0" indent="0" algn="just">
              <a:buNone/>
            </a:pPr>
            <a:r>
              <a:rPr lang="fr-FR" sz="2400" dirty="0"/>
              <a:t>Élargissement de la définition de la Convention de 1951 pour inclure:</a:t>
            </a:r>
          </a:p>
          <a:p>
            <a:pPr marL="0" indent="0" algn="just">
              <a:buNone/>
            </a:pPr>
            <a:r>
              <a:rPr lang="fr-FR" sz="2400" dirty="0"/>
              <a:t> Toute personne obligée de quitter son pays en raison d'une agression extérieure, d'une occupation, d'une domination étrangère ou d'événements troublant gravement l'ordre public dans l'une ou l'autre partie ou dans l'ensemble de son pays d'origine ou de sa nationalité.</a:t>
            </a:r>
          </a:p>
          <a:p>
            <a:pPr marL="0" indent="0" algn="just">
              <a:buNone/>
            </a:pPr>
            <a:r>
              <a:rPr lang="fr-FR" sz="2400" dirty="0"/>
              <a:t>La Déclaration de Carthagène de l'Amérique latine, 1984</a:t>
            </a:r>
          </a:p>
          <a:p>
            <a:pPr marL="0" indent="0" algn="just">
              <a:buNone/>
            </a:pPr>
            <a:r>
              <a:rPr lang="fr-FR" sz="2400" dirty="0"/>
              <a:t>Comme la Convention de l'OUA, la </a:t>
            </a:r>
            <a:r>
              <a:rPr lang="fr-FR" sz="2400" dirty="0" smtClean="0"/>
              <a:t>déclaration </a:t>
            </a:r>
            <a:r>
              <a:rPr lang="fr-FR" sz="2400" dirty="0"/>
              <a:t>ajoute une considération plus objective à la définition de réfugié au sens de la Convention de 1951 pour inclure:</a:t>
            </a:r>
          </a:p>
          <a:p>
            <a:pPr marL="0" indent="0" algn="just">
              <a:buNone/>
            </a:pPr>
            <a:r>
              <a:rPr lang="fr-FR" sz="2400" dirty="0"/>
              <a:t>Les personnes qui fuient leur pays "parce que leur vie, leur sécurité ou leur liberté ont été menacées par une violence généralisée, une agression étrangère, des conflits internes, des violations massives des droits de l'homme ou d'autres circonstances qui ont gravement perturbé l'ordre public".</a:t>
            </a:r>
            <a:endParaRPr lang="en-US" sz="2400" dirty="0"/>
          </a:p>
        </p:txBody>
      </p:sp>
    </p:spTree>
    <p:extLst>
      <p:ext uri="{BB962C8B-B14F-4D97-AF65-F5344CB8AC3E}">
        <p14:creationId xmlns:p14="http://schemas.microsoft.com/office/powerpoint/2010/main" val="156695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645459"/>
          </a:xfrm>
        </p:spPr>
        <p:txBody>
          <a:bodyPr>
            <a:normAutofit fontScale="90000"/>
          </a:bodyPr>
          <a:lstStyle/>
          <a:p>
            <a:r>
              <a:rPr lang="fr-FR" dirty="0"/>
              <a:t/>
            </a:r>
            <a:br>
              <a:rPr lang="fr-FR" dirty="0"/>
            </a:br>
            <a:r>
              <a:rPr lang="fr-FR" dirty="0"/>
              <a:t>Champ d'application de la convention de 1951</a:t>
            </a:r>
            <a:endParaRPr lang="en-US" dirty="0"/>
          </a:p>
        </p:txBody>
      </p:sp>
      <p:sp>
        <p:nvSpPr>
          <p:cNvPr id="3" name="Content Placeholder 2"/>
          <p:cNvSpPr>
            <a:spLocks noGrp="1"/>
          </p:cNvSpPr>
          <p:nvPr>
            <p:ph idx="1"/>
          </p:nvPr>
        </p:nvSpPr>
        <p:spPr>
          <a:xfrm>
            <a:off x="147918" y="779929"/>
            <a:ext cx="12044082" cy="6078071"/>
          </a:xfrm>
        </p:spPr>
        <p:txBody>
          <a:bodyPr>
            <a:normAutofit lnSpcReduction="10000"/>
          </a:bodyPr>
          <a:lstStyle/>
          <a:p>
            <a:pPr algn="just">
              <a:buFont typeface="Wingdings" panose="05000000000000000000" pitchFamily="2" charset="2"/>
              <a:buChar char="§"/>
            </a:pPr>
            <a:endParaRPr lang="fr-FR" dirty="0"/>
          </a:p>
          <a:p>
            <a:pPr algn="just">
              <a:buFont typeface="Wingdings" panose="05000000000000000000" pitchFamily="2" charset="2"/>
              <a:buChar char="§"/>
            </a:pPr>
            <a:r>
              <a:rPr lang="fr-FR" dirty="0"/>
              <a:t>Il consolide le droit international des réfugiés antérieur et codifie de manière exhaustive les droits des réfugiés au niveau international.</a:t>
            </a:r>
          </a:p>
          <a:p>
            <a:pPr algn="just">
              <a:buFont typeface="Wingdings" panose="05000000000000000000" pitchFamily="2" charset="2"/>
              <a:buChar char="§"/>
            </a:pPr>
            <a:r>
              <a:rPr lang="fr-FR" dirty="0"/>
              <a:t>Contrairement aux instruments antérieurs qui s'appliquaient à des groupes spécifiques de réfugiés, la Convention a introduit une définition unique du terme «réfugié», en mettant l'accent sur la protection des personnes contre les persécutions politiques et autres.</a:t>
            </a:r>
          </a:p>
          <a:p>
            <a:pPr algn="just">
              <a:buFont typeface="Wingdings" panose="05000000000000000000" pitchFamily="2" charset="2"/>
              <a:buChar char="§"/>
            </a:pPr>
            <a:r>
              <a:rPr lang="fr-FR" dirty="0"/>
              <a:t>La </a:t>
            </a:r>
            <a:r>
              <a:rPr lang="fr-FR" dirty="0" smtClean="0"/>
              <a:t>convention </a:t>
            </a:r>
            <a:r>
              <a:rPr lang="fr-FR" dirty="0"/>
              <a:t>est un instrument fondé sur le STATUT et les DROITS:</a:t>
            </a:r>
          </a:p>
          <a:p>
            <a:pPr algn="just">
              <a:buFont typeface="Wingdings" panose="05000000000000000000" pitchFamily="2" charset="2"/>
              <a:buChar char="§"/>
            </a:pPr>
            <a:r>
              <a:rPr lang="fr-FR" dirty="0"/>
              <a:t> il incorpore un certain nombre de principes fondamentaux des droits de la personne, p. non-discrimination dans l'application de ses dispositions, non-refoulement.</a:t>
            </a:r>
          </a:p>
          <a:p>
            <a:pPr algn="just">
              <a:buFont typeface="Wingdings" panose="05000000000000000000" pitchFamily="2" charset="2"/>
              <a:buChar char="§"/>
            </a:pPr>
            <a:r>
              <a:rPr lang="fr-FR" dirty="0"/>
              <a:t>Il établit des normes minimales de base pour le traitement des réfugiés.</a:t>
            </a:r>
          </a:p>
          <a:p>
            <a:pPr algn="just">
              <a:buFont typeface="Wingdings" panose="05000000000000000000" pitchFamily="2" charset="2"/>
              <a:buChar char="§"/>
            </a:pPr>
            <a:r>
              <a:rPr lang="fr-FR" dirty="0"/>
              <a:t>Il ne s'applique pas à toutes les personnes qui pourraient satisfaire à la définition de réfugié dans l'art. 1. Il exclut:</a:t>
            </a:r>
          </a:p>
          <a:p>
            <a:pPr algn="just">
              <a:buFont typeface="Wingdings" panose="05000000000000000000" pitchFamily="2" charset="2"/>
              <a:buChar char="§"/>
            </a:pPr>
            <a:r>
              <a:rPr lang="fr-FR" dirty="0"/>
              <a:t>Ceux qui commettent des crimes de guerre, des crimes contre l'humanité, des crimes graves de droit commun ou des actes contraires aux principes et aux objectifs de l'ONU.</a:t>
            </a:r>
          </a:p>
          <a:p>
            <a:pPr algn="just">
              <a:buFont typeface="Wingdings" panose="05000000000000000000" pitchFamily="2" charset="2"/>
              <a:buChar char="§"/>
            </a:pPr>
            <a:r>
              <a:rPr lang="fr-FR" dirty="0"/>
              <a:t>Réfugiés sous la protection ou l'assistance d'une agence des Nations Unies autre que le HCR - réfugiés de Palestine sous l'égide de l'Office de secours et de travaux des Nations Unies dans le Proche-Orient.</a:t>
            </a:r>
          </a:p>
          <a:p>
            <a:pPr algn="just">
              <a:buFont typeface="Wingdings" panose="05000000000000000000" pitchFamily="2" charset="2"/>
              <a:buChar char="§"/>
            </a:pPr>
            <a:r>
              <a:rPr lang="fr-FR" dirty="0"/>
              <a:t>Réfugiés de statut équivalent à des nationaux dans leur pays d'asile.</a:t>
            </a:r>
          </a:p>
          <a:p>
            <a:pPr algn="just">
              <a:buFont typeface="Wingdings" panose="05000000000000000000" pitchFamily="2" charset="2"/>
              <a:buChar char="§"/>
            </a:pPr>
            <a:r>
              <a:rPr lang="fr-FR" dirty="0"/>
              <a:t>La Convention s'applique malgré les lois régionales de protection des réfugiés.</a:t>
            </a:r>
            <a:endParaRPr lang="en-US" dirty="0"/>
          </a:p>
        </p:txBody>
      </p:sp>
    </p:spTree>
    <p:extLst>
      <p:ext uri="{BB962C8B-B14F-4D97-AF65-F5344CB8AC3E}">
        <p14:creationId xmlns:p14="http://schemas.microsoft.com/office/powerpoint/2010/main" val="529927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151" y="320634"/>
            <a:ext cx="10217529" cy="736270"/>
          </a:xfrm>
        </p:spPr>
        <p:txBody>
          <a:bodyPr>
            <a:normAutofit fontScale="90000"/>
          </a:bodyPr>
          <a:lstStyle/>
          <a:p>
            <a:pPr algn="ctr"/>
            <a:r>
              <a:rPr lang="fr-FR" sz="4000" dirty="0"/>
              <a:t/>
            </a:r>
            <a:br>
              <a:rPr lang="fr-FR" sz="4000" dirty="0"/>
            </a:br>
            <a:r>
              <a:rPr lang="fr-FR" sz="4000" dirty="0"/>
              <a:t>Le Protocole de 1967 relatif au statut des réfugiés</a:t>
            </a:r>
            <a:endParaRPr lang="en-US" sz="4000" dirty="0"/>
          </a:p>
        </p:txBody>
      </p:sp>
      <p:sp>
        <p:nvSpPr>
          <p:cNvPr id="3" name="Content Placeholder 2"/>
          <p:cNvSpPr>
            <a:spLocks noGrp="1"/>
          </p:cNvSpPr>
          <p:nvPr>
            <p:ph idx="1"/>
          </p:nvPr>
        </p:nvSpPr>
        <p:spPr>
          <a:xfrm>
            <a:off x="443753" y="1737359"/>
            <a:ext cx="11510682" cy="4502075"/>
          </a:xfrm>
        </p:spPr>
        <p:txBody>
          <a:bodyPr>
            <a:noAutofit/>
          </a:bodyPr>
          <a:lstStyle/>
          <a:p>
            <a:pPr algn="just">
              <a:buFont typeface="Wingdings" panose="05000000000000000000" pitchFamily="2" charset="2"/>
              <a:buChar char="§"/>
            </a:pPr>
            <a:r>
              <a:rPr lang="en-US" sz="2400" dirty="0"/>
              <a:t>The 1967 Refugee </a:t>
            </a:r>
            <a:r>
              <a:rPr lang="en-US" sz="2400" dirty="0" smtClean="0"/>
              <a:t>Protocol is independent but </a:t>
            </a:r>
            <a:r>
              <a:rPr lang="en-US" sz="2400" dirty="0"/>
              <a:t>integrally related </a:t>
            </a:r>
            <a:r>
              <a:rPr lang="en-US" sz="2400" dirty="0" smtClean="0"/>
              <a:t>to the 1951 </a:t>
            </a:r>
            <a:r>
              <a:rPr lang="en-US" sz="2400" dirty="0"/>
              <a:t>Convention. </a:t>
            </a:r>
            <a:endParaRPr lang="en-US" sz="2400" dirty="0" smtClean="0"/>
          </a:p>
          <a:p>
            <a:pPr algn="just">
              <a:buFont typeface="Wingdings" panose="05000000000000000000" pitchFamily="2" charset="2"/>
              <a:buChar char="§"/>
            </a:pPr>
            <a:r>
              <a:rPr lang="en-US" sz="2400" dirty="0" smtClean="0"/>
              <a:t>The </a:t>
            </a:r>
            <a:r>
              <a:rPr lang="en-US" sz="2400" dirty="0"/>
              <a:t>Protocol </a:t>
            </a:r>
            <a:r>
              <a:rPr lang="en-US" sz="2400" dirty="0" smtClean="0"/>
              <a:t>removes </a:t>
            </a:r>
            <a:r>
              <a:rPr lang="en-US" sz="2400" dirty="0"/>
              <a:t>the time and geographic limits found in </a:t>
            </a:r>
            <a:r>
              <a:rPr lang="en-US" sz="2400" dirty="0" smtClean="0"/>
              <a:t>the Convention’s </a:t>
            </a:r>
            <a:r>
              <a:rPr lang="en-US" sz="2400" dirty="0"/>
              <a:t>refugee </a:t>
            </a:r>
            <a:r>
              <a:rPr lang="en-US" sz="2400" dirty="0" smtClean="0"/>
              <a:t>definition-it was limited to person fleeing events in Europe before Jan.1, 1951</a:t>
            </a:r>
            <a:endParaRPr lang="en-US" sz="2400" dirty="0"/>
          </a:p>
          <a:p>
            <a:pPr algn="just">
              <a:buFont typeface="Wingdings" panose="05000000000000000000" pitchFamily="2" charset="2"/>
              <a:buChar char="§"/>
            </a:pPr>
            <a:r>
              <a:rPr lang="en-US" sz="2400" dirty="0"/>
              <a:t>Together, the Refugee Convention and Protocol cover three main subjects:</a:t>
            </a:r>
          </a:p>
          <a:p>
            <a:pPr marL="457200" indent="-457200" algn="just">
              <a:buFont typeface="+mj-lt"/>
              <a:buAutoNum type="alphaLcParenR"/>
            </a:pPr>
            <a:r>
              <a:rPr lang="en-US" sz="2400" dirty="0" smtClean="0"/>
              <a:t>The </a:t>
            </a:r>
            <a:r>
              <a:rPr lang="en-US" sz="2400" dirty="0"/>
              <a:t>basic refugee definition</a:t>
            </a:r>
            <a:r>
              <a:rPr lang="en-US" sz="2400" dirty="0" smtClean="0"/>
              <a:t>, </a:t>
            </a:r>
            <a:r>
              <a:rPr lang="en-US" sz="2400" dirty="0"/>
              <a:t>terms for cessation of, and </a:t>
            </a:r>
            <a:r>
              <a:rPr lang="en-US" sz="2400" dirty="0" smtClean="0"/>
              <a:t>exclusion from refugee status.</a:t>
            </a:r>
            <a:endParaRPr lang="en-US" sz="2400" dirty="0"/>
          </a:p>
          <a:p>
            <a:pPr marL="457200" indent="-457200" algn="just">
              <a:buFont typeface="+mj-lt"/>
              <a:buAutoNum type="alphaLcParenR"/>
            </a:pPr>
            <a:r>
              <a:rPr lang="en-US" sz="2400" dirty="0" smtClean="0"/>
              <a:t> </a:t>
            </a:r>
            <a:r>
              <a:rPr lang="en-US" sz="2400" dirty="0"/>
              <a:t>The legal status of refugees in their country of asylum, their rights </a:t>
            </a:r>
            <a:r>
              <a:rPr lang="en-US" sz="2400" dirty="0" smtClean="0"/>
              <a:t>and obligations</a:t>
            </a:r>
            <a:r>
              <a:rPr lang="en-US" sz="2400" dirty="0"/>
              <a:t>, including the right to be protected against forcible return, </a:t>
            </a:r>
            <a:r>
              <a:rPr lang="en-US" sz="2400" dirty="0" smtClean="0"/>
              <a:t>or refoulement </a:t>
            </a:r>
            <a:r>
              <a:rPr lang="en-US" sz="2400" dirty="0"/>
              <a:t>to a territory where their lives or freedom would be </a:t>
            </a:r>
            <a:r>
              <a:rPr lang="en-US" sz="2400" dirty="0" smtClean="0"/>
              <a:t>threatened.</a:t>
            </a:r>
            <a:endParaRPr lang="en-US" sz="2400" dirty="0"/>
          </a:p>
          <a:p>
            <a:pPr marL="457200" indent="-457200" algn="just">
              <a:buFont typeface="+mj-lt"/>
              <a:buAutoNum type="alphaLcParenR"/>
            </a:pPr>
            <a:r>
              <a:rPr lang="en-US" sz="2400" dirty="0" smtClean="0"/>
              <a:t>States</a:t>
            </a:r>
            <a:r>
              <a:rPr lang="en-US" sz="2400" dirty="0"/>
              <a:t>’ obligations, including cooperating with UNHCR in the exercise of </a:t>
            </a:r>
            <a:r>
              <a:rPr lang="en-US" sz="2400" dirty="0" smtClean="0"/>
              <a:t>its functions </a:t>
            </a:r>
            <a:r>
              <a:rPr lang="en-US" sz="2400" dirty="0"/>
              <a:t>and facilitating its duty of supervising the application of </a:t>
            </a:r>
            <a:r>
              <a:rPr lang="en-US" sz="2400" dirty="0" smtClean="0"/>
              <a:t>the Convention.</a:t>
            </a:r>
            <a:endParaRPr lang="en-US" sz="2400" dirty="0"/>
          </a:p>
        </p:txBody>
      </p:sp>
    </p:spTree>
    <p:extLst>
      <p:ext uri="{BB962C8B-B14F-4D97-AF65-F5344CB8AC3E}">
        <p14:creationId xmlns:p14="http://schemas.microsoft.com/office/powerpoint/2010/main" val="49471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sz="4000" dirty="0"/>
              <a:t/>
            </a:r>
            <a:br>
              <a:rPr lang="fr-FR" sz="4000" dirty="0"/>
            </a:br>
            <a:r>
              <a:rPr lang="fr-FR" sz="4000" dirty="0"/>
              <a:t>Obligation des États parties en vertu de la convention de 1951 et du protocole de 1967</a:t>
            </a:r>
            <a:endParaRPr lang="en-US" sz="4000" dirty="0"/>
          </a:p>
        </p:txBody>
      </p:sp>
      <p:sp>
        <p:nvSpPr>
          <p:cNvPr id="3" name="Content Placeholder 2"/>
          <p:cNvSpPr>
            <a:spLocks noGrp="1"/>
          </p:cNvSpPr>
          <p:nvPr>
            <p:ph idx="1"/>
          </p:nvPr>
        </p:nvSpPr>
        <p:spPr>
          <a:xfrm>
            <a:off x="632012" y="1326019"/>
            <a:ext cx="10676964" cy="4961965"/>
          </a:xfrm>
        </p:spPr>
        <p:txBody>
          <a:bodyPr>
            <a:noAutofit/>
          </a:bodyPr>
          <a:lstStyle/>
          <a:p>
            <a:pPr algn="just">
              <a:buFont typeface="Wingdings" panose="05000000000000000000" pitchFamily="2" charset="2"/>
              <a:buChar char="§"/>
            </a:pPr>
            <a:endParaRPr lang="fr-FR" sz="2200" dirty="0"/>
          </a:p>
          <a:p>
            <a:pPr algn="just">
              <a:buFont typeface="Wingdings" panose="05000000000000000000" pitchFamily="2" charset="2"/>
              <a:buChar char="§"/>
            </a:pPr>
            <a:r>
              <a:rPr lang="fr-FR" sz="2200" dirty="0"/>
              <a:t>Les pays qui ont ratifié la Convention et le Protocole relatifs au statut des réfugiés sont tenus de protéger les réfugiés sur leur territoire conformément à ses termes.</a:t>
            </a:r>
          </a:p>
          <a:p>
            <a:pPr algn="just">
              <a:buFont typeface="Wingdings" panose="05000000000000000000" pitchFamily="2" charset="2"/>
              <a:buChar char="§"/>
            </a:pPr>
            <a:r>
              <a:rPr lang="fr-FR" sz="2200" dirty="0"/>
              <a:t>Parmi les dispositions que les Parties doivent appliquer sont:</a:t>
            </a:r>
          </a:p>
          <a:p>
            <a:pPr algn="just">
              <a:buFont typeface="Wingdings" panose="05000000000000000000" pitchFamily="2" charset="2"/>
              <a:buChar char="§"/>
            </a:pPr>
            <a:r>
              <a:rPr lang="fr-FR" sz="2200" dirty="0"/>
              <a:t>Coopération avec le HCR - L'article 35 de la Convention et l'article II du Protocole de 1967 contiennent un accord prévoyant que les États parties coopèrent avec le HCR dans l'exercice de ses fonctions et, en particulier, aident le HCR à superviser la mise en œuvre des traités.</a:t>
            </a:r>
          </a:p>
          <a:p>
            <a:pPr algn="just">
              <a:buFont typeface="Wingdings" panose="05000000000000000000" pitchFamily="2" charset="2"/>
              <a:buChar char="§"/>
            </a:pPr>
            <a:r>
              <a:rPr lang="fr-FR" sz="2200" dirty="0"/>
              <a:t> Informations sur la législation nationale - Obligation d'informer le Secrétaire général des Nations Unies des lois et règlements adoptés pour l'application de la Convention.</a:t>
            </a:r>
          </a:p>
          <a:p>
            <a:pPr algn="just">
              <a:buFont typeface="Wingdings" panose="05000000000000000000" pitchFamily="2" charset="2"/>
              <a:buChar char="§"/>
            </a:pPr>
            <a:r>
              <a:rPr lang="fr-FR" sz="2200" dirty="0"/>
              <a:t> Exemption de la réciprocité - L'octroi de droits aux réfugiés ne sera pas soumis à la règle de la réciprocité, même si un droit accordé à un étranger est subordonné à l'octroi d'un traitement similaire par le pays de nationalité de l'étranger. La règle de réciprocité ne s'applique pas aux réfugiés puisqu'ils ne peuvent pas bénéficier de la protection de leur pays d'origine.</a:t>
            </a:r>
            <a:endParaRPr lang="en-US" sz="2200" dirty="0"/>
          </a:p>
        </p:txBody>
      </p:sp>
    </p:spTree>
    <p:extLst>
      <p:ext uri="{BB962C8B-B14F-4D97-AF65-F5344CB8AC3E}">
        <p14:creationId xmlns:p14="http://schemas.microsoft.com/office/powerpoint/2010/main" val="2154341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sz="4000" dirty="0"/>
              <a:t/>
            </a:r>
            <a:br>
              <a:rPr lang="fr-FR" sz="4000" dirty="0"/>
            </a:br>
            <a:r>
              <a:rPr lang="fr-FR" sz="4000" dirty="0"/>
              <a:t>Déclaration de l'Assemblée générale de l'ONU sur l'asile territorial, 1967</a:t>
            </a:r>
            <a:endParaRPr lang="en-US" sz="4000" dirty="0"/>
          </a:p>
        </p:txBody>
      </p:sp>
      <p:sp>
        <p:nvSpPr>
          <p:cNvPr id="3" name="Content Placeholder 2"/>
          <p:cNvSpPr>
            <a:spLocks noGrp="1"/>
          </p:cNvSpPr>
          <p:nvPr>
            <p:ph idx="1"/>
          </p:nvPr>
        </p:nvSpPr>
        <p:spPr>
          <a:xfrm>
            <a:off x="1097280" y="2581834"/>
            <a:ext cx="10058400" cy="3287259"/>
          </a:xfrm>
        </p:spPr>
        <p:txBody>
          <a:bodyPr>
            <a:normAutofit/>
          </a:bodyPr>
          <a:lstStyle/>
          <a:p>
            <a:pPr algn="just">
              <a:buFont typeface="Wingdings" panose="05000000000000000000" pitchFamily="2" charset="2"/>
              <a:buChar char="§"/>
            </a:pPr>
            <a:endParaRPr lang="fr-FR" sz="3200" dirty="0"/>
          </a:p>
          <a:p>
            <a:pPr algn="just">
              <a:buFont typeface="Wingdings" panose="05000000000000000000" pitchFamily="2" charset="2"/>
              <a:buChar char="§"/>
            </a:pPr>
            <a:r>
              <a:rPr lang="fr-FR" sz="3200" dirty="0"/>
              <a:t>La Déclaration réitère que l'octroi de l'asile est un acte pacifique et humanitaire qui ne peut être considéré comme hostile par un autre Etat.</a:t>
            </a:r>
          </a:p>
          <a:p>
            <a:pPr algn="just">
              <a:buFont typeface="Wingdings" panose="05000000000000000000" pitchFamily="2" charset="2"/>
              <a:buChar char="§"/>
            </a:pPr>
            <a:r>
              <a:rPr lang="fr-FR" sz="3200" dirty="0"/>
              <a:t>Il note en outre qu'il est de la responsabilité du pays d'asile d'évaluer la demande d'asile </a:t>
            </a:r>
            <a:r>
              <a:rPr lang="fr-FR" sz="3200" dirty="0" smtClean="0"/>
              <a:t>des candidats</a:t>
            </a:r>
            <a:endParaRPr lang="en-US" sz="3200" dirty="0"/>
          </a:p>
        </p:txBody>
      </p:sp>
    </p:spTree>
    <p:extLst>
      <p:ext uri="{BB962C8B-B14F-4D97-AF65-F5344CB8AC3E}">
        <p14:creationId xmlns:p14="http://schemas.microsoft.com/office/powerpoint/2010/main" val="450144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1802</TotalTime>
  <Words>2928</Words>
  <Application>Microsoft Office PowerPoint</Application>
  <PresentationFormat>Widescreen</PresentationFormat>
  <Paragraphs>161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Calibri Light</vt:lpstr>
      <vt:lpstr>Wingdings</vt:lpstr>
      <vt:lpstr>Retrospect</vt:lpstr>
      <vt:lpstr> Cadre juridique pour la protection des réfugiés.</vt:lpstr>
      <vt:lpstr> Aperçu</vt:lpstr>
      <vt:lpstr> Régime de protection juridique</vt:lpstr>
      <vt:lpstr>  Qui est un réfugié?</vt:lpstr>
      <vt:lpstr> Qui est un réfugié?</vt:lpstr>
      <vt:lpstr> Champ d'application de la convention de 1951</vt:lpstr>
      <vt:lpstr> Le Protocole de 1967 relatif au statut des réfugiés</vt:lpstr>
      <vt:lpstr> Obligation des États parties en vertu de la convention de 1951 et du protocole de 1967</vt:lpstr>
      <vt:lpstr> Déclaration de l'Assemblée générale de l'ONU sur l'asile territorial, 1967</vt:lpstr>
      <vt:lpstr> Conclusions du Comité exécutif du HCR</vt:lpstr>
      <vt:lpstr> Lois et normes régionales</vt:lpstr>
      <vt:lpstr> Lois et normes régionales</vt:lpstr>
      <vt:lpstr>  Procédures spéciales des Nations Unies sur les droits de l'homme</vt:lpstr>
      <vt:lpstr> Procédures spéciales des Nations Unies sur les droits de l'homme </vt:lpstr>
      <vt:lpstr> Loi humanitaire internationale</vt:lpstr>
      <vt:lpstr>Admitting refugees</vt:lpstr>
      <vt:lpstr> Admettre les réfugiés cont ..</vt:lpstr>
      <vt:lpstr> Protection des réfugiés contre le refoulement en vertu du droit international et régional des droits de l'homme</vt:lpstr>
      <vt:lpstr>Droits fondamentaux des réfugiés</vt:lpstr>
      <vt:lpstr> Droits fondamentaux des réfugiés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STANDARDS FOR THE PROTECTION OF REFUGEES.</dc:title>
  <dc:creator>PV</dc:creator>
  <cp:lastModifiedBy>Windows User</cp:lastModifiedBy>
  <cp:revision>62</cp:revision>
  <dcterms:created xsi:type="dcterms:W3CDTF">2018-02-21T07:22:50Z</dcterms:created>
  <dcterms:modified xsi:type="dcterms:W3CDTF">2018-03-04T14:05:53Z</dcterms:modified>
</cp:coreProperties>
</file>