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9" r:id="rId3"/>
    <p:sldId id="258" r:id="rId4"/>
    <p:sldId id="260" r:id="rId5"/>
    <p:sldId id="277" r:id="rId6"/>
    <p:sldId id="261" r:id="rId7"/>
    <p:sldId id="27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08"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53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802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525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212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84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52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254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79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3/4/2018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82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3/4/2018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5746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3/4/2018</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06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3/4/2018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760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sz="4000" dirty="0"/>
              <a:t/>
            </a:r>
            <a:br>
              <a:rPr lang="fr-FR" sz="4000" dirty="0"/>
            </a:br>
            <a:r>
              <a:rPr lang="fr-FR" sz="4000" dirty="0"/>
              <a:t>Protection des personnes déplacées à l'intérieur de leur propre pays (IDPS)</a:t>
            </a:r>
            <a:endParaRPr lang="en-US" sz="4000" dirty="0"/>
          </a:p>
        </p:txBody>
      </p:sp>
      <p:sp>
        <p:nvSpPr>
          <p:cNvPr id="3" name="Subtitle 2"/>
          <p:cNvSpPr>
            <a:spLocks noGrp="1"/>
          </p:cNvSpPr>
          <p:nvPr>
            <p:ph type="subTitle" idx="1"/>
          </p:nvPr>
        </p:nvSpPr>
        <p:spPr>
          <a:xfrm>
            <a:off x="1100051" y="4455620"/>
            <a:ext cx="10058400" cy="1568662"/>
          </a:xfrm>
        </p:spPr>
        <p:txBody>
          <a:bodyPr>
            <a:normAutofit lnSpcReduction="10000"/>
          </a:bodyPr>
          <a:lstStyle/>
          <a:p>
            <a:pPr algn="ctr"/>
            <a:endParaRPr lang="fr-FR" dirty="0"/>
          </a:p>
          <a:p>
            <a:pPr algn="ctr"/>
            <a:r>
              <a:rPr lang="fr-FR" dirty="0"/>
              <a:t>Vue d'ensemble des instruments, droits et normes pour la protection des personnes déplacées à l'intérieur de leur propre pays.</a:t>
            </a:r>
            <a:endParaRPr lang="en-US" dirty="0"/>
          </a:p>
        </p:txBody>
      </p:sp>
    </p:spTree>
    <p:extLst>
      <p:ext uri="{BB962C8B-B14F-4D97-AF65-F5344CB8AC3E}">
        <p14:creationId xmlns:p14="http://schemas.microsoft.com/office/powerpoint/2010/main" val="3892842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99693"/>
          </a:xfrm>
        </p:spPr>
        <p:txBody>
          <a:bodyPr>
            <a:normAutofit fontScale="90000"/>
          </a:bodyPr>
          <a:lstStyle/>
          <a:p>
            <a:r>
              <a:rPr lang="fr-FR" dirty="0"/>
              <a:t/>
            </a:r>
            <a:br>
              <a:rPr lang="fr-FR" dirty="0"/>
            </a:br>
            <a:r>
              <a:rPr lang="fr-FR" dirty="0"/>
              <a:t>Protection des personnes déplacées en </a:t>
            </a:r>
            <a:r>
              <a:rPr lang="fr-FR" dirty="0" smtClean="0"/>
              <a:t>vertu</a:t>
            </a:r>
            <a:r>
              <a:rPr lang="fr-FR" dirty="0" smtClean="0"/>
              <a:t> </a:t>
            </a:r>
            <a:r>
              <a:rPr lang="fr-FR" dirty="0"/>
              <a:t>du DIH</a:t>
            </a:r>
            <a:endParaRPr lang="en-US" dirty="0"/>
          </a:p>
        </p:txBody>
      </p:sp>
      <p:sp>
        <p:nvSpPr>
          <p:cNvPr id="3" name="Content Placeholder 2"/>
          <p:cNvSpPr>
            <a:spLocks noGrp="1"/>
          </p:cNvSpPr>
          <p:nvPr>
            <p:ph idx="1"/>
          </p:nvPr>
        </p:nvSpPr>
        <p:spPr>
          <a:xfrm>
            <a:off x="1069848" y="2121408"/>
            <a:ext cx="10058400" cy="4629016"/>
          </a:xfrm>
        </p:spPr>
        <p:txBody>
          <a:bodyPr>
            <a:normAutofit lnSpcReduction="10000"/>
          </a:bodyPr>
          <a:lstStyle/>
          <a:p>
            <a:pPr marL="457200" indent="-457200" algn="just">
              <a:buFont typeface="+mj-lt"/>
              <a:buAutoNum type="arabicPeriod" startAt="3"/>
              <a:tabLst>
                <a:tab pos="457200" algn="l"/>
              </a:tabLst>
            </a:pPr>
            <a:endParaRPr lang="fr-FR" sz="2600" b="1" dirty="0"/>
          </a:p>
          <a:p>
            <a:pPr marL="457200" indent="-457200" algn="just">
              <a:buFont typeface="+mj-lt"/>
              <a:buAutoNum type="arabicPeriod" startAt="3"/>
              <a:tabLst>
                <a:tab pos="457200" algn="l"/>
              </a:tabLst>
            </a:pPr>
            <a:r>
              <a:rPr lang="fr-FR" sz="2600" b="1" dirty="0"/>
              <a:t>Protection des PDI dans le cadre de la population civile générale.</a:t>
            </a:r>
          </a:p>
          <a:p>
            <a:pPr marL="457200" indent="-457200" algn="just">
              <a:buFont typeface="+mj-lt"/>
              <a:buAutoNum type="arabicPeriod" startAt="3"/>
              <a:tabLst>
                <a:tab pos="457200" algn="l"/>
              </a:tabLst>
            </a:pPr>
            <a:r>
              <a:rPr lang="fr-FR" sz="2600" dirty="0"/>
              <a:t>Les personnes déplacées font partie de la population générale.</a:t>
            </a:r>
          </a:p>
          <a:p>
            <a:pPr marL="457200" indent="-457200" algn="just">
              <a:buFont typeface="+mj-lt"/>
              <a:buAutoNum type="arabicPeriod" startAt="3"/>
              <a:tabLst>
                <a:tab pos="457200" algn="l"/>
              </a:tabLst>
            </a:pPr>
            <a:r>
              <a:rPr lang="fr-FR" sz="2600" dirty="0"/>
              <a:t> Ils ont droit à la protection de toutes les personnes qui ne sont pas ou ne sont plus directement impliquées dans les hostilités - Voir les articles 4 et 27 de la CG IV; PA I Articles 51 et 57; PA II 4 et 5; Règles CIHL 87 et 88.</a:t>
            </a:r>
          </a:p>
          <a:p>
            <a:pPr marL="457200" indent="-457200" algn="just">
              <a:buFont typeface="+mj-lt"/>
              <a:buAutoNum type="arabicPeriod" startAt="3"/>
              <a:tabLst>
                <a:tab pos="457200" algn="l"/>
              </a:tabLst>
            </a:pPr>
            <a:r>
              <a:rPr lang="fr-FR" sz="2600" dirty="0"/>
              <a:t>Ils ne devraient pas être la cible d'attaques directes à moins de prendre part à des hostilités directes.</a:t>
            </a:r>
          </a:p>
          <a:p>
            <a:pPr marL="457200" indent="-457200" algn="just">
              <a:buFont typeface="+mj-lt"/>
              <a:buAutoNum type="arabicPeriod" startAt="3"/>
              <a:tabLst>
                <a:tab pos="457200" algn="l"/>
              </a:tabLst>
            </a:pPr>
            <a:r>
              <a:rPr lang="fr-FR" sz="2600" dirty="0"/>
              <a:t>Les camps de personnes déplacées doivent être protégés contre les attaques: AP I Article 51; AP II Article 13; Règles CIHL 1, 7, 14, 15 et 22.</a:t>
            </a:r>
            <a:endParaRPr lang="en-US" sz="2600" dirty="0"/>
          </a:p>
        </p:txBody>
      </p:sp>
    </p:spTree>
    <p:extLst>
      <p:ext uri="{BB962C8B-B14F-4D97-AF65-F5344CB8AC3E}">
        <p14:creationId xmlns:p14="http://schemas.microsoft.com/office/powerpoint/2010/main" val="837023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068" y="498764"/>
            <a:ext cx="8685612" cy="1238596"/>
          </a:xfrm>
        </p:spPr>
        <p:txBody>
          <a:bodyPr>
            <a:normAutofit fontScale="90000"/>
          </a:bodyPr>
          <a:lstStyle/>
          <a:p>
            <a:r>
              <a:rPr lang="fr-FR" dirty="0"/>
              <a:t/>
            </a:r>
            <a:br>
              <a:rPr lang="fr-FR" dirty="0"/>
            </a:br>
            <a:r>
              <a:rPr lang="fr-FR" dirty="0"/>
              <a:t>Protection des personnes déplacées en vertu </a:t>
            </a:r>
            <a:r>
              <a:rPr lang="fr-FR" dirty="0" smtClean="0"/>
              <a:t>du </a:t>
            </a:r>
            <a:r>
              <a:rPr lang="fr-FR" dirty="0"/>
              <a:t>DIH</a:t>
            </a:r>
            <a:endParaRPr lang="en-US" dirty="0"/>
          </a:p>
        </p:txBody>
      </p:sp>
      <p:sp>
        <p:nvSpPr>
          <p:cNvPr id="3" name="Content Placeholder 2"/>
          <p:cNvSpPr>
            <a:spLocks noGrp="1"/>
          </p:cNvSpPr>
          <p:nvPr>
            <p:ph idx="1"/>
          </p:nvPr>
        </p:nvSpPr>
        <p:spPr>
          <a:xfrm>
            <a:off x="537882" y="1737360"/>
            <a:ext cx="11147612" cy="5335793"/>
          </a:xfrm>
        </p:spPr>
        <p:txBody>
          <a:bodyPr>
            <a:noAutofit/>
          </a:bodyPr>
          <a:lstStyle/>
          <a:p>
            <a:pPr marL="457200" indent="-457200" algn="just">
              <a:buFont typeface="+mj-lt"/>
              <a:buAutoNum type="arabicPeriod" startAt="4"/>
            </a:pPr>
            <a:endParaRPr lang="fr-FR" sz="2100" b="1" dirty="0"/>
          </a:p>
          <a:p>
            <a:pPr marL="457200" indent="-457200" algn="just">
              <a:buFont typeface="+mj-lt"/>
              <a:buAutoNum type="arabicPeriod" startAt="4"/>
            </a:pPr>
            <a:r>
              <a:rPr lang="fr-FR" sz="2100" b="1" dirty="0"/>
              <a:t>Respect de la vie, de la dignité et de l'absence de traitement inhumain.</a:t>
            </a:r>
          </a:p>
          <a:p>
            <a:pPr marL="292608" lvl="1" indent="0" algn="just">
              <a:buNone/>
            </a:pPr>
            <a:r>
              <a:rPr lang="fr-FR" sz="1900" dirty="0"/>
              <a:t>Le droit des personnes déplacées à la vie, à la dignité et à la protection contre les traitements inhumains doit être protégé et traité humainement- CG IV Articles 3, 27 et 32; AP I Article 75; PA II 4; Règles CIHL 78 et 89:</a:t>
            </a:r>
          </a:p>
          <a:p>
            <a:pPr marL="292608" lvl="1" indent="0" algn="just">
              <a:buNone/>
            </a:pPr>
            <a:r>
              <a:rPr lang="fr-FR" sz="1900" dirty="0"/>
              <a:t>Aucune punition collective- CG IV Article 33; API Article 75 (2) (d); PA II Article 4, paragraphe 2, point b); CIHL </a:t>
            </a:r>
            <a:r>
              <a:rPr lang="fr-FR" sz="1900" dirty="0" err="1"/>
              <a:t>Rule</a:t>
            </a:r>
            <a:r>
              <a:rPr lang="fr-FR" sz="1900" dirty="0"/>
              <a:t> 103</a:t>
            </a:r>
          </a:p>
          <a:p>
            <a:pPr marL="292608" lvl="1" indent="0" algn="just">
              <a:buNone/>
            </a:pPr>
            <a:r>
              <a:rPr lang="fr-FR" sz="1900" dirty="0"/>
              <a:t>Ne pas être utilisé comme bouclier humain- CG IV Article 28, PA I Article 51 (7); AP II Article 13 (1), Article 97 du CIHL.</a:t>
            </a:r>
          </a:p>
          <a:p>
            <a:pPr marL="292608" lvl="1" indent="0" algn="just">
              <a:buNone/>
            </a:pPr>
            <a:r>
              <a:rPr lang="fr-FR" sz="1900" dirty="0"/>
              <a:t>Ne pas être pris ou utilisé comme otage - CG IV Articles 3, 34 et 147; PA I Article 75, paragraphe 2, point c); PA II Article 4, paragraphe 2, point c); CIHL Règle 96.</a:t>
            </a:r>
          </a:p>
          <a:p>
            <a:pPr marL="292608" lvl="1" indent="0" algn="just">
              <a:buNone/>
            </a:pPr>
            <a:r>
              <a:rPr lang="fr-FR" sz="1900" dirty="0"/>
              <a:t>Ne pas être soumis au viol et à d'autres formes de violence sexuelle - articles IV et 27 (2) de la quatrième CG; PA I Article 75, paragraphe 2, point a) AP II Article 4, paragraphe 2, points a) et c); CIHL </a:t>
            </a:r>
            <a:r>
              <a:rPr lang="fr-FR" sz="1900" dirty="0" err="1"/>
              <a:t>Rules</a:t>
            </a:r>
            <a:r>
              <a:rPr lang="fr-FR" sz="1900" dirty="0"/>
              <a:t> 90-93.</a:t>
            </a:r>
          </a:p>
          <a:p>
            <a:pPr marL="292608" lvl="1" indent="0" algn="just">
              <a:buNone/>
            </a:pPr>
            <a:r>
              <a:rPr lang="fr-FR" sz="1900" dirty="0"/>
              <a:t>Ne pas être soumis à des abus physiques et mentaux - leur bien-être physique et mental devrait être protégé: AP I Article 75 (2) (a); AP II Article 4, paragraphe 2, points a) et c); CIHL </a:t>
            </a:r>
            <a:r>
              <a:rPr lang="fr-FR" sz="1900" dirty="0" err="1"/>
              <a:t>Rules</a:t>
            </a:r>
            <a:r>
              <a:rPr lang="fr-FR" sz="1900" dirty="0"/>
              <a:t> 90-93</a:t>
            </a:r>
            <a:r>
              <a:rPr lang="fr-FR" sz="1900" b="1" dirty="0"/>
              <a:t>.</a:t>
            </a:r>
            <a:endParaRPr lang="en-US" sz="1900" dirty="0" smtClean="0"/>
          </a:p>
          <a:p>
            <a:pPr lvl="1" algn="just">
              <a:buFont typeface="Wingdings" panose="05000000000000000000" pitchFamily="2" charset="2"/>
              <a:buChar char="ü"/>
            </a:pPr>
            <a:endParaRPr lang="en-US" sz="1900" dirty="0" smtClean="0"/>
          </a:p>
          <a:p>
            <a:pPr algn="just">
              <a:buFont typeface="Wingdings" panose="05000000000000000000" pitchFamily="2" charset="2"/>
              <a:buChar char="ü"/>
            </a:pPr>
            <a:endParaRPr lang="en-US" sz="2100" dirty="0"/>
          </a:p>
        </p:txBody>
      </p:sp>
    </p:spTree>
    <p:extLst>
      <p:ext uri="{BB962C8B-B14F-4D97-AF65-F5344CB8AC3E}">
        <p14:creationId xmlns:p14="http://schemas.microsoft.com/office/powerpoint/2010/main" val="400757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en </a:t>
            </a:r>
            <a:r>
              <a:rPr lang="fr-FR" dirty="0" err="1" smtClean="0"/>
              <a:t>vertue</a:t>
            </a:r>
            <a:r>
              <a:rPr lang="fr-FR" dirty="0" smtClean="0"/>
              <a:t> </a:t>
            </a:r>
            <a:r>
              <a:rPr lang="fr-FR" dirty="0"/>
              <a:t>du DIH </a:t>
            </a:r>
            <a:r>
              <a:rPr lang="en-US" dirty="0" smtClean="0"/>
              <a:t>.</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startAt="5"/>
            </a:pPr>
            <a:r>
              <a:rPr lang="fr-FR" sz="3200" dirty="0"/>
              <a:t>Liberté de circulation et droit de choisir sa résidence</a:t>
            </a:r>
          </a:p>
          <a:p>
            <a:pPr marL="292608" lvl="1" indent="0" algn="just">
              <a:buNone/>
            </a:pPr>
            <a:r>
              <a:rPr lang="fr-FR" sz="3000" dirty="0"/>
              <a:t>Les personnes déplacées ont le droit de choisir leur lieu de résidence et devraient être libres d'entrer et de sortir des camps ou des colonies.</a:t>
            </a:r>
          </a:p>
          <a:p>
            <a:pPr marL="292608" lvl="1" indent="0" algn="just">
              <a:buNone/>
            </a:pPr>
            <a:r>
              <a:rPr lang="fr-FR" sz="3000" dirty="0"/>
              <a:t>Ils ne peuvent être cantonnés ou attribués des lieux de résidence que si leur sécurité le rend absolument nécessaire ou si les raisons impérieuses de sécurité le justifient - CG IV Articles 42 et 78; CIHL </a:t>
            </a:r>
            <a:r>
              <a:rPr lang="fr-FR" sz="3000" dirty="0" smtClean="0"/>
              <a:t>Règle </a:t>
            </a:r>
            <a:r>
              <a:rPr lang="fr-FR" sz="3000" dirty="0"/>
              <a:t>99.</a:t>
            </a:r>
            <a:endParaRPr lang="en-US" sz="3000" dirty="0"/>
          </a:p>
        </p:txBody>
      </p:sp>
    </p:spTree>
    <p:extLst>
      <p:ext uri="{BB962C8B-B14F-4D97-AF65-F5344CB8AC3E}">
        <p14:creationId xmlns:p14="http://schemas.microsoft.com/office/powerpoint/2010/main" val="334185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155" y="0"/>
            <a:ext cx="10094026" cy="1258786"/>
          </a:xfrm>
        </p:spPr>
        <p:txBody>
          <a:bodyPr>
            <a:normAutofit fontScale="90000"/>
          </a:bodyPr>
          <a:lstStyle/>
          <a:p>
            <a:r>
              <a:rPr lang="fr-FR" dirty="0"/>
              <a:t/>
            </a:r>
            <a:br>
              <a:rPr lang="fr-FR" dirty="0"/>
            </a:br>
            <a:r>
              <a:rPr lang="fr-FR" dirty="0"/>
              <a:t>Protection des personnes déplacées </a:t>
            </a:r>
            <a:r>
              <a:rPr lang="fr-FR" dirty="0" smtClean="0"/>
              <a:t>en </a:t>
            </a:r>
            <a:r>
              <a:rPr lang="fr-FR" dirty="0"/>
              <a:t>vertu du DIH </a:t>
            </a:r>
            <a:endParaRPr lang="en-US" dirty="0"/>
          </a:p>
        </p:txBody>
      </p:sp>
      <p:sp>
        <p:nvSpPr>
          <p:cNvPr id="3" name="Content Placeholder 2"/>
          <p:cNvSpPr>
            <a:spLocks noGrp="1"/>
          </p:cNvSpPr>
          <p:nvPr>
            <p:ph idx="1"/>
          </p:nvPr>
        </p:nvSpPr>
        <p:spPr>
          <a:xfrm>
            <a:off x="178130" y="1460665"/>
            <a:ext cx="11816646" cy="5397336"/>
          </a:xfrm>
        </p:spPr>
        <p:txBody>
          <a:bodyPr>
            <a:noAutofit/>
          </a:bodyPr>
          <a:lstStyle/>
          <a:p>
            <a:pPr marL="457200" indent="-457200" algn="just">
              <a:buFont typeface="+mj-lt"/>
              <a:buAutoNum type="arabicPeriod" startAt="6"/>
            </a:pPr>
            <a:r>
              <a:rPr lang="fr-FR" sz="1700" b="1" dirty="0"/>
              <a:t>e droit à un niveau de vie suffisant, à l'aide humanitaire et à la survie.</a:t>
            </a:r>
          </a:p>
          <a:p>
            <a:pPr marL="292608" lvl="1" indent="0" algn="just">
              <a:buNone/>
            </a:pPr>
            <a:r>
              <a:rPr lang="fr-FR" sz="1500" dirty="0"/>
              <a:t>Les IDPS ont droit à des conditions satisfaisantes d'hébergement, d'hygiène, de santé, de nourriture et de nutrition, d'eau, de literie- CG IV Article 49 (3); AP II Article 17 (1); Règle 131 du CIHL; PIDESC Article 12.</a:t>
            </a:r>
          </a:p>
          <a:p>
            <a:pPr marL="292608" lvl="1" indent="0" algn="just">
              <a:buNone/>
            </a:pPr>
            <a:r>
              <a:rPr lang="fr-FR" sz="1500" dirty="0"/>
              <a:t> Chaque partie à un conflit armé a le devoir primordial de répondre aux besoins fondamentaux de la population sous son contrôle - </a:t>
            </a:r>
            <a:r>
              <a:rPr lang="fr-FR" sz="1500" dirty="0" err="1"/>
              <a:t>GCcomm</a:t>
            </a:r>
            <a:r>
              <a:rPr lang="fr-FR" sz="1500" dirty="0"/>
              <a:t> Article 3; CG IV Article 55, PA I Article 69.</a:t>
            </a:r>
          </a:p>
          <a:p>
            <a:pPr marL="292608" lvl="1" indent="0" algn="just">
              <a:buNone/>
            </a:pPr>
            <a:r>
              <a:rPr lang="fr-FR" sz="1500" dirty="0"/>
              <a:t>Les organisations impartiales remplacent le droit d'accès pour fournir une assistance humanitaire sous réserve du consentement des parties - article 3 de la </a:t>
            </a:r>
            <a:r>
              <a:rPr lang="fr-FR" sz="1500" dirty="0" err="1"/>
              <a:t>GCcomm</a:t>
            </a:r>
            <a:r>
              <a:rPr lang="fr-FR" sz="1500" dirty="0"/>
              <a:t> et article 9/9/9/10; AP II Article 18; CG IV Article 59. Le consentement ne peut être illicitement refusé: AP I Article 70; CIHL Règle 55.</a:t>
            </a:r>
          </a:p>
          <a:p>
            <a:pPr marL="292608" lvl="1" indent="0" algn="just">
              <a:buNone/>
            </a:pPr>
            <a:r>
              <a:rPr lang="fr-FR" sz="1500" dirty="0"/>
              <a:t>Les parties à un conflit armé sont interdites de:</a:t>
            </a:r>
          </a:p>
          <a:p>
            <a:pPr marL="292608" lvl="1" indent="0" algn="just">
              <a:buNone/>
            </a:pPr>
            <a:r>
              <a:rPr lang="fr-FR" sz="1500" dirty="0"/>
              <a:t>Attaquer, détruire ou supprimer des objets essentiels à la survie des civils, par ex. denrées alimentaires, récoltes, bétail, approvisionnement en eau potable - AP I Article 54 (2); PA ii Article 14; CIHL Règle 54.</a:t>
            </a:r>
          </a:p>
          <a:p>
            <a:pPr marL="292608" lvl="1" indent="0" algn="just">
              <a:buNone/>
            </a:pPr>
            <a:r>
              <a:rPr lang="fr-FR" sz="1500" dirty="0"/>
              <a:t>Affamer la population civile en tant que méthode de guerre - Article 54 (1) de l'</a:t>
            </a:r>
            <a:r>
              <a:rPr lang="fr-FR" sz="1500" dirty="0" err="1"/>
              <a:t>APl</a:t>
            </a:r>
            <a:r>
              <a:rPr lang="fr-FR" sz="1500" dirty="0"/>
              <a:t>; AP II Article 14; Statuts de la CPI 8 (2) (b) (XXV); CIHL </a:t>
            </a:r>
            <a:r>
              <a:rPr lang="fr-FR" sz="1500" dirty="0" err="1"/>
              <a:t>Rule</a:t>
            </a:r>
            <a:r>
              <a:rPr lang="fr-FR" sz="1500" dirty="0"/>
              <a:t> 53.</a:t>
            </a:r>
          </a:p>
          <a:p>
            <a:pPr marL="292608" lvl="1" indent="0" algn="just">
              <a:buNone/>
            </a:pPr>
            <a:r>
              <a:rPr lang="fr-FR" sz="1500" dirty="0"/>
              <a:t>Les parties à un conflit armé fournissent et assurent aux personnes déplacées l'accès aux services médicaux essentiels sans discrimination:</a:t>
            </a:r>
          </a:p>
          <a:p>
            <a:pPr marL="292608" lvl="1" indent="0" algn="just">
              <a:buNone/>
            </a:pPr>
            <a:r>
              <a:rPr lang="fr-FR" sz="1500" dirty="0"/>
              <a:t> Les blessés et les malades devraient avoir accès aux soins médicaux et à l'attention dans la mesure du possible. Le personnel médical, les installations et les moyens de transport doivent être respectés et non attaqués - Article 3 commun aux GC; CG IV Articles 16, 17, 18, 20, 21, 23, 55 et AP I Articles 10 à 21; AP II Articles 7 (2), 8, 9, 10, 11; Règles CIHL 25-29 et 109-110.</a:t>
            </a:r>
            <a:endParaRPr lang="en-US" sz="1500" dirty="0" smtClean="0"/>
          </a:p>
        </p:txBody>
      </p:sp>
    </p:spTree>
    <p:extLst>
      <p:ext uri="{BB962C8B-B14F-4D97-AF65-F5344CB8AC3E}">
        <p14:creationId xmlns:p14="http://schemas.microsoft.com/office/powerpoint/2010/main" val="335521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en </a:t>
            </a:r>
            <a:r>
              <a:rPr lang="fr-FR" dirty="0" smtClean="0"/>
              <a:t>vertu </a:t>
            </a:r>
            <a:r>
              <a:rPr lang="fr-FR" dirty="0"/>
              <a:t>du DIH </a:t>
            </a:r>
            <a:endParaRPr lang="en-US" dirty="0"/>
          </a:p>
        </p:txBody>
      </p:sp>
      <p:sp>
        <p:nvSpPr>
          <p:cNvPr id="3" name="Content Placeholder 2"/>
          <p:cNvSpPr>
            <a:spLocks noGrp="1"/>
          </p:cNvSpPr>
          <p:nvPr>
            <p:ph idx="1"/>
          </p:nvPr>
        </p:nvSpPr>
        <p:spPr>
          <a:xfrm>
            <a:off x="228600" y="1737360"/>
            <a:ext cx="11766175" cy="4555864"/>
          </a:xfrm>
        </p:spPr>
        <p:txBody>
          <a:bodyPr>
            <a:noAutofit/>
          </a:bodyPr>
          <a:lstStyle/>
          <a:p>
            <a:pPr marL="457200" indent="-457200" algn="just">
              <a:buFont typeface="+mj-lt"/>
              <a:buAutoNum type="arabicPeriod" startAt="7"/>
            </a:pPr>
            <a:r>
              <a:rPr lang="fr-FR" sz="2200" dirty="0"/>
              <a:t>Le droit de la famille</a:t>
            </a:r>
          </a:p>
          <a:p>
            <a:pPr marL="457200" indent="-457200" algn="just">
              <a:buFont typeface="+mj-lt"/>
              <a:buAutoNum type="arabicPeriod" startAt="7"/>
            </a:pPr>
            <a:r>
              <a:rPr lang="fr-FR" sz="2200" dirty="0"/>
              <a:t>Les parties au conflit doivent respecter la vie de famille autant que possible, et l'unité des familles doit être protégée - CG IV Art. 27 et CIHL </a:t>
            </a:r>
            <a:r>
              <a:rPr lang="fr-FR" sz="2200" dirty="0" err="1"/>
              <a:t>Rule</a:t>
            </a:r>
            <a:r>
              <a:rPr lang="fr-FR" sz="2200" dirty="0"/>
              <a:t> 105:</a:t>
            </a:r>
          </a:p>
          <a:p>
            <a:pPr marL="457200" indent="-457200" algn="just">
              <a:buFont typeface="+mj-lt"/>
              <a:buAutoNum type="arabicPeriod" startAt="7"/>
            </a:pPr>
            <a:r>
              <a:rPr lang="fr-FR" sz="2200" dirty="0"/>
              <a:t> En cas de campement ou de détention, les membres de la famille doivent être hébergés ensemble (articles 82 (2) et (3) de la CG IV, article 75 (5) du PA I et article 5 (2) (a) du PA II).</a:t>
            </a:r>
          </a:p>
          <a:p>
            <a:pPr marL="457200" indent="-457200" algn="just">
              <a:buFont typeface="+mj-lt"/>
              <a:buAutoNum type="arabicPeriod" startAt="7"/>
            </a:pPr>
            <a:r>
              <a:rPr lang="fr-FR" sz="2200" dirty="0"/>
              <a:t>Des mesures doivent être prises pour veiller à ce que les personnes déplacées ne soient pas séparées des membres de leur famille (article IV de la CG IV et règle 131 du CIHL).</a:t>
            </a:r>
          </a:p>
          <a:p>
            <a:pPr marL="457200" indent="-457200" algn="just">
              <a:buFont typeface="+mj-lt"/>
              <a:buAutoNum type="arabicPeriod" startAt="7"/>
            </a:pPr>
            <a:r>
              <a:rPr lang="fr-FR" sz="2200" dirty="0"/>
              <a:t> Si les membres de la famille se séparent à cause du déplacement, des mesures doivent être prises pour les réunir - CG IV Art. 26; AP I Art. 74; AP II Art. 4 (3) (b); CIHL Règle 105.</a:t>
            </a:r>
          </a:p>
          <a:p>
            <a:pPr marL="457200" indent="-457200" algn="just">
              <a:buFont typeface="+mj-lt"/>
              <a:buAutoNum type="arabicPeriod" startAt="7"/>
            </a:pPr>
            <a:r>
              <a:rPr lang="fr-FR" sz="2200" dirty="0"/>
              <a:t>Si des membres de la famille disparaissent, les parties au conflit doivent prendre des mesures pour rendre compte des personnes portées disparues et fournir toute information sur ce qui leur est arrivé. - CG III Art. 122; CG IV Arts 136 et 26; PA I Arts </a:t>
            </a:r>
            <a:r>
              <a:rPr lang="fr-FR" sz="2200" dirty="0" smtClean="0"/>
              <a:t>32 et 33 CIHL Règle 117</a:t>
            </a:r>
            <a:endParaRPr lang="en-US" sz="2200" dirty="0"/>
          </a:p>
        </p:txBody>
      </p:sp>
    </p:spTree>
    <p:extLst>
      <p:ext uri="{BB962C8B-B14F-4D97-AF65-F5344CB8AC3E}">
        <p14:creationId xmlns:p14="http://schemas.microsoft.com/office/powerpoint/2010/main" val="3841681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en vertu du DIH</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startAt="8"/>
            </a:pPr>
            <a:endParaRPr lang="fr-FR" sz="2800" b="1" dirty="0"/>
          </a:p>
          <a:p>
            <a:pPr marL="457200" indent="-457200" algn="just">
              <a:buFont typeface="+mj-lt"/>
              <a:buAutoNum type="arabicPeriod" startAt="8"/>
            </a:pPr>
            <a:r>
              <a:rPr lang="fr-FR" sz="2800" b="1" dirty="0"/>
              <a:t>Droit à la documentation</a:t>
            </a:r>
          </a:p>
          <a:p>
            <a:pPr marL="292608" lvl="1" indent="0" algn="just">
              <a:buNone/>
            </a:pPr>
            <a:r>
              <a:rPr lang="fr-FR" sz="2600" dirty="0"/>
              <a:t>Tous les enfants des territoires occupés devraient être identifiés et enregistrés; la puissance occupante doit prendre toutes les mesures nécessaires pour faciliter cela. CG IV Art. 50</a:t>
            </a:r>
          </a:p>
          <a:p>
            <a:pPr marL="292608" lvl="1" indent="0" algn="just">
              <a:buNone/>
            </a:pPr>
            <a:r>
              <a:rPr lang="fr-FR" sz="2600" dirty="0"/>
              <a:t>Les enfants évacués dans des conflits armés internationaux doivent être enregistrés par l'AP I Art. 78 (3)).</a:t>
            </a:r>
          </a:p>
          <a:p>
            <a:pPr marL="292608" lvl="1" indent="0" algn="just">
              <a:buNone/>
            </a:pPr>
            <a:r>
              <a:rPr lang="fr-FR" sz="2600" dirty="0"/>
              <a:t>S'ils n'en ont pas GC IV Art. 97 (6).</a:t>
            </a:r>
            <a:endParaRPr lang="en-US" sz="2400" dirty="0"/>
          </a:p>
        </p:txBody>
      </p:sp>
    </p:spTree>
    <p:extLst>
      <p:ext uri="{BB962C8B-B14F-4D97-AF65-F5344CB8AC3E}">
        <p14:creationId xmlns:p14="http://schemas.microsoft.com/office/powerpoint/2010/main" val="1372112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88674"/>
          </a:xfrm>
        </p:spPr>
        <p:txBody>
          <a:bodyPr>
            <a:normAutofit fontScale="90000"/>
          </a:bodyPr>
          <a:lstStyle/>
          <a:p>
            <a:r>
              <a:rPr lang="fr-FR" sz="4400" dirty="0"/>
              <a:t/>
            </a:r>
            <a:br>
              <a:rPr lang="fr-FR" sz="4400" dirty="0"/>
            </a:br>
            <a:r>
              <a:rPr lang="fr-FR" sz="4400" dirty="0"/>
              <a:t>Protection des personnes déplacées dans le cadre du DIH.</a:t>
            </a:r>
            <a:endParaRPr lang="en-US" sz="4400" dirty="0"/>
          </a:p>
        </p:txBody>
      </p:sp>
      <p:sp>
        <p:nvSpPr>
          <p:cNvPr id="3" name="Content Placeholder 2"/>
          <p:cNvSpPr>
            <a:spLocks noGrp="1"/>
          </p:cNvSpPr>
          <p:nvPr>
            <p:ph idx="1"/>
          </p:nvPr>
        </p:nvSpPr>
        <p:spPr>
          <a:xfrm>
            <a:off x="793375" y="1707776"/>
            <a:ext cx="10650071" cy="5150224"/>
          </a:xfrm>
        </p:spPr>
        <p:txBody>
          <a:bodyPr>
            <a:noAutofit/>
          </a:bodyPr>
          <a:lstStyle/>
          <a:p>
            <a:pPr marL="457200" indent="-457200" algn="just">
              <a:buFont typeface="+mj-lt"/>
              <a:buAutoNum type="arabicPeriod" startAt="9"/>
            </a:pPr>
            <a:endParaRPr lang="fr-FR" sz="2200" b="1" dirty="0"/>
          </a:p>
          <a:p>
            <a:pPr marL="457200" indent="-457200" algn="just">
              <a:buFont typeface="+mj-lt"/>
              <a:buAutoNum type="arabicPeriod" startAt="9"/>
            </a:pPr>
            <a:r>
              <a:rPr lang="fr-FR" sz="2200" b="1" dirty="0"/>
              <a:t>Protection du droit à la propriété</a:t>
            </a:r>
          </a:p>
          <a:p>
            <a:pPr marL="292608" lvl="1" indent="0" algn="just">
              <a:buNone/>
            </a:pPr>
            <a:r>
              <a:rPr lang="fr-FR" sz="2000" dirty="0"/>
              <a:t>Dans les situations de conflit armé, le pillage des biens civils est interdit - CG IV Art. 33 (2), AP II Art. 4 (2) (g); CIHL </a:t>
            </a:r>
            <a:r>
              <a:rPr lang="fr-FR" sz="2000" dirty="0" err="1"/>
              <a:t>Rule</a:t>
            </a:r>
            <a:r>
              <a:rPr lang="fr-FR" sz="2000" dirty="0"/>
              <a:t> 52), ou représailles dans les conflits internationaux-CG IV Art. 33 (3), PA I Art. 52 (1) et règle 147 du CIHL</a:t>
            </a:r>
            <a:r>
              <a:rPr lang="fr-FR" sz="2000" dirty="0" smtClean="0"/>
              <a:t>).Les </a:t>
            </a:r>
            <a:r>
              <a:rPr lang="fr-FR" sz="2000" dirty="0"/>
              <a:t>objets civils ne doivent pas faire l'objet d'attaques directes, de représailles ou d'attaques indiscriminées - AP I Arts 48, 51 (4), 52 (1) et 85; Règles CIHL 7 et 11.</a:t>
            </a:r>
          </a:p>
          <a:p>
            <a:pPr marL="292608" lvl="1" indent="0" algn="just">
              <a:buNone/>
            </a:pPr>
            <a:r>
              <a:rPr lang="fr-FR" sz="2000" dirty="0"/>
              <a:t>Les droits de propriété des personnes déplacées doivent être respectés. - Règle 133. Le droit des PDI au retour volontaire en toute sécurité de leur domicile ou de leur lieu de résidence habituel est également lié à l'obligation de respecter leurs droits de propriété.</a:t>
            </a:r>
          </a:p>
          <a:p>
            <a:pPr marL="292608" lvl="1" indent="0" algn="just">
              <a:buNone/>
            </a:pPr>
            <a:r>
              <a:rPr lang="fr-FR" sz="2000" dirty="0"/>
              <a:t>La destruction ou la saisie de la propriété de civils ou d'un adversaire est interdite, à moins que cela ne soit requis par une nécessité militaire impérative - CG IV Art. 147 et CIHL </a:t>
            </a:r>
            <a:r>
              <a:rPr lang="fr-FR" sz="2000" dirty="0" err="1"/>
              <a:t>Rule</a:t>
            </a:r>
            <a:r>
              <a:rPr lang="fr-FR" sz="2000" dirty="0"/>
              <a:t> 50. Pour ce faire, il s'agit d'un crime de guerre en vertu </a:t>
            </a:r>
            <a:r>
              <a:rPr lang="fr-FR" sz="2000" dirty="0" smtClean="0"/>
              <a:t>des </a:t>
            </a:r>
            <a:r>
              <a:rPr lang="fr-FR" sz="2000" dirty="0"/>
              <a:t>articles 8 (2) (b) (xiii) et 8 (2) (e) (xii) du </a:t>
            </a:r>
            <a:r>
              <a:rPr lang="fr-FR" sz="2000" dirty="0" smtClean="0"/>
              <a:t>Statut de Rome</a:t>
            </a:r>
            <a:endParaRPr lang="en-US" sz="2000" dirty="0"/>
          </a:p>
        </p:txBody>
      </p:sp>
    </p:spTree>
    <p:extLst>
      <p:ext uri="{BB962C8B-B14F-4D97-AF65-F5344CB8AC3E}">
        <p14:creationId xmlns:p14="http://schemas.microsoft.com/office/powerpoint/2010/main" val="1153118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dans le cadre du DIH.</a:t>
            </a:r>
            <a:endParaRPr lang="en-US" dirty="0"/>
          </a:p>
        </p:txBody>
      </p:sp>
      <p:sp>
        <p:nvSpPr>
          <p:cNvPr id="3" name="Content Placeholder 2"/>
          <p:cNvSpPr>
            <a:spLocks noGrp="1"/>
          </p:cNvSpPr>
          <p:nvPr>
            <p:ph idx="1"/>
          </p:nvPr>
        </p:nvSpPr>
        <p:spPr>
          <a:xfrm>
            <a:off x="1097280" y="1845733"/>
            <a:ext cx="10058400" cy="4434043"/>
          </a:xfrm>
        </p:spPr>
        <p:txBody>
          <a:bodyPr>
            <a:normAutofit/>
          </a:bodyPr>
          <a:lstStyle/>
          <a:p>
            <a:pPr marL="457200" indent="-457200" algn="just">
              <a:buFont typeface="+mj-lt"/>
              <a:buAutoNum type="arabicPeriod" startAt="10"/>
            </a:pPr>
            <a:endParaRPr lang="fr-FR" sz="2600" dirty="0"/>
          </a:p>
          <a:p>
            <a:pPr marL="457200" indent="-457200" algn="just">
              <a:buFont typeface="+mj-lt"/>
              <a:buAutoNum type="arabicPeriod" startAt="10"/>
            </a:pPr>
            <a:r>
              <a:rPr lang="fr-FR" sz="2600" dirty="0"/>
              <a:t>Le droit au travail et à la protection sociale</a:t>
            </a:r>
          </a:p>
          <a:p>
            <a:pPr marL="292608" lvl="1" indent="0" algn="just">
              <a:buNone/>
            </a:pPr>
            <a:r>
              <a:rPr lang="fr-FR" sz="2400" dirty="0"/>
              <a:t>Les personnes déplacées ont le droit d'accéder à l'emploi et à la protection sociale sans discrimination.</a:t>
            </a:r>
          </a:p>
          <a:p>
            <a:pPr marL="292608" lvl="1" indent="0" algn="just">
              <a:buNone/>
            </a:pPr>
            <a:r>
              <a:rPr lang="fr-FR" sz="2400" dirty="0"/>
              <a:t>Les personnes qui sont amenées à travailler dans des situations de conflit armé doivent le faire dans des conditions de sécurité et de santé - CG IV Art. 40</a:t>
            </a:r>
          </a:p>
          <a:p>
            <a:pPr marL="292608" lvl="1" indent="0" algn="just">
              <a:buNone/>
            </a:pPr>
            <a:r>
              <a:rPr lang="fr-FR" sz="2400" dirty="0"/>
              <a:t>Le travail forcé non rémunéré ou abusif est interdit - CG IV Arts 51 et 95; AP II Art. 5 (1); et règle CIHL 95).</a:t>
            </a:r>
          </a:p>
          <a:p>
            <a:pPr marL="292608" lvl="1" indent="0" algn="just">
              <a:buNone/>
            </a:pPr>
            <a:r>
              <a:rPr lang="fr-FR" sz="2400" dirty="0"/>
              <a:t>L'esclavage et la traite des esclaves sont interdits sous toutes leurs formes - AP II Art. 4 (2) et la règle 94 du CIHL.</a:t>
            </a:r>
            <a:endParaRPr lang="en-US" sz="2400" dirty="0"/>
          </a:p>
        </p:txBody>
      </p:sp>
    </p:spTree>
    <p:extLst>
      <p:ext uri="{BB962C8B-B14F-4D97-AF65-F5344CB8AC3E}">
        <p14:creationId xmlns:p14="http://schemas.microsoft.com/office/powerpoint/2010/main" val="215006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81097"/>
          </a:xfrm>
        </p:spPr>
        <p:txBody>
          <a:bodyPr>
            <a:normAutofit fontScale="90000"/>
          </a:bodyPr>
          <a:lstStyle/>
          <a:p>
            <a:r>
              <a:rPr lang="fr-FR" dirty="0"/>
              <a:t/>
            </a:r>
            <a:br>
              <a:rPr lang="fr-FR" dirty="0"/>
            </a:br>
            <a:r>
              <a:rPr lang="fr-FR" dirty="0"/>
              <a:t>Protection des personnes déplacées en vertu du DIH</a:t>
            </a:r>
            <a:r>
              <a:rPr lang="en-US" dirty="0" smtClean="0"/>
              <a:t>.</a:t>
            </a:r>
            <a:endParaRPr lang="en-US" dirty="0"/>
          </a:p>
        </p:txBody>
      </p:sp>
      <p:sp>
        <p:nvSpPr>
          <p:cNvPr id="3" name="Content Placeholder 2"/>
          <p:cNvSpPr>
            <a:spLocks noGrp="1"/>
          </p:cNvSpPr>
          <p:nvPr>
            <p:ph idx="1"/>
          </p:nvPr>
        </p:nvSpPr>
        <p:spPr>
          <a:xfrm>
            <a:off x="80682" y="1734671"/>
            <a:ext cx="12097871" cy="4598894"/>
          </a:xfrm>
        </p:spPr>
        <p:txBody>
          <a:bodyPr>
            <a:noAutofit/>
          </a:bodyPr>
          <a:lstStyle/>
          <a:p>
            <a:pPr marL="457200" indent="-457200" algn="just">
              <a:buFont typeface="+mj-lt"/>
              <a:buAutoNum type="arabicPeriod" startAt="11"/>
            </a:pPr>
            <a:endParaRPr lang="fr-FR" sz="2200" b="1" dirty="0"/>
          </a:p>
          <a:p>
            <a:pPr marL="457200" indent="-457200" algn="just">
              <a:buFont typeface="+mj-lt"/>
              <a:buAutoNum type="arabicPeriod" startAt="11"/>
            </a:pPr>
            <a:r>
              <a:rPr lang="fr-FR" sz="2200" b="1" dirty="0"/>
              <a:t>Le droit à l'éducation</a:t>
            </a:r>
          </a:p>
          <a:p>
            <a:pPr marL="292608" lvl="1" indent="0" algn="just">
              <a:buNone/>
            </a:pPr>
            <a:r>
              <a:rPr lang="fr-FR" sz="2000" dirty="0"/>
              <a:t>Durant les conflits armés, les enfants ont droit à un respect et une protection particuliers, y compris l'accès à l'éducation (Règle 135 du CIHL).</a:t>
            </a:r>
          </a:p>
          <a:p>
            <a:pPr marL="292608" lvl="1" indent="0" algn="just">
              <a:buNone/>
            </a:pPr>
            <a:r>
              <a:rPr lang="fr-FR" sz="2000" dirty="0"/>
              <a:t>Les parties aux conflits armés internationaux doivent prendre les mesures nécessaires pour garantir que les enfants de moins de 15 ans orphelins ou séparés de leurs familles à la suite du conflit armé ne soient pas laissés à leurs propres ressources et que leur éducation soit facilitée en toutes circonstances. Art. 24 (1).</a:t>
            </a:r>
          </a:p>
          <a:p>
            <a:pPr marL="292608" lvl="1" indent="0" algn="just">
              <a:buNone/>
            </a:pPr>
            <a:r>
              <a:rPr lang="fr-FR" sz="2000" dirty="0"/>
              <a:t>Les puissances occupantes doivent également faciliter le fonctionnement des établissements d'enseignement dans les territoires occupés - CG IV Art. 50 (1).</a:t>
            </a:r>
          </a:p>
          <a:p>
            <a:pPr marL="292608" lvl="1" indent="0" algn="just">
              <a:buNone/>
            </a:pPr>
            <a:r>
              <a:rPr lang="fr-FR" sz="2000" dirty="0"/>
              <a:t>Dans le cas d'une évacuation justifiée, l'éducation - y compris l'éducation religieuse et morale - doit être assurée à l'enfant pendant son absence - AP I Art. 78 (2)).</a:t>
            </a:r>
          </a:p>
          <a:p>
            <a:pPr marL="292608" lvl="1" indent="0" algn="just">
              <a:buNone/>
            </a:pPr>
            <a:r>
              <a:rPr lang="fr-FR" sz="2000" dirty="0"/>
              <a:t>Dans les conflits armés non internationaux, les enfants doivent recevoir une éducation, y compris une </a:t>
            </a:r>
            <a:r>
              <a:rPr lang="fr-FR" sz="2000" dirty="0" smtClean="0"/>
              <a:t> éducation morale et religieuse</a:t>
            </a:r>
            <a:endParaRPr lang="en-US" sz="2000" dirty="0"/>
          </a:p>
        </p:txBody>
      </p:sp>
    </p:spTree>
    <p:extLst>
      <p:ext uri="{BB962C8B-B14F-4D97-AF65-F5344CB8AC3E}">
        <p14:creationId xmlns:p14="http://schemas.microsoft.com/office/powerpoint/2010/main" val="2711495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dans le cadre du DIH.</a:t>
            </a:r>
            <a:endParaRPr lang="en-US" dirty="0"/>
          </a:p>
        </p:txBody>
      </p:sp>
      <p:sp>
        <p:nvSpPr>
          <p:cNvPr id="3" name="Content Placeholder 2"/>
          <p:cNvSpPr>
            <a:spLocks noGrp="1"/>
          </p:cNvSpPr>
          <p:nvPr>
            <p:ph idx="1"/>
          </p:nvPr>
        </p:nvSpPr>
        <p:spPr>
          <a:xfrm>
            <a:off x="645459" y="1845734"/>
            <a:ext cx="10838329" cy="4023360"/>
          </a:xfrm>
        </p:spPr>
        <p:txBody>
          <a:bodyPr>
            <a:normAutofit/>
          </a:bodyPr>
          <a:lstStyle/>
          <a:p>
            <a:pPr marL="457200" indent="-457200" algn="just">
              <a:buFont typeface="+mj-lt"/>
              <a:buAutoNum type="arabicPeriod" startAt="12"/>
            </a:pPr>
            <a:endParaRPr lang="fr-FR" sz="2600" b="1" dirty="0"/>
          </a:p>
          <a:p>
            <a:pPr marL="457200" indent="-457200" algn="just">
              <a:buFont typeface="+mj-lt"/>
              <a:buAutoNum type="arabicPeriod" startAt="12"/>
            </a:pPr>
            <a:r>
              <a:rPr lang="fr-FR" sz="2600" b="1" dirty="0"/>
              <a:t>Protection des enfants contre le recrutement dans les forces armées.</a:t>
            </a:r>
          </a:p>
          <a:p>
            <a:pPr marL="292608" lvl="1" indent="0" algn="just">
              <a:buNone/>
            </a:pPr>
            <a:r>
              <a:rPr lang="fr-FR" sz="2400" dirty="0"/>
              <a:t>En vertu du DIH, les enfants ne doivent pas être recrutés dans des forces ou groupes armés et ne doivent pas être autorisés à prendre part aux hostilités - AP I Art. 77 (2); AP II Art. 4 (3); Règles CIHL 136 et 137).</a:t>
            </a:r>
          </a:p>
          <a:p>
            <a:pPr marL="292608" lvl="1" indent="0" algn="just">
              <a:buNone/>
            </a:pPr>
            <a:r>
              <a:rPr lang="fr-FR" sz="2400" dirty="0"/>
              <a:t>C'est un crime de guerre que d'utiliser des enfants de moins de 15 ans dans les hostilités - Articles 8 (2) (b) (xxvi) et 8 (2) (e) (vii) du Statut de la CPI.</a:t>
            </a:r>
          </a:p>
          <a:p>
            <a:pPr marL="292608" lvl="1" indent="0" algn="just">
              <a:buNone/>
            </a:pPr>
            <a:r>
              <a:rPr lang="fr-FR" sz="2400" dirty="0"/>
              <a:t>Le Protocole facultatif de l'ONU à la Convention relative aux droits de l'enfant, adopté en 2000, interdit également l'implication d'enfants </a:t>
            </a:r>
            <a:r>
              <a:rPr lang="fr-FR" sz="2400" dirty="0" smtClean="0"/>
              <a:t>dans les conflits armés</a:t>
            </a:r>
            <a:endParaRPr lang="en-US" sz="2400" dirty="0"/>
          </a:p>
        </p:txBody>
      </p:sp>
    </p:spTree>
    <p:extLst>
      <p:ext uri="{BB962C8B-B14F-4D97-AF65-F5344CB8AC3E}">
        <p14:creationId xmlns:p14="http://schemas.microsoft.com/office/powerpoint/2010/main" val="1186055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4400" dirty="0"/>
              <a:t/>
            </a:r>
            <a:br>
              <a:rPr lang="fr-FR" sz="4400" dirty="0"/>
            </a:br>
            <a:r>
              <a:rPr lang="fr-FR" sz="4400" dirty="0"/>
              <a:t>Définition </a:t>
            </a:r>
            <a:r>
              <a:rPr lang="fr-FR" sz="4400" dirty="0" smtClean="0"/>
              <a:t>d’une </a:t>
            </a:r>
            <a:r>
              <a:rPr lang="fr-FR" sz="4400" dirty="0"/>
              <a:t>personne déplacée à l'intérieur de son propre pays</a:t>
            </a:r>
            <a:endParaRPr lang="en-US" sz="4400" dirty="0"/>
          </a:p>
        </p:txBody>
      </p:sp>
      <p:sp>
        <p:nvSpPr>
          <p:cNvPr id="3" name="Content Placeholder 2"/>
          <p:cNvSpPr>
            <a:spLocks noGrp="1"/>
          </p:cNvSpPr>
          <p:nvPr>
            <p:ph idx="1"/>
          </p:nvPr>
        </p:nvSpPr>
        <p:spPr>
          <a:xfrm>
            <a:off x="1097280" y="2205318"/>
            <a:ext cx="10058400" cy="3926540"/>
          </a:xfrm>
        </p:spPr>
        <p:txBody>
          <a:bodyPr>
            <a:normAutofit fontScale="92500" lnSpcReduction="20000"/>
          </a:bodyPr>
          <a:lstStyle/>
          <a:p>
            <a:pPr algn="just">
              <a:buFont typeface="Wingdings" panose="05000000000000000000" pitchFamily="2" charset="2"/>
              <a:buChar char="§"/>
            </a:pPr>
            <a:endParaRPr lang="fr-FR" sz="3200" dirty="0"/>
          </a:p>
          <a:p>
            <a:pPr algn="just">
              <a:buFont typeface="Wingdings" panose="05000000000000000000" pitchFamily="2" charset="2"/>
              <a:buChar char="§"/>
            </a:pPr>
            <a:r>
              <a:rPr lang="fr-FR" sz="3200" dirty="0"/>
              <a:t>Les Principes directeurs des Nations Unies sur les PDI sont la définition acceptée:</a:t>
            </a:r>
          </a:p>
          <a:p>
            <a:pPr algn="just">
              <a:buFont typeface="Wingdings" panose="05000000000000000000" pitchFamily="2" charset="2"/>
              <a:buChar char="§"/>
            </a:pPr>
            <a:r>
              <a:rPr lang="fr-FR" sz="3200" dirty="0"/>
              <a:t>Les personnes déplacées sont des </a:t>
            </a:r>
            <a:r>
              <a:rPr lang="fr-FR" sz="3200" dirty="0" smtClean="0"/>
              <a:t>« personnes </a:t>
            </a:r>
            <a:r>
              <a:rPr lang="fr-FR" sz="3200" dirty="0"/>
              <a:t>ou groupes de personnes qui ont été forcés ou obligés de fuir ou de quitter leur domicile ou leur lieu de résidence habituelle, notamment en raison ou pour éviter les effets d'un conflit armé, de situations de violence généralisée, des </a:t>
            </a:r>
            <a:r>
              <a:rPr lang="fr-FR" sz="3200" dirty="0" smtClean="0"/>
              <a:t>droits humains </a:t>
            </a:r>
            <a:r>
              <a:rPr lang="fr-FR" sz="3200" dirty="0"/>
              <a:t>ou des catastrophes d'origine naturelle ou humaine, et qui n'ont pas franchi une frontière </a:t>
            </a:r>
            <a:r>
              <a:rPr lang="fr-FR" sz="3200" dirty="0" smtClean="0"/>
              <a:t>d‘état </a:t>
            </a:r>
            <a:r>
              <a:rPr lang="fr-FR" sz="3200" dirty="0"/>
              <a:t>internationalement reconnue ».</a:t>
            </a:r>
            <a:endParaRPr lang="en-US" sz="3200" i="1" dirty="0">
              <a:solidFill>
                <a:srgbClr val="7030A0"/>
              </a:solidFill>
            </a:endParaRPr>
          </a:p>
        </p:txBody>
      </p:sp>
    </p:spTree>
    <p:extLst>
      <p:ext uri="{BB962C8B-B14F-4D97-AF65-F5344CB8AC3E}">
        <p14:creationId xmlns:p14="http://schemas.microsoft.com/office/powerpoint/2010/main" val="758826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dans le cadre du DIH.</a:t>
            </a:r>
            <a:endParaRPr lang="en-US" dirty="0"/>
          </a:p>
        </p:txBody>
      </p:sp>
      <p:sp>
        <p:nvSpPr>
          <p:cNvPr id="3" name="Content Placeholder 2"/>
          <p:cNvSpPr>
            <a:spLocks noGrp="1"/>
          </p:cNvSpPr>
          <p:nvPr>
            <p:ph idx="1"/>
          </p:nvPr>
        </p:nvSpPr>
        <p:spPr>
          <a:xfrm>
            <a:off x="0" y="1737360"/>
            <a:ext cx="12062012" cy="4623099"/>
          </a:xfrm>
        </p:spPr>
        <p:txBody>
          <a:bodyPr>
            <a:noAutofit/>
          </a:bodyPr>
          <a:lstStyle/>
          <a:p>
            <a:pPr marL="457200" indent="-457200" algn="just">
              <a:buFont typeface="+mj-lt"/>
              <a:buAutoNum type="arabicPeriod" startAt="13"/>
            </a:pPr>
            <a:endParaRPr lang="fr-FR" sz="2300" b="1" dirty="0"/>
          </a:p>
          <a:p>
            <a:pPr marL="457200" indent="-457200" algn="just">
              <a:buFont typeface="+mj-lt"/>
              <a:buAutoNum type="arabicPeriod" startAt="13"/>
            </a:pPr>
            <a:r>
              <a:rPr lang="fr-FR" sz="2300" b="1" dirty="0"/>
              <a:t>Le devoir de respecter, d'appliquer et de protéger les droits en vertu du DIH.</a:t>
            </a:r>
          </a:p>
          <a:p>
            <a:pPr marL="292608" lvl="1" indent="0" algn="just">
              <a:buNone/>
            </a:pPr>
            <a:r>
              <a:rPr lang="fr-FR" sz="2100" dirty="0"/>
              <a:t>Les Etats parties aux Conventions de Genève de 1949 et au PA I de 1977 et aux parties aux conflits armés doivent respecter et respecter les art. 1; AP I Art. 1 (1); CIHL </a:t>
            </a:r>
            <a:r>
              <a:rPr lang="fr-FR" sz="2100" dirty="0" err="1"/>
              <a:t>Rule</a:t>
            </a:r>
            <a:r>
              <a:rPr lang="fr-FR" sz="2100" dirty="0"/>
              <a:t> 139).</a:t>
            </a:r>
          </a:p>
          <a:p>
            <a:pPr marL="292608" lvl="1" indent="0" algn="just">
              <a:buNone/>
            </a:pPr>
            <a:r>
              <a:rPr lang="fr-FR" sz="2100" dirty="0"/>
              <a:t>Les États parties doivent imposer des sanctions pénales efficaces pour les «infractions graves» dans les conflits armés internationaux - CG I Arts 49 et 50; CG II Arts 50 et 51; CG III Arts 129 et 130; CG IV Arts 146 et 147; AP I Art. 85; et la règle 158 du CIHL.</a:t>
            </a:r>
          </a:p>
          <a:p>
            <a:pPr marL="292608" lvl="1" indent="0" algn="just">
              <a:buNone/>
            </a:pPr>
            <a:r>
              <a:rPr lang="fr-FR" sz="2100" dirty="0"/>
              <a:t> Les États Parties doivent prendre les mesures nécessaires pour la suppression de tous les actes contre les Conventions et Protocoles additionnels.</a:t>
            </a:r>
          </a:p>
          <a:p>
            <a:pPr marL="292608" lvl="1" indent="0" algn="just">
              <a:buNone/>
            </a:pPr>
            <a:r>
              <a:rPr lang="fr-FR" sz="2100" dirty="0"/>
              <a:t>Le DIH coutumier impose l'obligation d'enquêter et de poursuivre tous les crimes de guerre commis par leurs ressortissants ou leurs forces armées, ou sur leur territoire. Ils doivent également enquêter et poursuivre les autres crimes de guerre sur lesquels ils ont compétence et la Règle 158 de la CIHL.</a:t>
            </a:r>
            <a:endParaRPr lang="en-US" sz="2100" dirty="0"/>
          </a:p>
        </p:txBody>
      </p:sp>
    </p:spTree>
    <p:extLst>
      <p:ext uri="{BB962C8B-B14F-4D97-AF65-F5344CB8AC3E}">
        <p14:creationId xmlns:p14="http://schemas.microsoft.com/office/powerpoint/2010/main" val="1092112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886968"/>
          </a:xfrm>
        </p:spPr>
        <p:txBody>
          <a:bodyPr>
            <a:normAutofit fontScale="90000"/>
          </a:bodyPr>
          <a:lstStyle/>
          <a:p>
            <a:r>
              <a:rPr lang="fr-FR" dirty="0"/>
              <a:t/>
            </a:r>
            <a:br>
              <a:rPr lang="fr-FR" dirty="0"/>
            </a:br>
            <a:r>
              <a:rPr lang="fr-FR" dirty="0"/>
              <a:t>Protection des personnes déplacées dans le cadre du DIH.</a:t>
            </a:r>
            <a:endParaRPr lang="en-US" dirty="0"/>
          </a:p>
        </p:txBody>
      </p:sp>
      <p:sp>
        <p:nvSpPr>
          <p:cNvPr id="3" name="Content Placeholder 2"/>
          <p:cNvSpPr>
            <a:spLocks noGrp="1"/>
          </p:cNvSpPr>
          <p:nvPr>
            <p:ph idx="1"/>
          </p:nvPr>
        </p:nvSpPr>
        <p:spPr>
          <a:xfrm>
            <a:off x="363071" y="1721224"/>
            <a:ext cx="11685494" cy="4625788"/>
          </a:xfrm>
        </p:spPr>
        <p:txBody>
          <a:bodyPr>
            <a:noAutofit/>
          </a:bodyPr>
          <a:lstStyle/>
          <a:p>
            <a:pPr marL="0" indent="0" algn="just">
              <a:buNone/>
            </a:pPr>
            <a:endParaRPr lang="fr-FR" sz="2200" b="1" dirty="0"/>
          </a:p>
          <a:p>
            <a:pPr marL="0" indent="0" algn="just">
              <a:buNone/>
            </a:pPr>
            <a:r>
              <a:rPr lang="fr-FR" sz="2200" b="1" dirty="0"/>
              <a:t>Mise en œuvre nationale du DIH.</a:t>
            </a:r>
          </a:p>
          <a:p>
            <a:pPr marL="0" indent="0" algn="just">
              <a:buNone/>
            </a:pPr>
            <a:r>
              <a:rPr lang="fr-FR" sz="2200" dirty="0"/>
              <a:t>Les États doivent introduire et mettre en œuvre des mécanismes pour mettre en œuvre le droit international humanitaire au niveau national, y compris en ce qui concerne les personnes déplacées.</a:t>
            </a:r>
          </a:p>
          <a:p>
            <a:pPr marL="0" indent="0" algn="just">
              <a:buNone/>
            </a:pPr>
            <a:r>
              <a:rPr lang="fr-FR" sz="2200" dirty="0"/>
              <a:t>De telles mesures doivent être prises à la fois en temps de guerre et en temps de paix, et peuvent inclure des mesures:</a:t>
            </a:r>
          </a:p>
          <a:p>
            <a:pPr marL="0" indent="0" algn="just">
              <a:buNone/>
            </a:pPr>
            <a:r>
              <a:rPr lang="fr-FR" sz="2200" dirty="0"/>
              <a:t>Pour avoir puni les violations des obligations du DIH.</a:t>
            </a:r>
          </a:p>
          <a:p>
            <a:pPr marL="0" indent="0" algn="just">
              <a:buNone/>
            </a:pPr>
            <a:r>
              <a:rPr lang="fr-FR" sz="2200" dirty="0"/>
              <a:t>Veiller à ce que les personnes protégées jouissent des droits et libertés fondamentaux garantis par le droit international des </a:t>
            </a:r>
            <a:r>
              <a:rPr lang="fr-FR" sz="2200" dirty="0" smtClean="0"/>
              <a:t>droits humains </a:t>
            </a:r>
            <a:r>
              <a:rPr lang="fr-FR" sz="2200" dirty="0"/>
              <a:t>et le DIH pendant les conflits armés.</a:t>
            </a:r>
          </a:p>
          <a:p>
            <a:pPr marL="0" indent="0" algn="just">
              <a:buNone/>
            </a:pPr>
            <a:r>
              <a:rPr lang="fr-FR" sz="2200" dirty="0"/>
              <a:t>Introduire une nouvelle législation ou réglementation.</a:t>
            </a:r>
          </a:p>
          <a:p>
            <a:pPr marL="0" indent="0" algn="just">
              <a:buNone/>
            </a:pPr>
            <a:r>
              <a:rPr lang="fr-FR" sz="2200" dirty="0"/>
              <a:t>Pour créer une sensibilisation et des programmes éducatifs pertinents sur le DIH</a:t>
            </a:r>
          </a:p>
          <a:p>
            <a:pPr marL="0" indent="0" algn="just">
              <a:buNone/>
            </a:pPr>
            <a:r>
              <a:rPr lang="fr-FR" sz="2200" dirty="0"/>
              <a:t>Pour le recrutement ou la formation du personnel.</a:t>
            </a:r>
            <a:endParaRPr lang="en-US" sz="2200" dirty="0"/>
          </a:p>
        </p:txBody>
      </p:sp>
    </p:spTree>
    <p:extLst>
      <p:ext uri="{BB962C8B-B14F-4D97-AF65-F5344CB8AC3E}">
        <p14:creationId xmlns:p14="http://schemas.microsoft.com/office/powerpoint/2010/main" val="1390998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9" y="484632"/>
            <a:ext cx="12097871" cy="1223144"/>
          </a:xfrm>
        </p:spPr>
        <p:txBody>
          <a:bodyPr>
            <a:normAutofit fontScale="90000"/>
          </a:bodyPr>
          <a:lstStyle/>
          <a:p>
            <a:pPr algn="ctr"/>
            <a:r>
              <a:rPr lang="fr-FR" sz="4000" dirty="0"/>
              <a:t/>
            </a:r>
            <a:br>
              <a:rPr lang="fr-FR" sz="4000" dirty="0"/>
            </a:br>
            <a:r>
              <a:rPr lang="fr-FR" sz="4000" dirty="0"/>
              <a:t>Protection des déplacés internes dans le cadre de la Convention de Kampala sur les personnes déplacées à l'intérieur de leur propre pays, 2009.</a:t>
            </a:r>
            <a:endParaRPr lang="en-US" sz="4000" dirty="0"/>
          </a:p>
        </p:txBody>
      </p:sp>
      <p:sp>
        <p:nvSpPr>
          <p:cNvPr id="3" name="Content Placeholder 2"/>
          <p:cNvSpPr>
            <a:spLocks noGrp="1"/>
          </p:cNvSpPr>
          <p:nvPr>
            <p:ph idx="1"/>
          </p:nvPr>
        </p:nvSpPr>
        <p:spPr>
          <a:xfrm>
            <a:off x="94129" y="1211283"/>
            <a:ext cx="11927542" cy="5162623"/>
          </a:xfrm>
        </p:spPr>
        <p:txBody>
          <a:bodyPr>
            <a:noAutofit/>
          </a:bodyPr>
          <a:lstStyle/>
          <a:p>
            <a:pPr algn="just">
              <a:buFont typeface="Wingdings" panose="05000000000000000000" pitchFamily="2" charset="2"/>
              <a:buChar char="§"/>
            </a:pPr>
            <a:endParaRPr lang="fr-FR" sz="2600" i="1" dirty="0"/>
          </a:p>
          <a:p>
            <a:pPr algn="just">
              <a:buFont typeface="Wingdings" panose="05000000000000000000" pitchFamily="2" charset="2"/>
              <a:buChar char="§"/>
            </a:pPr>
            <a:r>
              <a:rPr lang="fr-FR" sz="2600" i="1" dirty="0"/>
              <a:t>La Convention africaine pour la protection et l'assistance aux personnes déplacées en Afrique, UA, 2009 - La Convention de Kampala s'inspire largement des Principes directeurs des Nations Unies.</a:t>
            </a:r>
          </a:p>
          <a:p>
            <a:pPr algn="just">
              <a:buFont typeface="Wingdings" panose="05000000000000000000" pitchFamily="2" charset="2"/>
              <a:buChar char="§"/>
            </a:pPr>
            <a:r>
              <a:rPr lang="fr-FR" sz="2600" i="1" dirty="0"/>
              <a:t>C'est juridiquement contraignant.</a:t>
            </a:r>
          </a:p>
          <a:p>
            <a:pPr algn="just">
              <a:buFont typeface="Wingdings" panose="05000000000000000000" pitchFamily="2" charset="2"/>
              <a:buChar char="§"/>
            </a:pPr>
            <a:r>
              <a:rPr lang="fr-FR" sz="2600" i="1" dirty="0"/>
              <a:t>Il décrit les obligations des États membres, des groupes armés non étatiques et des organisations internationales en matière de prévention des déplacements, de protection et d'assistance aux personnes déplacées.</a:t>
            </a:r>
          </a:p>
          <a:p>
            <a:pPr algn="just">
              <a:buFont typeface="Wingdings" panose="05000000000000000000" pitchFamily="2" charset="2"/>
              <a:buChar char="§"/>
            </a:pPr>
            <a:r>
              <a:rPr lang="fr-FR" sz="2600" i="1" dirty="0"/>
              <a:t>Très complet dans la couverture des questions concernant les PDI, et est un très bon guide pour les États souhaitant développer des politiques et des lois sur les PDI.</a:t>
            </a:r>
          </a:p>
          <a:p>
            <a:pPr algn="just">
              <a:buFont typeface="Wingdings" panose="05000000000000000000" pitchFamily="2" charset="2"/>
              <a:buChar char="§"/>
            </a:pPr>
            <a:r>
              <a:rPr lang="fr-FR" sz="2600" i="1" dirty="0"/>
              <a:t>Dans certains aspects, il fournit des normes plus élevées que dans le DIH: </a:t>
            </a:r>
            <a:r>
              <a:rPr lang="fr-FR" sz="2600" i="1" dirty="0" err="1"/>
              <a:t>E.g</a:t>
            </a:r>
            <a:r>
              <a:rPr lang="fr-FR" sz="2600" i="1" dirty="0"/>
              <a:t>. sur le retour sûr et volontaire; accès à une indemnisation et à d'autres formes de réparations.</a:t>
            </a:r>
            <a:endParaRPr lang="en-US" sz="2600" dirty="0"/>
          </a:p>
        </p:txBody>
      </p:sp>
    </p:spTree>
    <p:extLst>
      <p:ext uri="{BB962C8B-B14F-4D97-AF65-F5344CB8AC3E}">
        <p14:creationId xmlns:p14="http://schemas.microsoft.com/office/powerpoint/2010/main" val="2501438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627797"/>
          </a:xfrm>
        </p:spPr>
        <p:txBody>
          <a:bodyPr>
            <a:normAutofit fontScale="90000"/>
          </a:bodyPr>
          <a:lstStyle/>
          <a:p>
            <a:r>
              <a:rPr lang="fr-FR" sz="4400" dirty="0"/>
              <a:t/>
            </a:r>
            <a:br>
              <a:rPr lang="fr-FR" sz="4400" dirty="0"/>
            </a:br>
            <a:r>
              <a:rPr lang="fr-FR" sz="4400" dirty="0"/>
              <a:t>Causes du déplacement et des difficultés de IDPS</a:t>
            </a:r>
            <a:endParaRPr lang="en-US" sz="4400" dirty="0"/>
          </a:p>
        </p:txBody>
      </p:sp>
      <p:sp>
        <p:nvSpPr>
          <p:cNvPr id="3" name="Content Placeholder 2"/>
          <p:cNvSpPr>
            <a:spLocks noGrp="1"/>
          </p:cNvSpPr>
          <p:nvPr>
            <p:ph idx="1"/>
          </p:nvPr>
        </p:nvSpPr>
        <p:spPr>
          <a:xfrm>
            <a:off x="475013" y="286604"/>
            <a:ext cx="11331505" cy="6006622"/>
          </a:xfrm>
        </p:spPr>
        <p:txBody>
          <a:bodyPr>
            <a:normAutofit fontScale="92500" lnSpcReduction="10000"/>
          </a:bodyPr>
          <a:lstStyle/>
          <a:p>
            <a:pPr algn="just">
              <a:buFont typeface="Wingdings" panose="05000000000000000000" pitchFamily="2" charset="2"/>
              <a:buChar char="§"/>
            </a:pPr>
            <a:endParaRPr lang="fr-FR" sz="2800" dirty="0"/>
          </a:p>
          <a:p>
            <a:pPr algn="just">
              <a:buFont typeface="Wingdings" panose="05000000000000000000" pitchFamily="2" charset="2"/>
              <a:buChar char="§"/>
            </a:pPr>
            <a:r>
              <a:rPr lang="fr-FR" sz="2800" dirty="0"/>
              <a:t>Généralement, le déplacement interne résulte de conflits armés menés en violation des </a:t>
            </a:r>
            <a:r>
              <a:rPr lang="fr-FR" sz="2800" dirty="0" smtClean="0"/>
              <a:t>droits humains </a:t>
            </a:r>
            <a:r>
              <a:rPr lang="fr-FR" sz="2800" dirty="0"/>
              <a:t>et du DIH:</a:t>
            </a:r>
            <a:r>
              <a:rPr lang="en-US" sz="2800" dirty="0" smtClean="0"/>
              <a:t>Direct attacks on civilians or their property,</a:t>
            </a:r>
          </a:p>
          <a:p>
            <a:pPr algn="just">
              <a:buFont typeface="Wingdings" panose="05000000000000000000" pitchFamily="2" charset="2"/>
              <a:buChar char="Ø"/>
            </a:pPr>
            <a:endParaRPr lang="fr-FR" sz="2800" dirty="0"/>
          </a:p>
          <a:p>
            <a:pPr algn="just">
              <a:buFont typeface="Wingdings" panose="05000000000000000000" pitchFamily="2" charset="2"/>
              <a:buChar char="Ø"/>
            </a:pPr>
            <a:r>
              <a:rPr lang="fr-FR" sz="2800" dirty="0"/>
              <a:t>toutes les formes de mauvais traitements infligés aux civils,</a:t>
            </a:r>
          </a:p>
          <a:p>
            <a:pPr algn="just">
              <a:buFont typeface="Wingdings" panose="05000000000000000000" pitchFamily="2" charset="2"/>
              <a:buChar char="Ø"/>
            </a:pPr>
            <a:r>
              <a:rPr lang="fr-FR" sz="2800" dirty="0"/>
              <a:t>la violence sexuelle,</a:t>
            </a:r>
          </a:p>
          <a:p>
            <a:pPr algn="just">
              <a:buFont typeface="Wingdings" panose="05000000000000000000" pitchFamily="2" charset="2"/>
              <a:buChar char="Ø"/>
            </a:pPr>
            <a:r>
              <a:rPr lang="fr-FR" sz="2800" dirty="0"/>
              <a:t>restreint ou incapable d'accéder aux services essentiels,</a:t>
            </a:r>
          </a:p>
          <a:p>
            <a:pPr algn="just">
              <a:buFont typeface="Wingdings" panose="05000000000000000000" pitchFamily="2" charset="2"/>
              <a:buChar char="Ø"/>
            </a:pPr>
            <a:r>
              <a:rPr lang="fr-FR" sz="2800" dirty="0"/>
              <a:t>recrutement forcé dans des groupes armés, etc.</a:t>
            </a:r>
          </a:p>
          <a:p>
            <a:pPr algn="just">
              <a:buFont typeface="Wingdings" panose="05000000000000000000" pitchFamily="2" charset="2"/>
              <a:buChar char="Ø"/>
            </a:pPr>
            <a:r>
              <a:rPr lang="fr-FR" sz="2800" dirty="0"/>
              <a:t>Manque de besoins essentiels: nourriture, eau, abris, etc.</a:t>
            </a:r>
          </a:p>
          <a:p>
            <a:pPr algn="just">
              <a:buFont typeface="Wingdings" panose="05000000000000000000" pitchFamily="2" charset="2"/>
              <a:buChar char="Ø"/>
            </a:pPr>
            <a:r>
              <a:rPr lang="fr-FR" sz="2800" dirty="0"/>
              <a:t> l'insécurité, les tueries, les menaces, l'intimidation des groupes armés,</a:t>
            </a:r>
          </a:p>
          <a:p>
            <a:pPr algn="just">
              <a:buFont typeface="Wingdings" panose="05000000000000000000" pitchFamily="2" charset="2"/>
              <a:buChar char="Ø"/>
            </a:pPr>
            <a:r>
              <a:rPr lang="fr-FR" sz="2800" dirty="0"/>
              <a:t>conflit avec les communautés d'accueil,</a:t>
            </a:r>
          </a:p>
          <a:p>
            <a:pPr algn="just">
              <a:buFont typeface="Wingdings" panose="05000000000000000000" pitchFamily="2" charset="2"/>
              <a:buChar char="Ø"/>
            </a:pPr>
            <a:r>
              <a:rPr lang="fr-FR" sz="2800" dirty="0"/>
              <a:t> inaccessibilité aux services sociaux: santé, éducation, etc.</a:t>
            </a:r>
            <a:endParaRPr lang="en-US" sz="2800" dirty="0"/>
          </a:p>
        </p:txBody>
      </p:sp>
    </p:spTree>
    <p:extLst>
      <p:ext uri="{BB962C8B-B14F-4D97-AF65-F5344CB8AC3E}">
        <p14:creationId xmlns:p14="http://schemas.microsoft.com/office/powerpoint/2010/main" val="261245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16056"/>
          </a:xfrm>
        </p:spPr>
        <p:txBody>
          <a:bodyPr>
            <a:normAutofit fontScale="90000"/>
          </a:bodyPr>
          <a:lstStyle/>
          <a:p>
            <a:r>
              <a:rPr lang="fr-FR" sz="4400" dirty="0"/>
              <a:t/>
            </a:r>
            <a:br>
              <a:rPr lang="fr-FR" sz="4400" dirty="0"/>
            </a:br>
            <a:r>
              <a:rPr lang="fr-FR" sz="4400" dirty="0"/>
              <a:t>Protection des PDI en vertu du droit international</a:t>
            </a:r>
            <a:endParaRPr lang="en-US" sz="4400" dirty="0"/>
          </a:p>
        </p:txBody>
      </p:sp>
      <p:sp>
        <p:nvSpPr>
          <p:cNvPr id="3" name="Content Placeholder 2"/>
          <p:cNvSpPr>
            <a:spLocks noGrp="1"/>
          </p:cNvSpPr>
          <p:nvPr>
            <p:ph idx="1"/>
          </p:nvPr>
        </p:nvSpPr>
        <p:spPr>
          <a:xfrm>
            <a:off x="249382" y="700644"/>
            <a:ext cx="11942618" cy="5606027"/>
          </a:xfrm>
        </p:spPr>
        <p:txBody>
          <a:bodyPr>
            <a:noAutofit/>
          </a:bodyPr>
          <a:lstStyle/>
          <a:p>
            <a:pPr algn="just">
              <a:buFont typeface="Wingdings" panose="05000000000000000000" pitchFamily="2" charset="2"/>
              <a:buChar char="§"/>
            </a:pPr>
            <a:endParaRPr lang="fr-FR" sz="2200" dirty="0"/>
          </a:p>
          <a:p>
            <a:pPr algn="just">
              <a:buFont typeface="Wingdings" panose="05000000000000000000" pitchFamily="2" charset="2"/>
              <a:buChar char="§"/>
            </a:pPr>
            <a:r>
              <a:rPr lang="fr-FR" sz="2200" dirty="0"/>
              <a:t>Aucun instrument international unique sur la protection des PDI.</a:t>
            </a:r>
          </a:p>
          <a:p>
            <a:pPr algn="just">
              <a:buFont typeface="Wingdings" panose="05000000000000000000" pitchFamily="2" charset="2"/>
              <a:buChar char="§"/>
            </a:pPr>
            <a:r>
              <a:rPr lang="fr-FR" sz="2200" dirty="0"/>
              <a:t>Les personnes déplacées peuvent cependant être protégées par les instruments internationaux relatifs aux </a:t>
            </a:r>
            <a:r>
              <a:rPr lang="fr-FR" sz="2200" dirty="0" smtClean="0"/>
              <a:t>droits humains </a:t>
            </a:r>
            <a:r>
              <a:rPr lang="fr-FR" sz="2200" dirty="0"/>
              <a:t>et le DIH.</a:t>
            </a:r>
          </a:p>
          <a:p>
            <a:pPr algn="just">
              <a:buFont typeface="Wingdings" panose="05000000000000000000" pitchFamily="2" charset="2"/>
              <a:buChar char="§"/>
            </a:pPr>
            <a:r>
              <a:rPr lang="fr-FR" sz="2200" dirty="0"/>
              <a:t>Les droits découlant des instruments internationaux relatifs aux </a:t>
            </a:r>
            <a:r>
              <a:rPr lang="fr-FR" sz="2200" dirty="0" smtClean="0"/>
              <a:t>droits humains </a:t>
            </a:r>
            <a:r>
              <a:rPr lang="fr-FR" sz="2200" dirty="0"/>
              <a:t>sont applicables aux PDI.</a:t>
            </a:r>
          </a:p>
          <a:p>
            <a:pPr algn="just">
              <a:buFont typeface="Wingdings" panose="05000000000000000000" pitchFamily="2" charset="2"/>
              <a:buChar char="§"/>
            </a:pPr>
            <a:r>
              <a:rPr lang="fr-FR" sz="2200" dirty="0"/>
              <a:t>Les principes directeurs sur le déplacement interne:</a:t>
            </a:r>
          </a:p>
          <a:p>
            <a:pPr algn="just">
              <a:buFont typeface="Wingdings" panose="05000000000000000000" pitchFamily="2" charset="2"/>
              <a:buChar char="§"/>
            </a:pPr>
            <a:r>
              <a:rPr lang="fr-FR" sz="2200" dirty="0"/>
              <a:t> En 1998, la Commission des </a:t>
            </a:r>
            <a:r>
              <a:rPr lang="fr-FR" sz="2200" dirty="0" smtClean="0"/>
              <a:t>droits humains </a:t>
            </a:r>
            <a:r>
              <a:rPr lang="fr-FR" sz="2200" dirty="0"/>
              <a:t>des Nations Unies a noté l'importance des Principes directeurs des Nations Unies sur le déplacement interne, qui ne sont pas contraignants en l'état.</a:t>
            </a:r>
          </a:p>
          <a:p>
            <a:pPr algn="just">
              <a:buFont typeface="Wingdings" panose="05000000000000000000" pitchFamily="2" charset="2"/>
              <a:buChar char="§"/>
            </a:pPr>
            <a:r>
              <a:rPr lang="fr-FR" sz="2200" dirty="0"/>
              <a:t>Les Principes directeurs sont largement reconnus et soutenus au niveau international et de nombreux États ont domestiqué ces principes.</a:t>
            </a:r>
          </a:p>
          <a:p>
            <a:pPr algn="just">
              <a:buFont typeface="Wingdings" panose="05000000000000000000" pitchFamily="2" charset="2"/>
              <a:buChar char="§"/>
            </a:pPr>
            <a:r>
              <a:rPr lang="fr-FR" sz="2200" dirty="0"/>
              <a:t>Principe directeur: Les États ont la responsabilité principale d'empêcher le déplacement, de protéger et d'aider les personnes déplacées et de fournir des solutions durables à leur détresse</a:t>
            </a:r>
          </a:p>
          <a:p>
            <a:pPr algn="just">
              <a:buFont typeface="Wingdings" panose="05000000000000000000" pitchFamily="2" charset="2"/>
              <a:buChar char="§"/>
            </a:pPr>
            <a:r>
              <a:rPr lang="fr-FR" sz="2200" dirty="0"/>
              <a:t>Principes directeurs: Les États devraient élaborer et mettre en œuvre des politiques, des lois, des structures institutionnelles et des processus permettant de répondre aux besoins et aux vulnérabilités des personnes déplacées.</a:t>
            </a:r>
            <a:endParaRPr lang="en-US" sz="2200" dirty="0"/>
          </a:p>
        </p:txBody>
      </p:sp>
    </p:spTree>
    <p:extLst>
      <p:ext uri="{BB962C8B-B14F-4D97-AF65-F5344CB8AC3E}">
        <p14:creationId xmlns:p14="http://schemas.microsoft.com/office/powerpoint/2010/main" val="1372521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en vertu du DIH</a:t>
            </a:r>
            <a:endParaRPr lang="en-US" dirty="0"/>
          </a:p>
        </p:txBody>
      </p:sp>
      <p:sp>
        <p:nvSpPr>
          <p:cNvPr id="3" name="Content Placeholder 2"/>
          <p:cNvSpPr>
            <a:spLocks noGrp="1"/>
          </p:cNvSpPr>
          <p:nvPr>
            <p:ph idx="1"/>
          </p:nvPr>
        </p:nvSpPr>
        <p:spPr>
          <a:xfrm>
            <a:off x="537882" y="1737361"/>
            <a:ext cx="11308977" cy="4596204"/>
          </a:xfrm>
        </p:spPr>
        <p:txBody>
          <a:bodyPr>
            <a:normAutofit lnSpcReduction="10000"/>
          </a:bodyPr>
          <a:lstStyle/>
          <a:p>
            <a:pPr marL="0" indent="0" algn="just">
              <a:buNone/>
            </a:pPr>
            <a:endParaRPr lang="fr-FR" b="1" dirty="0"/>
          </a:p>
          <a:p>
            <a:pPr marL="0" indent="0" algn="just">
              <a:buNone/>
            </a:pPr>
            <a:r>
              <a:rPr lang="fr-FR" b="1" dirty="0"/>
              <a:t>Définition du DIH</a:t>
            </a:r>
          </a:p>
          <a:p>
            <a:pPr marL="0" indent="0" algn="just">
              <a:buNone/>
            </a:pPr>
            <a:r>
              <a:rPr lang="fr-FR" dirty="0"/>
              <a:t>DIH: Aussi connu comme les lois de la guerre ou les lois des conflits armés sont un ensemble de règles et de principes qui vise, pour des raisons humanitaires, à limiter les effets négatifs de la guerre.</a:t>
            </a:r>
          </a:p>
          <a:p>
            <a:pPr marL="0" indent="0" algn="just">
              <a:buNone/>
            </a:pPr>
            <a:r>
              <a:rPr lang="fr-FR" dirty="0"/>
              <a:t>Ils protègent les personnes qui ne participent pas ou ne participent plus directement aux hostilités.</a:t>
            </a:r>
          </a:p>
          <a:p>
            <a:pPr marL="0" indent="0" algn="just">
              <a:buNone/>
            </a:pPr>
            <a:r>
              <a:rPr lang="fr-FR" dirty="0"/>
              <a:t>Ils réglementent également les moyens et méthodes de guerre en limitant les moyens et les méthodes à appliquer.</a:t>
            </a:r>
          </a:p>
          <a:p>
            <a:pPr marL="0" indent="0" algn="just">
              <a:buNone/>
            </a:pPr>
            <a:r>
              <a:rPr lang="fr-FR" dirty="0"/>
              <a:t>Le DIH fixe donc des normes minimales de comportement applicables dans les situations de conflit armé et d'occupation.</a:t>
            </a:r>
          </a:p>
          <a:p>
            <a:pPr marL="0" indent="0" algn="just">
              <a:buNone/>
            </a:pPr>
            <a:r>
              <a:rPr lang="fr-FR" dirty="0"/>
              <a:t>Objectif: protéger les populations civiles et leurs biens.</a:t>
            </a:r>
          </a:p>
          <a:p>
            <a:pPr marL="0" indent="0" algn="just">
              <a:buNone/>
            </a:pPr>
            <a:r>
              <a:rPr lang="fr-FR" dirty="0"/>
              <a:t>Le DIH contient des règles et des normes pour la prévention du déplacement et des souffrances qui en résultent et pour fournir une assistance aux personnes déplacées à tous les stades de leur déplacement: fuite, établissement et </a:t>
            </a:r>
            <a:r>
              <a:rPr lang="fr-FR" dirty="0" smtClean="0"/>
              <a:t>le retour</a:t>
            </a:r>
            <a:endParaRPr lang="en-US" dirty="0"/>
          </a:p>
        </p:txBody>
      </p:sp>
    </p:spTree>
    <p:extLst>
      <p:ext uri="{BB962C8B-B14F-4D97-AF65-F5344CB8AC3E}">
        <p14:creationId xmlns:p14="http://schemas.microsoft.com/office/powerpoint/2010/main" val="2871984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a:t>
            </a:r>
            <a:r>
              <a:rPr lang="fr-FR" dirty="0" err="1"/>
              <a:t>déplacéesen</a:t>
            </a:r>
            <a:r>
              <a:rPr lang="fr-FR" dirty="0"/>
              <a:t> vertu du DIH</a:t>
            </a:r>
            <a:endParaRPr lang="en-US" dirty="0"/>
          </a:p>
        </p:txBody>
      </p:sp>
      <p:sp>
        <p:nvSpPr>
          <p:cNvPr id="3" name="Content Placeholder 2"/>
          <p:cNvSpPr>
            <a:spLocks noGrp="1"/>
          </p:cNvSpPr>
          <p:nvPr>
            <p:ph idx="1"/>
          </p:nvPr>
        </p:nvSpPr>
        <p:spPr>
          <a:xfrm>
            <a:off x="1069848" y="2121407"/>
            <a:ext cx="10058400" cy="4494545"/>
          </a:xfrm>
        </p:spPr>
        <p:txBody>
          <a:bodyPr>
            <a:normAutofit/>
          </a:bodyPr>
          <a:lstStyle/>
          <a:p>
            <a:pPr algn="just">
              <a:buFont typeface="Wingdings" panose="05000000000000000000" pitchFamily="2" charset="2"/>
              <a:buChar char="§"/>
            </a:pPr>
            <a:endParaRPr lang="fr-FR" sz="2800" dirty="0"/>
          </a:p>
          <a:p>
            <a:pPr algn="just">
              <a:buFont typeface="Wingdings" panose="05000000000000000000" pitchFamily="2" charset="2"/>
              <a:buChar char="§"/>
            </a:pPr>
            <a:r>
              <a:rPr lang="fr-FR" sz="2800" dirty="0"/>
              <a:t>Le DIH contenu dans les Quatre Conventions de Genève de 1949, en particulier la Quatrième Convention de Genève (CG IV et les Protocoles additionnels I et II de 1977 (AP I et II) et le droit humanitaire international coutumier (CIHL), peut être appliqué pour protéger les personnes déplacées. .</a:t>
            </a:r>
          </a:p>
          <a:p>
            <a:pPr algn="just">
              <a:buFont typeface="Wingdings" panose="05000000000000000000" pitchFamily="2" charset="2"/>
              <a:buChar char="§"/>
            </a:pPr>
            <a:r>
              <a:rPr lang="fr-FR" sz="2800" dirty="0"/>
              <a:t>Les États ont l'obligation de domestiquer et de mettre en œuvre le DIH et le CIHL, en particulier les articles qui interdisent le déplacement, la non-discrimination, exigent la protection des civils, </a:t>
            </a:r>
            <a:r>
              <a:rPr lang="fr-FR" sz="2800" dirty="0" smtClean="0"/>
              <a:t>et le </a:t>
            </a:r>
            <a:r>
              <a:rPr lang="fr-FR" sz="2800" dirty="0"/>
              <a:t>respect des divers droits </a:t>
            </a:r>
            <a:r>
              <a:rPr lang="fr-FR" sz="2800" dirty="0" smtClean="0"/>
              <a:t>humains</a:t>
            </a:r>
            <a:endParaRPr lang="en-US" sz="2800" dirty="0"/>
          </a:p>
        </p:txBody>
      </p:sp>
    </p:spTree>
    <p:extLst>
      <p:ext uri="{BB962C8B-B14F-4D97-AF65-F5344CB8AC3E}">
        <p14:creationId xmlns:p14="http://schemas.microsoft.com/office/powerpoint/2010/main" val="979623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28600"/>
            <a:ext cx="10058400" cy="699247"/>
          </a:xfrm>
        </p:spPr>
        <p:txBody>
          <a:bodyPr>
            <a:normAutofit fontScale="90000"/>
          </a:bodyPr>
          <a:lstStyle/>
          <a:p>
            <a:r>
              <a:rPr lang="en-US" dirty="0"/>
              <a:t/>
            </a:r>
            <a:br>
              <a:rPr lang="en-US" dirty="0"/>
            </a:br>
            <a:r>
              <a:rPr lang="en-US" dirty="0"/>
              <a:t>Instruments </a:t>
            </a:r>
            <a:r>
              <a:rPr lang="en-US" dirty="0" err="1" smtClean="0"/>
              <a:t>clés</a:t>
            </a:r>
            <a:r>
              <a:rPr lang="en-US" dirty="0" smtClean="0"/>
              <a:t> </a:t>
            </a:r>
            <a:r>
              <a:rPr lang="en-US" dirty="0" err="1" smtClean="0"/>
              <a:t>d’IHL</a:t>
            </a:r>
            <a:r>
              <a:rPr lang="en-US" dirty="0" smtClean="0"/>
              <a:t>.</a:t>
            </a:r>
            <a:endParaRPr lang="en-US" dirty="0"/>
          </a:p>
        </p:txBody>
      </p:sp>
      <p:sp>
        <p:nvSpPr>
          <p:cNvPr id="3" name="Content Placeholder 2"/>
          <p:cNvSpPr>
            <a:spLocks noGrp="1"/>
          </p:cNvSpPr>
          <p:nvPr>
            <p:ph idx="1"/>
          </p:nvPr>
        </p:nvSpPr>
        <p:spPr>
          <a:xfrm>
            <a:off x="107577" y="927847"/>
            <a:ext cx="11967882" cy="5822577"/>
          </a:xfrm>
        </p:spPr>
        <p:txBody>
          <a:bodyPr>
            <a:noAutofit/>
          </a:bodyPr>
          <a:lstStyle/>
          <a:p>
            <a:pPr marL="457200" indent="-457200" algn="just">
              <a:buFont typeface="+mj-lt"/>
              <a:buAutoNum type="arabicPeriod"/>
            </a:pPr>
            <a:endParaRPr lang="fr-FR" sz="2400" dirty="0"/>
          </a:p>
          <a:p>
            <a:pPr marL="457200" indent="-457200" algn="just">
              <a:buFont typeface="+mj-lt"/>
              <a:buAutoNum type="arabicPeriod"/>
            </a:pPr>
            <a:r>
              <a:rPr lang="fr-FR" sz="2400" dirty="0"/>
              <a:t>Règlement de La Haye - Convention IV concernant les lois et </a:t>
            </a:r>
            <a:r>
              <a:rPr lang="fr-FR" sz="2400" dirty="0" smtClean="0"/>
              <a:t>tradition</a:t>
            </a:r>
            <a:r>
              <a:rPr lang="fr-FR" sz="2400" dirty="0" smtClean="0"/>
              <a:t> </a:t>
            </a:r>
            <a:r>
              <a:rPr lang="fr-FR" sz="2400" dirty="0"/>
              <a:t>de la guerre sur terre, 1907.</a:t>
            </a:r>
          </a:p>
          <a:p>
            <a:pPr marL="457200" indent="-457200" algn="just">
              <a:buFont typeface="+mj-lt"/>
              <a:buAutoNum type="arabicPeriod"/>
            </a:pPr>
            <a:r>
              <a:rPr lang="fr-FR" sz="2400" dirty="0"/>
              <a:t>Convention I pour l'amélioration du sort des blessés, des malades et des naufragés des forces armées sur mer, Genève, 1949.</a:t>
            </a:r>
          </a:p>
          <a:p>
            <a:pPr marL="457200" indent="-457200" algn="just">
              <a:buFont typeface="+mj-lt"/>
              <a:buAutoNum type="arabicPeriod"/>
            </a:pPr>
            <a:r>
              <a:rPr lang="fr-FR" sz="2400" dirty="0"/>
              <a:t>Convention III relative au traitement des prisonniers de guerre, Genève, 1949.</a:t>
            </a:r>
          </a:p>
          <a:p>
            <a:pPr marL="457200" indent="-457200" algn="just">
              <a:buFont typeface="+mj-lt"/>
              <a:buAutoNum type="arabicPeriod"/>
            </a:pPr>
            <a:r>
              <a:rPr lang="fr-FR" sz="2400" dirty="0"/>
              <a:t>Convention IV relative à la protection des personnes civiles en temps de guerre, Genève, 1949.</a:t>
            </a:r>
          </a:p>
          <a:p>
            <a:pPr marL="457200" indent="-457200" algn="just">
              <a:buFont typeface="+mj-lt"/>
              <a:buAutoNum type="arabicPeriod"/>
            </a:pPr>
            <a:r>
              <a:rPr lang="fr-FR" sz="2400" dirty="0"/>
              <a:t>Protocole additionnel à la Convention de Genève du 12 août 1949 relatif à la protection des victimes des conflits armés internationaux (Protocole I), 8 juin 1977.</a:t>
            </a:r>
          </a:p>
          <a:p>
            <a:pPr marL="457200" indent="-457200" algn="just">
              <a:buFont typeface="+mj-lt"/>
              <a:buAutoNum type="arabicPeriod"/>
            </a:pPr>
            <a:r>
              <a:rPr lang="fr-FR" sz="2400" dirty="0"/>
              <a:t>Protocole additionnel aux Conventions de Genève du 12 août 1949 relatif à la protection des victimes des conflits armés non internationaux (Protocole II), 8 juin 1977</a:t>
            </a:r>
          </a:p>
          <a:p>
            <a:pPr marL="457200" indent="-457200" algn="just">
              <a:buFont typeface="+mj-lt"/>
              <a:buAutoNum type="arabicPeriod"/>
            </a:pPr>
            <a:r>
              <a:rPr lang="fr-FR" sz="2400" dirty="0"/>
              <a:t>Protocole additionnel aux Conventions de Genève du 12 août 1949 relatif à l'adoption d'un signe distinctif additionnel (Protocole III), 8 </a:t>
            </a:r>
            <a:r>
              <a:rPr lang="fr-FR" sz="2400" dirty="0" smtClean="0"/>
              <a:t>décembre 2005</a:t>
            </a:r>
            <a:endParaRPr lang="en-US" sz="2400" dirty="0"/>
          </a:p>
        </p:txBody>
      </p:sp>
    </p:spTree>
    <p:extLst>
      <p:ext uri="{BB962C8B-B14F-4D97-AF65-F5344CB8AC3E}">
        <p14:creationId xmlns:p14="http://schemas.microsoft.com/office/powerpoint/2010/main" val="342728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Protection des personnes déplacées </a:t>
            </a:r>
            <a:r>
              <a:rPr lang="fr-FR" dirty="0" smtClean="0"/>
              <a:t>en </a:t>
            </a:r>
            <a:r>
              <a:rPr lang="fr-FR" dirty="0"/>
              <a:t>vertu du DIH </a:t>
            </a:r>
            <a:endParaRPr lang="en-US" dirty="0"/>
          </a:p>
        </p:txBody>
      </p:sp>
      <p:sp>
        <p:nvSpPr>
          <p:cNvPr id="3" name="Content Placeholder 2"/>
          <p:cNvSpPr>
            <a:spLocks noGrp="1"/>
          </p:cNvSpPr>
          <p:nvPr>
            <p:ph idx="1"/>
          </p:nvPr>
        </p:nvSpPr>
        <p:spPr>
          <a:xfrm>
            <a:off x="591671" y="1963270"/>
            <a:ext cx="10986247" cy="4894729"/>
          </a:xfrm>
        </p:spPr>
        <p:txBody>
          <a:bodyPr>
            <a:noAutofit/>
          </a:bodyPr>
          <a:lstStyle/>
          <a:p>
            <a:pPr marL="457200" indent="-457200" algn="just">
              <a:buFont typeface="+mj-lt"/>
              <a:buAutoNum type="arabicPeriod"/>
            </a:pPr>
            <a:endParaRPr lang="fr-FR" sz="2500" b="1" dirty="0"/>
          </a:p>
          <a:p>
            <a:pPr marL="457200" indent="-457200" algn="just">
              <a:buFont typeface="+mj-lt"/>
              <a:buAutoNum type="arabicPeriod"/>
            </a:pPr>
            <a:endParaRPr lang="fr-FR" sz="2500" b="1" dirty="0"/>
          </a:p>
          <a:p>
            <a:pPr marL="457200" indent="-457200" algn="just">
              <a:buFont typeface="+mj-lt"/>
              <a:buAutoNum type="arabicPeriod"/>
            </a:pPr>
            <a:r>
              <a:rPr lang="fr-FR" sz="2500" b="1" dirty="0"/>
              <a:t>Interdiction du déplacement forcé et droit de retour en toute sécurité:</a:t>
            </a:r>
          </a:p>
          <a:p>
            <a:pPr marL="457200" indent="-457200" algn="just">
              <a:buFont typeface="+mj-lt"/>
              <a:buAutoNum type="arabicPeriod"/>
            </a:pPr>
            <a:r>
              <a:rPr lang="fr-FR" sz="2500" dirty="0"/>
              <a:t>DIH: Il est interdit aux parties à un conflit armé international ou national de déplacer de force des civils à moins que cela ne soit exigé par l'insécurité des civils ou par des raisons militaires impératives. Voir: Articles 49 et 147 de la GCIV; PA I Article 85, paragraphe 4, point a) APII Article 17; Règle 29 du CIHL; et PA I Arts 51 (7) et 78 (1) et AP II Art 4 (3) (e).</a:t>
            </a:r>
          </a:p>
          <a:p>
            <a:pPr marL="457200" indent="-457200" algn="just">
              <a:buFont typeface="+mj-lt"/>
              <a:buAutoNum type="arabicPeriod"/>
            </a:pPr>
            <a:r>
              <a:rPr lang="fr-FR" sz="2500" dirty="0"/>
              <a:t>L'interdiction comprend les déplacements secondaires ou le risque de déplacement secondaire.</a:t>
            </a:r>
          </a:p>
          <a:p>
            <a:pPr marL="457200" indent="-457200" algn="just">
              <a:buFont typeface="+mj-lt"/>
              <a:buAutoNum type="arabicPeriod"/>
            </a:pPr>
            <a:r>
              <a:rPr lang="fr-FR" sz="2500" dirty="0"/>
              <a:t>Les personnes déplacées ont le droit de retourner volontairement chez elles dès que les raisons de leur déplacement cessent. Voir CG IV Article 49 et Article 132 du CIHL.</a:t>
            </a:r>
          </a:p>
          <a:p>
            <a:pPr marL="457200" indent="-457200" algn="just">
              <a:buFont typeface="+mj-lt"/>
              <a:buAutoNum type="arabicPeriod"/>
            </a:pPr>
            <a:r>
              <a:rPr lang="fr-FR" sz="2500" dirty="0"/>
              <a:t>Il s'agit d'un crime de guerre en vertu des articles 8 (2) (a) (vii) et 8 (2) (e) du Statut de la CPI - CPI (viii) </a:t>
            </a:r>
            <a:r>
              <a:rPr lang="fr-FR" sz="2500" dirty="0" smtClean="0"/>
              <a:t>de civils déplacés par force</a:t>
            </a:r>
            <a:endParaRPr lang="en-US" sz="2500" dirty="0"/>
          </a:p>
        </p:txBody>
      </p:sp>
    </p:spTree>
    <p:extLst>
      <p:ext uri="{BB962C8B-B14F-4D97-AF65-F5344CB8AC3E}">
        <p14:creationId xmlns:p14="http://schemas.microsoft.com/office/powerpoint/2010/main" val="1577453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Protection des personnes déplacées </a:t>
            </a:r>
            <a:r>
              <a:rPr lang="fr-FR" dirty="0" smtClean="0"/>
              <a:t>en </a:t>
            </a:r>
            <a:r>
              <a:rPr lang="fr-FR" dirty="0"/>
              <a:t>vertu du DIH</a:t>
            </a:r>
            <a:endParaRPr lang="en-US" dirty="0"/>
          </a:p>
        </p:txBody>
      </p:sp>
      <p:sp>
        <p:nvSpPr>
          <p:cNvPr id="3" name="Content Placeholder 2"/>
          <p:cNvSpPr>
            <a:spLocks noGrp="1"/>
          </p:cNvSpPr>
          <p:nvPr>
            <p:ph idx="1"/>
          </p:nvPr>
        </p:nvSpPr>
        <p:spPr>
          <a:xfrm>
            <a:off x="524435" y="1737360"/>
            <a:ext cx="11295530" cy="4636546"/>
          </a:xfrm>
        </p:spPr>
        <p:txBody>
          <a:bodyPr>
            <a:normAutofit fontScale="92500" lnSpcReduction="20000"/>
          </a:bodyPr>
          <a:lstStyle/>
          <a:p>
            <a:pPr marL="457200" indent="-457200" algn="just">
              <a:buFont typeface="+mj-lt"/>
              <a:buAutoNum type="arabicPeriod" startAt="2"/>
            </a:pPr>
            <a:endParaRPr lang="fr-FR" sz="2600" b="1" dirty="0"/>
          </a:p>
          <a:p>
            <a:pPr marL="457200" indent="-457200" algn="just">
              <a:buFont typeface="+mj-lt"/>
              <a:buAutoNum type="arabicPeriod" startAt="2"/>
            </a:pPr>
            <a:r>
              <a:rPr lang="fr-FR" sz="2600" b="1" dirty="0"/>
              <a:t>Le droit à la non-discrimination</a:t>
            </a:r>
          </a:p>
          <a:p>
            <a:pPr marL="457200" indent="-457200" algn="just">
              <a:buFont typeface="+mj-lt"/>
              <a:buAutoNum type="arabicPeriod" startAt="2"/>
            </a:pPr>
            <a:r>
              <a:rPr lang="fr-FR" sz="2600" dirty="0"/>
              <a:t>Les civils touchés par un conflit armé doivent être traités sans distinction défavorable: voir les articles 3, 13 et 27 de la CG IV; AP I Article 75; AP II Articles 2 (1) et 4 (1); Règles CIHL 87 et 88.</a:t>
            </a:r>
          </a:p>
          <a:p>
            <a:pPr marL="457200" indent="-457200" algn="just">
              <a:buFont typeface="+mj-lt"/>
              <a:buAutoNum type="arabicPeriod" startAt="2"/>
            </a:pPr>
            <a:r>
              <a:rPr lang="fr-FR" sz="2600" dirty="0"/>
              <a:t>Les PDI ont des besoins et des vulnérabilités auxquels l'État doit répondre spécifiquement.</a:t>
            </a:r>
          </a:p>
          <a:p>
            <a:pPr marL="457200" indent="-457200" algn="just">
              <a:buFont typeface="+mj-lt"/>
              <a:buAutoNum type="arabicPeriod" startAt="2"/>
            </a:pPr>
            <a:r>
              <a:rPr lang="fr-FR" sz="2600" dirty="0"/>
              <a:t>Les personnes déplacées doivent être traitées avec humanité compte tenu de leur situation.</a:t>
            </a:r>
          </a:p>
          <a:p>
            <a:pPr marL="457200" indent="-457200" algn="just">
              <a:buFont typeface="+mj-lt"/>
              <a:buAutoNum type="arabicPeriod" startAt="2"/>
            </a:pPr>
            <a:r>
              <a:rPr lang="fr-FR" sz="2600" dirty="0"/>
              <a:t>La loi est que l'IDPS ne doit pas être soumis à la discrimination:</a:t>
            </a:r>
          </a:p>
          <a:p>
            <a:pPr marL="457200" indent="-457200" algn="just">
              <a:buFont typeface="+mj-lt"/>
              <a:buAutoNum type="arabicPeriod" startAt="2"/>
            </a:pPr>
            <a:r>
              <a:rPr lang="fr-FR" sz="2600" dirty="0"/>
              <a:t> sur la base de leur déplacement ou pour tout autre motif interdit;</a:t>
            </a:r>
          </a:p>
          <a:p>
            <a:pPr marL="457200" indent="-457200" algn="just">
              <a:buFont typeface="+mj-lt"/>
              <a:buAutoNum type="arabicPeriod" startAt="2"/>
            </a:pPr>
            <a:r>
              <a:rPr lang="fr-FR" sz="2600" dirty="0"/>
              <a:t> Ils ne devraient pas être traités moins favorablement que la population générale.</a:t>
            </a:r>
            <a:endParaRPr lang="en-US" sz="2600" dirty="0" smtClean="0"/>
          </a:p>
        </p:txBody>
      </p:sp>
    </p:spTree>
    <p:extLst>
      <p:ext uri="{BB962C8B-B14F-4D97-AF65-F5344CB8AC3E}">
        <p14:creationId xmlns:p14="http://schemas.microsoft.com/office/powerpoint/2010/main" val="234345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1090</TotalTime>
  <Words>3292</Words>
  <Application>Microsoft Office PowerPoint</Application>
  <PresentationFormat>Widescreen</PresentationFormat>
  <Paragraphs>162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Wingdings</vt:lpstr>
      <vt:lpstr>Retrospect</vt:lpstr>
      <vt:lpstr> Protection des personnes déplacées à l'intérieur de leur propre pays (IDPS)</vt:lpstr>
      <vt:lpstr> Définition d’une personne déplacée à l'intérieur de son propre pays</vt:lpstr>
      <vt:lpstr> Causes du déplacement et des difficultés de IDPS</vt:lpstr>
      <vt:lpstr> Protection des PDI en vertu du droit international</vt:lpstr>
      <vt:lpstr> Protection des personnes déplacées en vertu du DIH</vt:lpstr>
      <vt:lpstr> Protection des personnes déplacéesen vertu du DIH</vt:lpstr>
      <vt:lpstr> Instruments clés d’IHL.</vt:lpstr>
      <vt:lpstr> Protection des personnes déplacées en vertu du DIH </vt:lpstr>
      <vt:lpstr>Protection des personnes déplacées en vertu du DIH</vt:lpstr>
      <vt:lpstr> Protection des personnes déplacées en vertu du DIH</vt:lpstr>
      <vt:lpstr> Protection des personnes déplacées en vertu du DIH</vt:lpstr>
      <vt:lpstr> Protection des personnes déplacées en vertue du DIH .</vt:lpstr>
      <vt:lpstr> Protection des personnes déplacées en vertu du DIH </vt:lpstr>
      <vt:lpstr> Protection des personnes déplacées en vertu du DIH </vt:lpstr>
      <vt:lpstr> Protection des personnes déplacées en vertu du DIH</vt:lpstr>
      <vt:lpstr> Protection des personnes déplacées dans le cadre du DIH.</vt:lpstr>
      <vt:lpstr> Protection des personnes déplacées dans le cadre du DIH.</vt:lpstr>
      <vt:lpstr> Protection des personnes déplacées en vertu du DIH.</vt:lpstr>
      <vt:lpstr> Protection des personnes déplacées dans le cadre du DIH.</vt:lpstr>
      <vt:lpstr> Protection des personnes déplacées dans le cadre du DIH.</vt:lpstr>
      <vt:lpstr> Protection des personnes déplacées dans le cadre du DIH.</vt:lpstr>
      <vt:lpstr> Protection des déplacés internes dans le cadre de la Convention de Kampala sur les personnes déplacées à l'intérieur de leur propre pays, 2009.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Internally displaced persons (IDPS) under international humanitarian law (ihl)</dc:title>
  <dc:creator>PV</dc:creator>
  <cp:lastModifiedBy>Windows User</cp:lastModifiedBy>
  <cp:revision>64</cp:revision>
  <dcterms:created xsi:type="dcterms:W3CDTF">2018-02-19T14:24:50Z</dcterms:created>
  <dcterms:modified xsi:type="dcterms:W3CDTF">2018-03-04T14:13:58Z</dcterms:modified>
</cp:coreProperties>
</file>