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8" r:id="rId1"/>
  </p:sldMasterIdLst>
  <p:sldIdLst>
    <p:sldId id="256" r:id="rId2"/>
    <p:sldId id="257" r:id="rId3"/>
    <p:sldId id="265" r:id="rId4"/>
    <p:sldId id="271" r:id="rId5"/>
    <p:sldId id="268" r:id="rId6"/>
    <p:sldId id="267" r:id="rId7"/>
    <p:sldId id="270" r:id="rId8"/>
    <p:sldId id="269" r:id="rId9"/>
    <p:sldId id="259" r:id="rId10"/>
    <p:sldId id="260" r:id="rId11"/>
    <p:sldId id="261" r:id="rId12"/>
    <p:sldId id="262" r:id="rId13"/>
    <p:sldId id="263" r:id="rId14"/>
    <p:sldId id="26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81" d="100"/>
          <a:sy n="81" d="100"/>
        </p:scale>
        <p:origin x="120" y="6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HD-PanelTitle-GrommetsCombine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2692398" y="1871131"/>
            <a:ext cx="6815669" cy="1515533"/>
          </a:xfrm>
        </p:spPr>
        <p:txBody>
          <a:bodyPr anchor="b">
            <a:noAutofit/>
          </a:bodyPr>
          <a:lstStyle>
            <a:lvl1pPr algn="ct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692398" y="3657597"/>
            <a:ext cx="6815669" cy="1320802"/>
          </a:xfrm>
        </p:spPr>
        <p:txBody>
          <a:bodyPr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83232" y="5037663"/>
            <a:ext cx="897467" cy="279400"/>
          </a:xfrm>
        </p:spPr>
        <p:txBody>
          <a:bodyPr/>
          <a:lstStyle/>
          <a:p>
            <a:fld id="{87DE6118-2437-4B30-8E3C-4D2BE6020583}" type="datetimeFigureOut">
              <a:rPr lang="en-US" smtClean="0"/>
              <a:pPr/>
              <a:t>3/4/2018</a:t>
            </a:fld>
            <a:endParaRPr lang="en-US" dirty="0"/>
          </a:p>
        </p:txBody>
      </p:sp>
      <p:sp>
        <p:nvSpPr>
          <p:cNvPr id="5" name="Footer Placeholder 4"/>
          <p:cNvSpPr>
            <a:spLocks noGrp="1"/>
          </p:cNvSpPr>
          <p:nvPr>
            <p:ph type="ftr" sz="quarter" idx="11"/>
          </p:nvPr>
        </p:nvSpPr>
        <p:spPr>
          <a:xfrm>
            <a:off x="2692397" y="5037663"/>
            <a:ext cx="5214635" cy="279400"/>
          </a:xfrm>
        </p:spPr>
        <p:txBody>
          <a:bodyPr/>
          <a:lstStyle/>
          <a:p>
            <a:endParaRPr lang="en-US" dirty="0"/>
          </a:p>
        </p:txBody>
      </p:sp>
      <p:sp>
        <p:nvSpPr>
          <p:cNvPr id="6" name="Slide Number Placeholder 5"/>
          <p:cNvSpPr>
            <a:spLocks noGrp="1"/>
          </p:cNvSpPr>
          <p:nvPr>
            <p:ph type="sldNum" sz="quarter" idx="12"/>
          </p:nvPr>
        </p:nvSpPr>
        <p:spPr>
          <a:xfrm>
            <a:off x="8956900" y="5037663"/>
            <a:ext cx="551167" cy="279400"/>
          </a:xfrm>
        </p:spPr>
        <p:txBody>
          <a:bodyPr/>
          <a:lstStyle/>
          <a:p>
            <a:fld id="{69E57DC2-970A-4B3E-BB1C-7A09969E49DF}" type="slidenum">
              <a:rPr lang="en-US" smtClean="0"/>
              <a:pPr/>
              <a:t>‹#›</a:t>
            </a:fld>
            <a:endParaRPr lang="en-US" dirty="0"/>
          </a:p>
        </p:txBody>
      </p:sp>
      <p:cxnSp>
        <p:nvCxnSpPr>
          <p:cNvPr id="15" name="Straight Connector 14"/>
          <p:cNvCxnSpPr/>
          <p:nvPr/>
        </p:nvCxnSpPr>
        <p:spPr>
          <a:xfrm>
            <a:off x="2692399" y="3522131"/>
            <a:ext cx="6815668"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66310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1" y="4815415"/>
            <a:ext cx="9609666"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41427" y="1041399"/>
            <a:ext cx="10105972" cy="3335869"/>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295401" y="5382153"/>
            <a:ext cx="9609666"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3/4/2018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415969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303868" y="982132"/>
            <a:ext cx="9592732" cy="2954868"/>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3/4/2018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15" name="Straight Connector 14"/>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053644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370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674812" y="3352800"/>
            <a:ext cx="8839202" cy="584200"/>
          </a:xfrm>
        </p:spPr>
        <p:txBody>
          <a:bodyPr anchor="ctr">
            <a:normAutofit/>
          </a:bodyPr>
          <a:lstStyle>
            <a:lvl1pPr marL="0" indent="0" algn="r">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295401" y="4343399"/>
            <a:ext cx="9609666"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3/4/2018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
        <p:nvSpPr>
          <p:cNvPr id="14" name="TextBox 13"/>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600267" y="2827870"/>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19" name="Straight Connector 18"/>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965896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295402" y="3308581"/>
            <a:ext cx="9609668"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95401" y="4777381"/>
            <a:ext cx="9609668"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3/4/2018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4642094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243668"/>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4" name="Text Placeholder 2"/>
          <p:cNvSpPr>
            <a:spLocks noGrp="1"/>
          </p:cNvSpPr>
          <p:nvPr>
            <p:ph type="body" idx="13"/>
          </p:nvPr>
        </p:nvSpPr>
        <p:spPr>
          <a:xfrm>
            <a:off x="1295401" y="3639312"/>
            <a:ext cx="9609668" cy="886968"/>
          </a:xfrm>
        </p:spPr>
        <p:txBody>
          <a:bodyPr anchor="b">
            <a:normAutofit/>
          </a:bodyPr>
          <a:lstStyle>
            <a:lvl1pPr marL="0" indent="0" algn="l">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295401" y="4529667"/>
            <a:ext cx="9609668" cy="13462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3/4/2018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
        <p:nvSpPr>
          <p:cNvPr id="12" name="TextBox 11"/>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10600267" y="259926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06484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295401" y="982132"/>
            <a:ext cx="9609666" cy="2243668"/>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1" name="Text Placeholder 2"/>
          <p:cNvSpPr>
            <a:spLocks noGrp="1"/>
          </p:cNvSpPr>
          <p:nvPr>
            <p:ph type="body" idx="13"/>
          </p:nvPr>
        </p:nvSpPr>
        <p:spPr>
          <a:xfrm>
            <a:off x="1295401" y="3630168"/>
            <a:ext cx="9609668" cy="841248"/>
          </a:xfrm>
        </p:spPr>
        <p:txBody>
          <a:bodyPr anchor="b">
            <a:normAutofit/>
          </a:bodyPr>
          <a:lstStyle>
            <a:lvl1pPr marL="0" indent="0" algn="l">
              <a:spcBef>
                <a:spcPts val="0"/>
              </a:spcBef>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3" name="Text Placeholder 2"/>
          <p:cNvSpPr>
            <a:spLocks noGrp="1"/>
          </p:cNvSpPr>
          <p:nvPr>
            <p:ph type="body" idx="1"/>
          </p:nvPr>
        </p:nvSpPr>
        <p:spPr>
          <a:xfrm>
            <a:off x="1295400" y="4470399"/>
            <a:ext cx="9609670" cy="1405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3/4/2018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15" name="Straight Connector 14"/>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19867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3/4/2018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204532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9356" y="982131"/>
            <a:ext cx="1890895" cy="489373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398" y="982132"/>
            <a:ext cx="7433025" cy="4893734"/>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3/4/2018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cxnSp>
        <p:nvCxnSpPr>
          <p:cNvPr id="14" name="Straight Connector 13"/>
          <p:cNvCxnSpPr/>
          <p:nvPr/>
        </p:nvCxnSpPr>
        <p:spPr>
          <a:xfrm>
            <a:off x="8863890" y="990600"/>
            <a:ext cx="0" cy="487680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70837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7" name="Straight Connector 6"/>
          <p:cNvCxnSpPr/>
          <p:nvPr/>
        </p:nvCxnSpPr>
        <p:spPr>
          <a:xfrm>
            <a:off x="1396169" y="2421466"/>
            <a:ext cx="9407298"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3/4/2018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083679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15069" y="1752606"/>
            <a:ext cx="8158688" cy="1822514"/>
          </a:xfrm>
        </p:spPr>
        <p:txBody>
          <a:bodyPr anchor="b">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015067" y="3846051"/>
            <a:ext cx="8158690" cy="954547"/>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3/4/2018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16" name="Straight Connector 15"/>
          <p:cNvCxnSpPr/>
          <p:nvPr/>
        </p:nvCxnSpPr>
        <p:spPr>
          <a:xfrm>
            <a:off x="2012723" y="3710585"/>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64390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8" name="Straight Connector 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98448" y="2560320"/>
            <a:ext cx="4718304" cy="331012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1344" y="2560320"/>
            <a:ext cx="4718304" cy="331012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3/4/2018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750683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400"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3243262"/>
            <a:ext cx="4718304" cy="2632605"/>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0671"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0671" y="3243262"/>
            <a:ext cx="4718304" cy="2632605"/>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3/4/2018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cxnSp>
        <p:nvCxnSpPr>
          <p:cNvPr id="18" name="Straight Connector 1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11326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3/4/2018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86266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3/4/2018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079223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3811" y="1388534"/>
            <a:ext cx="3718455"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418668" y="982131"/>
            <a:ext cx="5469466" cy="4893735"/>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93811" y="3031065"/>
            <a:ext cx="3718455"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3/4/2018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cxnSp>
        <p:nvCxnSpPr>
          <p:cNvPr id="16" name="Straight Connector 15"/>
          <p:cNvCxnSpPr/>
          <p:nvPr/>
        </p:nvCxnSpPr>
        <p:spPr>
          <a:xfrm>
            <a:off x="1396169" y="2912533"/>
            <a:ext cx="3514498"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25593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399" y="1883832"/>
            <a:ext cx="6241816" cy="1371600"/>
          </a:xfrm>
        </p:spPr>
        <p:txBody>
          <a:bodyPr anchor="b">
            <a:normAutofit/>
          </a:bodyPr>
          <a:lstStyle>
            <a:lvl1pPr algn="ctr">
              <a:defRPr sz="2800" b="0"/>
            </a:lvl1pPr>
          </a:lstStyle>
          <a:p>
            <a:r>
              <a:rPr lang="en-US" smtClean="0"/>
              <a:t>Click to edit Master title style</a:t>
            </a:r>
            <a:endParaRPr lang="en-US" dirty="0"/>
          </a:p>
        </p:txBody>
      </p:sp>
      <p:sp>
        <p:nvSpPr>
          <p:cNvPr id="17" name="Picture Placeholder 2"/>
          <p:cNvSpPr>
            <a:spLocks noGrp="1" noChangeAspect="1"/>
          </p:cNvSpPr>
          <p:nvPr>
            <p:ph type="pic" idx="1"/>
          </p:nvPr>
        </p:nvSpPr>
        <p:spPr>
          <a:xfrm>
            <a:off x="8094831" y="1041400"/>
            <a:ext cx="3063347" cy="4775200"/>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295399" y="3255432"/>
            <a:ext cx="6241816" cy="1828800"/>
          </a:xfrm>
        </p:spPr>
        <p:txBody>
          <a:bodyPr anchor="t">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3/4/2018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664985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HD-PanelContent-GrommetsCombined.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Placeholder 1"/>
          <p:cNvSpPr>
            <a:spLocks noGrp="1"/>
          </p:cNvSpPr>
          <p:nvPr>
            <p:ph type="title"/>
          </p:nvPr>
        </p:nvSpPr>
        <p:spPr>
          <a:xfrm>
            <a:off x="1295402" y="982132"/>
            <a:ext cx="9601196" cy="13038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1" y="2556932"/>
            <a:ext cx="9601196" cy="3318936"/>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677501" y="5969000"/>
            <a:ext cx="160020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7DE6118-2437-4B30-8E3C-4D2BE6020583}" type="datetimeFigureOut">
              <a:rPr lang="en-US" smtClean="0"/>
              <a:pPr/>
              <a:t>3/4/2018</a:t>
            </a:fld>
            <a:endParaRPr lang="en-US" dirty="0"/>
          </a:p>
        </p:txBody>
      </p:sp>
      <p:sp>
        <p:nvSpPr>
          <p:cNvPr id="5" name="Footer Placeholder 4"/>
          <p:cNvSpPr>
            <a:spLocks noGrp="1"/>
          </p:cNvSpPr>
          <p:nvPr>
            <p:ph type="ftr" sz="quarter" idx="3"/>
          </p:nvPr>
        </p:nvSpPr>
        <p:spPr>
          <a:xfrm>
            <a:off x="1295401" y="5969000"/>
            <a:ext cx="73059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353901" y="5969000"/>
            <a:ext cx="542697"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500991927"/>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Lst>
  <p:txStyles>
    <p:title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88329" y="1648473"/>
            <a:ext cx="6815669" cy="2436638"/>
          </a:xfrm>
        </p:spPr>
        <p:txBody>
          <a:bodyPr/>
          <a:lstStyle/>
          <a:p>
            <a:r>
              <a:rPr lang="fr-FR" sz="4000" dirty="0"/>
              <a:t/>
            </a:r>
            <a:br>
              <a:rPr lang="fr-FR" sz="4000" dirty="0"/>
            </a:br>
            <a:r>
              <a:rPr lang="fr-FR" sz="4000" dirty="0" smtClean="0"/>
              <a:t/>
            </a:r>
            <a:br>
              <a:rPr lang="fr-FR" sz="4000" dirty="0" smtClean="0"/>
            </a:br>
            <a:r>
              <a:rPr lang="fr-FR" sz="4000" dirty="0"/>
              <a:t/>
            </a:r>
            <a:br>
              <a:rPr lang="fr-FR" sz="4000" dirty="0"/>
            </a:br>
            <a:r>
              <a:rPr lang="fr-FR" sz="4000" dirty="0" smtClean="0"/>
              <a:t/>
            </a:r>
            <a:br>
              <a:rPr lang="fr-FR" sz="4000" dirty="0" smtClean="0"/>
            </a:br>
            <a:r>
              <a:rPr lang="fr-FR" sz="4000" dirty="0"/>
              <a:t/>
            </a:r>
            <a:br>
              <a:rPr lang="fr-FR" sz="4000" dirty="0"/>
            </a:br>
            <a:r>
              <a:rPr lang="fr-FR" sz="4000" dirty="0" smtClean="0"/>
              <a:t/>
            </a:r>
            <a:br>
              <a:rPr lang="fr-FR" sz="4000" dirty="0" smtClean="0"/>
            </a:br>
            <a:r>
              <a:rPr lang="fr-FR" sz="4000" dirty="0"/>
              <a:t/>
            </a:r>
            <a:br>
              <a:rPr lang="fr-FR" sz="4000" dirty="0"/>
            </a:br>
            <a:r>
              <a:rPr lang="fr-FR" sz="4000" dirty="0" smtClean="0"/>
              <a:t/>
            </a:r>
            <a:br>
              <a:rPr lang="fr-FR" sz="4000" dirty="0" smtClean="0"/>
            </a:br>
            <a:r>
              <a:rPr lang="fr-FR" sz="4000" dirty="0" smtClean="0"/>
              <a:t>Rôle </a:t>
            </a:r>
            <a:r>
              <a:rPr lang="fr-FR" sz="4000" dirty="0"/>
              <a:t>des institutions nationales des </a:t>
            </a:r>
            <a:r>
              <a:rPr lang="fr-FR" sz="4000" dirty="0" smtClean="0"/>
              <a:t>droits humains </a:t>
            </a:r>
            <a:r>
              <a:rPr lang="fr-FR" sz="4000" dirty="0"/>
              <a:t>dans la protection des réfugiés et des personnes déplacées</a:t>
            </a:r>
            <a:endParaRPr lang="en-US" sz="4000" dirty="0"/>
          </a:p>
        </p:txBody>
      </p:sp>
      <p:sp>
        <p:nvSpPr>
          <p:cNvPr id="3" name="Subtitle 2"/>
          <p:cNvSpPr>
            <a:spLocks noGrp="1"/>
          </p:cNvSpPr>
          <p:nvPr>
            <p:ph type="subTitle" idx="1"/>
          </p:nvPr>
        </p:nvSpPr>
        <p:spPr>
          <a:xfrm>
            <a:off x="2692398" y="4085111"/>
            <a:ext cx="6815669" cy="893287"/>
          </a:xfrm>
        </p:spPr>
        <p:txBody>
          <a:bodyPr/>
          <a:lstStyle/>
          <a:p>
            <a:endParaRPr lang="fr-FR" dirty="0"/>
          </a:p>
          <a:p>
            <a:r>
              <a:rPr lang="fr-FR" dirty="0"/>
              <a:t>Problèmes de protection et stratégies</a:t>
            </a:r>
            <a:endParaRPr lang="en-US" dirty="0"/>
          </a:p>
        </p:txBody>
      </p:sp>
    </p:spTree>
    <p:extLst>
      <p:ext uri="{BB962C8B-B14F-4D97-AF65-F5344CB8AC3E}">
        <p14:creationId xmlns:p14="http://schemas.microsoft.com/office/powerpoint/2010/main" val="2659381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2540" y="564777"/>
            <a:ext cx="9424058" cy="385250"/>
          </a:xfrm>
        </p:spPr>
        <p:txBody>
          <a:bodyPr>
            <a:normAutofit fontScale="90000"/>
          </a:bodyPr>
          <a:lstStyle/>
          <a:p>
            <a:r>
              <a:rPr lang="en-US"/>
              <a:t/>
            </a:r>
            <a:br>
              <a:rPr lang="en-US"/>
            </a:br>
            <a:r>
              <a:rPr lang="en-US" dirty="0" err="1"/>
              <a:t>Stratégies</a:t>
            </a:r>
            <a:r>
              <a:rPr lang="en-US" dirty="0"/>
              <a:t> </a:t>
            </a:r>
            <a:r>
              <a:rPr lang="en-US" dirty="0" err="1"/>
              <a:t>d'intervention</a:t>
            </a:r>
            <a:r>
              <a:rPr lang="en-US" dirty="0"/>
              <a:t> </a:t>
            </a:r>
            <a:r>
              <a:rPr lang="en-US" dirty="0" err="1"/>
              <a:t>possibles</a:t>
            </a:r>
            <a:endParaRPr lang="en-US" dirty="0"/>
          </a:p>
        </p:txBody>
      </p:sp>
      <p:sp>
        <p:nvSpPr>
          <p:cNvPr id="3" name="Content Placeholder 2"/>
          <p:cNvSpPr>
            <a:spLocks noGrp="1"/>
          </p:cNvSpPr>
          <p:nvPr>
            <p:ph idx="1"/>
          </p:nvPr>
        </p:nvSpPr>
        <p:spPr>
          <a:xfrm>
            <a:off x="712519" y="564777"/>
            <a:ext cx="10959528" cy="5809129"/>
          </a:xfrm>
        </p:spPr>
        <p:txBody>
          <a:bodyPr>
            <a:noAutofit/>
          </a:bodyPr>
          <a:lstStyle/>
          <a:p>
            <a:pPr marL="457189" indent="-457189" algn="just">
              <a:buFont typeface="+mj-lt"/>
              <a:buAutoNum type="arabicPeriod" startAt="5"/>
            </a:pPr>
            <a:endParaRPr lang="fr-FR" sz="2600" dirty="0"/>
          </a:p>
          <a:p>
            <a:pPr marL="457189" indent="-457189" algn="just">
              <a:buFont typeface="+mj-lt"/>
              <a:buAutoNum type="arabicPeriod" startAt="5"/>
            </a:pPr>
            <a:r>
              <a:rPr lang="fr-FR" sz="2600" dirty="0"/>
              <a:t>Renforcement des capacités: Développer l'expertise et l'expérience sur les droits des réfugiés IDP, et les normes juridiques pertinentes et la situation des réfugiés et PDI dans le pays - par des études, des recherches, pour recueillir des informations de base sur les réfugiés et PDI dans le pays.</a:t>
            </a:r>
          </a:p>
          <a:p>
            <a:pPr marL="457189" indent="-457189" algn="just">
              <a:buFont typeface="+mj-lt"/>
              <a:buAutoNum type="arabicPeriod" startAt="5"/>
            </a:pPr>
            <a:r>
              <a:rPr lang="fr-FR" sz="2600" dirty="0"/>
              <a:t>Sensibiliser: Instaurer des campagnes de sensibilisation du public sur les </a:t>
            </a:r>
            <a:r>
              <a:rPr lang="fr-FR" sz="2600" dirty="0" smtClean="0"/>
              <a:t>droits humains </a:t>
            </a:r>
            <a:r>
              <a:rPr lang="fr-FR" sz="2600" dirty="0"/>
              <a:t>des réfugiés et des personnes déplacées travaillant avec les médias pour faire passer le message que les réfugiés et les personnes déplacées ont des droits humains fondamentaux.</a:t>
            </a:r>
          </a:p>
          <a:p>
            <a:pPr marL="457189" indent="-457189" algn="just">
              <a:buFont typeface="+mj-lt"/>
              <a:buAutoNum type="arabicPeriod" startAt="5"/>
            </a:pPr>
            <a:r>
              <a:rPr lang="fr-FR" sz="2600" dirty="0"/>
              <a:t>Organiser des ateliers de formation sur les normes juridiques internationales et régionales sur les droits et la protection des réfugiés et des déplacés internes pour toutes les parties prenantes, y compris les responsables gouvernementaux, les forces de sécurité, la société civile, les leaders d'opinion publique et les personnes impliquées dans les catastrophes.</a:t>
            </a:r>
            <a:endParaRPr lang="en-US" sz="2600" dirty="0"/>
          </a:p>
        </p:txBody>
      </p:sp>
    </p:spTree>
    <p:extLst>
      <p:ext uri="{BB962C8B-B14F-4D97-AF65-F5344CB8AC3E}">
        <p14:creationId xmlns:p14="http://schemas.microsoft.com/office/powerpoint/2010/main" val="31707168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524436"/>
            <a:ext cx="9601196" cy="847164"/>
          </a:xfrm>
        </p:spPr>
        <p:txBody>
          <a:bodyPr>
            <a:normAutofit fontScale="90000"/>
          </a:bodyPr>
          <a:lstStyle/>
          <a:p>
            <a:r>
              <a:rPr lang="en-US" dirty="0"/>
              <a:t/>
            </a:r>
            <a:br>
              <a:rPr lang="en-US" dirty="0"/>
            </a:br>
            <a:r>
              <a:rPr lang="fr-BE" dirty="0" smtClean="0"/>
              <a:t>Stratégies</a:t>
            </a:r>
            <a:r>
              <a:rPr lang="en-US" dirty="0" smtClean="0"/>
              <a:t> </a:t>
            </a:r>
            <a:r>
              <a:rPr lang="fr-BE" dirty="0" smtClean="0"/>
              <a:t>d'intervention</a:t>
            </a:r>
            <a:r>
              <a:rPr lang="en-US" dirty="0" smtClean="0"/>
              <a:t> </a:t>
            </a:r>
            <a:r>
              <a:rPr lang="fr-BE" dirty="0" smtClean="0"/>
              <a:t>possible</a:t>
            </a:r>
            <a:endParaRPr lang="fr-BE" dirty="0"/>
          </a:p>
        </p:txBody>
      </p:sp>
      <p:sp>
        <p:nvSpPr>
          <p:cNvPr id="3" name="Content Placeholder 2"/>
          <p:cNvSpPr>
            <a:spLocks noGrp="1"/>
          </p:cNvSpPr>
          <p:nvPr>
            <p:ph idx="1"/>
          </p:nvPr>
        </p:nvSpPr>
        <p:spPr>
          <a:xfrm>
            <a:off x="497542" y="1586753"/>
            <a:ext cx="11120717" cy="5177118"/>
          </a:xfrm>
        </p:spPr>
        <p:txBody>
          <a:bodyPr>
            <a:noAutofit/>
          </a:bodyPr>
          <a:lstStyle/>
          <a:p>
            <a:pPr marL="457189" indent="-457189" algn="just">
              <a:buFont typeface="+mj-lt"/>
              <a:buAutoNum type="arabicPeriod" startAt="8"/>
            </a:pPr>
            <a:endParaRPr lang="fr-FR" dirty="0"/>
          </a:p>
          <a:p>
            <a:pPr marL="457189" indent="-457189" algn="just">
              <a:buFont typeface="+mj-lt"/>
              <a:buAutoNum type="arabicPeriod" startAt="8"/>
            </a:pPr>
            <a:r>
              <a:rPr lang="fr-FR" dirty="0"/>
              <a:t>Domestication des normes régionales et internationales: Plaider en faveur de l'adoption de lois et de politiques concernant les réfugiés et les personnes déplacées qui intègrent les normes juridiques internationales, en particulier les Principes directeurs sur le déplacement interne des personnes déplacées et le DIH pour les réfugiés. En particulier, les définitions des réfugiés et des personnes déplacées dans les politiques et la législation nationale devraient être conformes à celles du droit régional ou international ou aux deux. De telles politiques ou lois devraient reconnaître les rôles que doit jouer l'INDH.</a:t>
            </a:r>
          </a:p>
          <a:p>
            <a:pPr marL="457189" indent="-457189" algn="just">
              <a:buFont typeface="+mj-lt"/>
              <a:buAutoNum type="arabicPeriod" startAt="8"/>
            </a:pPr>
            <a:r>
              <a:rPr lang="fr-FR" dirty="0"/>
              <a:t>Élaborer et mettre en œuvre un outil de suivi pour surveiller la conformité du gouvernement aux normes régionales et internationales en ce qui concerne les droits des réfugiés et des personnes déplacées.</a:t>
            </a:r>
          </a:p>
          <a:p>
            <a:pPr marL="457189" indent="-457189" algn="just">
              <a:buFont typeface="+mj-lt"/>
              <a:buAutoNum type="arabicPeriod" startAt="8"/>
            </a:pPr>
            <a:r>
              <a:rPr lang="fr-FR" dirty="0"/>
              <a:t>Renforcer les capacités dans tous les domaines: mobilisation des ressources, logistique, questions techniques et ressources humaines, y compris le renforcement des partenariats avec d'autres acteurs pour relever les défis de la protection et de la promotion des droits </a:t>
            </a:r>
            <a:r>
              <a:rPr lang="fr-FR" dirty="0" smtClean="0"/>
              <a:t>des refugiées et des personnes déplacées</a:t>
            </a:r>
            <a:endParaRPr lang="en-US" sz="2400" dirty="0"/>
          </a:p>
        </p:txBody>
      </p:sp>
    </p:spTree>
    <p:extLst>
      <p:ext uri="{BB962C8B-B14F-4D97-AF65-F5344CB8AC3E}">
        <p14:creationId xmlns:p14="http://schemas.microsoft.com/office/powerpoint/2010/main" val="403662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524436"/>
            <a:ext cx="9601196" cy="1896035"/>
          </a:xfrm>
        </p:spPr>
        <p:txBody>
          <a:bodyPr/>
          <a:lstStyle/>
          <a:p>
            <a:r>
              <a:rPr lang="en-US" dirty="0"/>
              <a:t/>
            </a:r>
            <a:br>
              <a:rPr lang="en-US" dirty="0"/>
            </a:br>
            <a:r>
              <a:rPr lang="fr-BE" dirty="0" smtClean="0"/>
              <a:t>Stratégies</a:t>
            </a:r>
            <a:r>
              <a:rPr lang="en-US" dirty="0" smtClean="0"/>
              <a:t> intervention possible</a:t>
            </a:r>
            <a:endParaRPr lang="en-US" dirty="0"/>
          </a:p>
        </p:txBody>
      </p:sp>
      <p:sp>
        <p:nvSpPr>
          <p:cNvPr id="3" name="Content Placeholder 2"/>
          <p:cNvSpPr>
            <a:spLocks noGrp="1"/>
          </p:cNvSpPr>
          <p:nvPr>
            <p:ph idx="1"/>
          </p:nvPr>
        </p:nvSpPr>
        <p:spPr>
          <a:xfrm>
            <a:off x="618565" y="2420471"/>
            <a:ext cx="10945906" cy="3832411"/>
          </a:xfrm>
        </p:spPr>
        <p:txBody>
          <a:bodyPr>
            <a:noAutofit/>
          </a:bodyPr>
          <a:lstStyle/>
          <a:p>
            <a:pPr marL="457189" indent="-457189" algn="just">
              <a:buFont typeface="+mj-lt"/>
              <a:buAutoNum type="arabicPeriod" startAt="11"/>
            </a:pPr>
            <a:endParaRPr lang="fr-FR" sz="2800" dirty="0"/>
          </a:p>
          <a:p>
            <a:pPr marL="457189" indent="-457189" algn="just">
              <a:buFont typeface="+mj-lt"/>
              <a:buAutoNum type="arabicPeriod" startAt="11"/>
            </a:pPr>
            <a:r>
              <a:rPr lang="fr-FR" sz="2800" dirty="0"/>
              <a:t>Faire pression pour la ratification et la domestication de la Convention de l'Union africaine pour la protection et l'assistance des personnes déplacées en Afrique, UA 2009, et la Convention de l'OUA concernant les aspects spécifiques des problèmes des réfugiés en Afrique, OUA 1969.</a:t>
            </a:r>
          </a:p>
          <a:p>
            <a:pPr marL="457189" indent="-457189" algn="just">
              <a:buFont typeface="+mj-lt"/>
              <a:buAutoNum type="arabicPeriod" startAt="11"/>
            </a:pPr>
            <a:r>
              <a:rPr lang="fr-FR" sz="2800" dirty="0"/>
              <a:t>Soutenir des solutions durables dans la réinstallation ou l'intégration des personnes déplacées dans leurs implantations habituelles ou dans d'autres endroits de leur pays d'une manière sûre et digne - conseiller sur les bonnes politiques basées sur les instruments internationaux et régionaux des droits humains et le DIH.</a:t>
            </a:r>
            <a:endParaRPr lang="en-US" sz="2800" dirty="0"/>
          </a:p>
        </p:txBody>
      </p:sp>
    </p:spTree>
    <p:extLst>
      <p:ext uri="{BB962C8B-B14F-4D97-AF65-F5344CB8AC3E}">
        <p14:creationId xmlns:p14="http://schemas.microsoft.com/office/powerpoint/2010/main" val="26463865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058" y="685801"/>
            <a:ext cx="11577617" cy="1021975"/>
          </a:xfrm>
        </p:spPr>
        <p:txBody>
          <a:bodyPr>
            <a:normAutofit fontScale="90000"/>
          </a:bodyPr>
          <a:lstStyle/>
          <a:p>
            <a:r>
              <a:rPr lang="fr-FR" dirty="0"/>
              <a:t/>
            </a:r>
            <a:br>
              <a:rPr lang="fr-FR" dirty="0"/>
            </a:br>
            <a:r>
              <a:rPr lang="fr-FR" dirty="0"/>
              <a:t>Stratégies d'intervention spécifiques aux réfugiés</a:t>
            </a:r>
            <a:endParaRPr lang="en-US" dirty="0"/>
          </a:p>
        </p:txBody>
      </p:sp>
      <p:sp>
        <p:nvSpPr>
          <p:cNvPr id="3" name="Content Placeholder 2"/>
          <p:cNvSpPr>
            <a:spLocks noGrp="1"/>
          </p:cNvSpPr>
          <p:nvPr>
            <p:ph idx="1"/>
          </p:nvPr>
        </p:nvSpPr>
        <p:spPr>
          <a:xfrm>
            <a:off x="564775" y="1922929"/>
            <a:ext cx="11134166" cy="4491317"/>
          </a:xfrm>
        </p:spPr>
        <p:txBody>
          <a:bodyPr>
            <a:noAutofit/>
          </a:bodyPr>
          <a:lstStyle/>
          <a:p>
            <a:pPr marL="0" indent="0" algn="just">
              <a:buNone/>
            </a:pPr>
            <a:endParaRPr lang="fr-FR" sz="2800" u="sng" dirty="0"/>
          </a:p>
          <a:p>
            <a:pPr marL="0" indent="0" algn="just">
              <a:buNone/>
            </a:pPr>
            <a:r>
              <a:rPr lang="fr-FR" sz="2800" u="sng" dirty="0"/>
              <a:t>La prévention :</a:t>
            </a:r>
          </a:p>
          <a:p>
            <a:pPr marL="457200" lvl="1" indent="0" algn="just">
              <a:buNone/>
            </a:pPr>
            <a:r>
              <a:rPr lang="fr-FR" sz="2400" dirty="0"/>
              <a:t>Développer et mettre en œuvre des mécanismes d'alerte rapide et de surveillance, en particulier dans les zones sujettes aux conflits,</a:t>
            </a:r>
          </a:p>
          <a:p>
            <a:pPr marL="457200" lvl="1" indent="0" algn="just">
              <a:buNone/>
            </a:pPr>
            <a:r>
              <a:rPr lang="fr-FR" sz="2400" dirty="0"/>
              <a:t>Éduquer ou former les réfugiés à prendre conscience de leurs devoirs envers les communautés d'accueil et leur environnement,</a:t>
            </a:r>
          </a:p>
          <a:p>
            <a:pPr marL="457200" lvl="1" indent="0" algn="just">
              <a:buNone/>
            </a:pPr>
            <a:r>
              <a:rPr lang="fr-FR" sz="2400" dirty="0"/>
              <a:t>Éduquer les pays d'accueil à être tolérants envers les réfugiés et à reconnaître leurs droits,</a:t>
            </a:r>
          </a:p>
          <a:p>
            <a:pPr marL="457200" lvl="1" indent="0" algn="just">
              <a:buNone/>
            </a:pPr>
            <a:r>
              <a:rPr lang="fr-FR" sz="2400" dirty="0"/>
              <a:t>Favoriser des relations cordiales entre les réfugiés et les communautés d'accueil</a:t>
            </a:r>
            <a:r>
              <a:rPr lang="fr-FR" sz="2400" u="sng" dirty="0"/>
              <a:t>.</a:t>
            </a:r>
            <a:endParaRPr lang="en-US" sz="2400" dirty="0"/>
          </a:p>
          <a:p>
            <a:pPr marL="0" indent="0" algn="just">
              <a:buNone/>
            </a:pPr>
            <a:endParaRPr lang="en-US" sz="2800" dirty="0"/>
          </a:p>
        </p:txBody>
      </p:sp>
    </p:spTree>
    <p:extLst>
      <p:ext uri="{BB962C8B-B14F-4D97-AF65-F5344CB8AC3E}">
        <p14:creationId xmlns:p14="http://schemas.microsoft.com/office/powerpoint/2010/main" val="33130131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37883"/>
            <a:ext cx="9601200" cy="510988"/>
          </a:xfrm>
        </p:spPr>
        <p:txBody>
          <a:bodyPr>
            <a:normAutofit fontScale="90000"/>
          </a:bodyPr>
          <a:lstStyle/>
          <a:p>
            <a:r>
              <a:rPr lang="fr-FR" dirty="0"/>
              <a:t/>
            </a:r>
            <a:br>
              <a:rPr lang="fr-FR" dirty="0"/>
            </a:br>
            <a:r>
              <a:rPr lang="fr-FR" dirty="0"/>
              <a:t>Stratégies d'intervention spécifiques aux réfugiés</a:t>
            </a:r>
            <a:endParaRPr lang="en-US" dirty="0"/>
          </a:p>
        </p:txBody>
      </p:sp>
      <p:sp>
        <p:nvSpPr>
          <p:cNvPr id="3" name="Content Placeholder 2"/>
          <p:cNvSpPr>
            <a:spLocks noGrp="1"/>
          </p:cNvSpPr>
          <p:nvPr>
            <p:ph idx="1"/>
          </p:nvPr>
        </p:nvSpPr>
        <p:spPr>
          <a:xfrm>
            <a:off x="578224" y="1250576"/>
            <a:ext cx="11040036" cy="5607426"/>
          </a:xfrm>
        </p:spPr>
        <p:txBody>
          <a:bodyPr>
            <a:noAutofit/>
          </a:bodyPr>
          <a:lstStyle/>
          <a:p>
            <a:pPr marL="0" indent="0" algn="just">
              <a:buNone/>
            </a:pPr>
            <a:endParaRPr lang="fr-FR" u="sng" dirty="0"/>
          </a:p>
          <a:p>
            <a:pPr marL="0" indent="0" algn="just">
              <a:buNone/>
            </a:pPr>
            <a:r>
              <a:rPr lang="fr-FR" u="sng" dirty="0"/>
              <a:t>P</a:t>
            </a:r>
            <a:r>
              <a:rPr lang="fr-FR" u="sng" smtClean="0"/>
              <a:t>rotection</a:t>
            </a:r>
            <a:endParaRPr lang="fr-FR" u="sng" dirty="0"/>
          </a:p>
          <a:p>
            <a:pPr marL="0" indent="0" algn="just">
              <a:buNone/>
            </a:pPr>
            <a:r>
              <a:rPr lang="fr-FR" dirty="0"/>
              <a:t>Faire du plaidoyer en faveur des réfugiés.</a:t>
            </a:r>
          </a:p>
          <a:p>
            <a:pPr marL="0" indent="0" algn="just">
              <a:buNone/>
            </a:pPr>
            <a:r>
              <a:rPr lang="fr-FR" dirty="0"/>
              <a:t>D'exhorter les gouvernements à ratifier, domestiquer et mettre en œuvre les instruments régionaux et internationaux relatifs aux droits des réfugiés.</a:t>
            </a:r>
          </a:p>
          <a:p>
            <a:pPr marL="0" indent="0" algn="just">
              <a:buNone/>
            </a:pPr>
            <a:r>
              <a:rPr lang="fr-FR" dirty="0"/>
              <a:t>S'associer avec le HCR et d'autres organisations pour garantir les principes internationaux relatifs aux réfugiés tels que le principe de non-refoulement.</a:t>
            </a:r>
          </a:p>
          <a:p>
            <a:pPr marL="0" indent="0" algn="just">
              <a:buNone/>
            </a:pPr>
            <a:r>
              <a:rPr lang="fr-FR" dirty="0"/>
              <a:t>Assurer des moyens de subsistance durables aux réfugiés - alimentation, santé, éducation et autres aspects.</a:t>
            </a:r>
          </a:p>
          <a:p>
            <a:pPr marL="0" indent="0" algn="just">
              <a:buNone/>
            </a:pPr>
            <a:r>
              <a:rPr lang="fr-FR" dirty="0"/>
              <a:t>Travailler avec le gouvernement pour prévenir les activités militaires, l'insécurité et toutes les formes de violence, y compris la violence sexuelle dans les camps de réfugiés.</a:t>
            </a:r>
          </a:p>
          <a:p>
            <a:pPr marL="0" indent="0" algn="just">
              <a:buNone/>
            </a:pPr>
            <a:r>
              <a:rPr lang="fr-FR" dirty="0"/>
              <a:t> S'efforcer de trouver des solutions durables pour les réfugiés, à savoir le rapatriement librement consenti, l'intégration sur place et la réinstallation dans un pays tiers.</a:t>
            </a:r>
            <a:endParaRPr lang="en-US" sz="2400" dirty="0"/>
          </a:p>
        </p:txBody>
      </p:sp>
    </p:spTree>
    <p:extLst>
      <p:ext uri="{BB962C8B-B14F-4D97-AF65-F5344CB8AC3E}">
        <p14:creationId xmlns:p14="http://schemas.microsoft.com/office/powerpoint/2010/main" val="3921281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err="1"/>
              <a:t>Objectifs</a:t>
            </a:r>
            <a:endParaRPr lang="en-US" dirty="0"/>
          </a:p>
        </p:txBody>
      </p:sp>
      <p:sp>
        <p:nvSpPr>
          <p:cNvPr id="3" name="Content Placeholder 2"/>
          <p:cNvSpPr>
            <a:spLocks noGrp="1"/>
          </p:cNvSpPr>
          <p:nvPr>
            <p:ph idx="1"/>
          </p:nvPr>
        </p:nvSpPr>
        <p:spPr>
          <a:xfrm>
            <a:off x="860613" y="2286001"/>
            <a:ext cx="11147612" cy="4410635"/>
          </a:xfrm>
        </p:spPr>
        <p:txBody>
          <a:bodyPr>
            <a:normAutofit lnSpcReduction="10000"/>
          </a:bodyPr>
          <a:lstStyle/>
          <a:p>
            <a:pPr algn="just"/>
            <a:endParaRPr lang="fr-FR" sz="3600" dirty="0"/>
          </a:p>
          <a:p>
            <a:pPr algn="just"/>
            <a:r>
              <a:rPr lang="fr-FR" sz="3600" dirty="0"/>
              <a:t>Donner un aperçu des rôles pratiques que les INDH peuvent jouer dans la protection des réfugiés et des PDI,</a:t>
            </a:r>
          </a:p>
          <a:p>
            <a:pPr algn="just"/>
            <a:r>
              <a:rPr lang="fr-FR" sz="3600" dirty="0"/>
              <a:t> Partager des expériences de travail pour protéger les personnes déplacées et,</a:t>
            </a:r>
          </a:p>
          <a:p>
            <a:pPr algn="just"/>
            <a:r>
              <a:rPr lang="fr-FR" sz="3600" dirty="0"/>
              <a:t>Discuter des stratégies possibles pour travailler sur les problèmes des réfugiés et des personnes déplacées</a:t>
            </a:r>
            <a:endParaRPr lang="en-US" sz="3600" dirty="0"/>
          </a:p>
        </p:txBody>
      </p:sp>
    </p:spTree>
    <p:extLst>
      <p:ext uri="{BB962C8B-B14F-4D97-AF65-F5344CB8AC3E}">
        <p14:creationId xmlns:p14="http://schemas.microsoft.com/office/powerpoint/2010/main" val="42749355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03412"/>
            <a:ext cx="9601200" cy="1546412"/>
          </a:xfrm>
        </p:spPr>
        <p:txBody>
          <a:bodyPr>
            <a:normAutofit fontScale="90000"/>
          </a:bodyPr>
          <a:lstStyle/>
          <a:p>
            <a:r>
              <a:rPr lang="en-US" sz="6000" dirty="0"/>
              <a:t/>
            </a:r>
            <a:br>
              <a:rPr lang="en-US" sz="6000" dirty="0"/>
            </a:br>
            <a:r>
              <a:rPr lang="fr-BE" sz="6000" dirty="0" smtClean="0"/>
              <a:t>Discussion</a:t>
            </a:r>
            <a:endParaRPr lang="fr-BE" sz="6000" dirty="0"/>
          </a:p>
        </p:txBody>
      </p:sp>
      <p:sp>
        <p:nvSpPr>
          <p:cNvPr id="3" name="Content Placeholder 2"/>
          <p:cNvSpPr>
            <a:spLocks noGrp="1"/>
          </p:cNvSpPr>
          <p:nvPr>
            <p:ph idx="1"/>
          </p:nvPr>
        </p:nvSpPr>
        <p:spPr>
          <a:xfrm>
            <a:off x="712519" y="2078182"/>
            <a:ext cx="11479481" cy="3789218"/>
          </a:xfrm>
        </p:spPr>
        <p:txBody>
          <a:bodyPr>
            <a:noAutofit/>
          </a:bodyPr>
          <a:lstStyle/>
          <a:p>
            <a:pPr algn="ctr"/>
            <a:endParaRPr lang="fr-FR" sz="4000" dirty="0"/>
          </a:p>
          <a:p>
            <a:pPr algn="ctr"/>
            <a:r>
              <a:rPr lang="fr-FR" sz="4000" dirty="0"/>
              <a:t>Avez-vous un mandat en matière de droits de la personne?</a:t>
            </a:r>
          </a:p>
          <a:p>
            <a:pPr algn="ctr"/>
            <a:r>
              <a:rPr lang="fr-FR" sz="4000" dirty="0"/>
              <a:t>Quelle base juridique auriez-vous pour protéger les réfugiés et les personnes déplacées?</a:t>
            </a:r>
            <a:endParaRPr lang="en-US" sz="4000" dirty="0"/>
          </a:p>
        </p:txBody>
      </p:sp>
    </p:spTree>
    <p:extLst>
      <p:ext uri="{BB962C8B-B14F-4D97-AF65-F5344CB8AC3E}">
        <p14:creationId xmlns:p14="http://schemas.microsoft.com/office/powerpoint/2010/main" val="195298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2525" y="415636"/>
            <a:ext cx="9994073" cy="1870363"/>
          </a:xfrm>
        </p:spPr>
        <p:txBody>
          <a:bodyPr>
            <a:normAutofit fontScale="90000"/>
          </a:bodyPr>
          <a:lstStyle/>
          <a:p>
            <a:r>
              <a:rPr lang="fr-FR" sz="4000" dirty="0">
                <a:solidFill>
                  <a:prstClr val="black">
                    <a:lumMod val="85000"/>
                    <a:lumOff val="15000"/>
                  </a:prstClr>
                </a:solidFill>
              </a:rPr>
              <a:t/>
            </a:r>
            <a:br>
              <a:rPr lang="fr-FR" sz="4000" dirty="0">
                <a:solidFill>
                  <a:prstClr val="black">
                    <a:lumMod val="85000"/>
                    <a:lumOff val="15000"/>
                  </a:prstClr>
                </a:solidFill>
              </a:rPr>
            </a:br>
            <a:r>
              <a:rPr lang="fr-FR" sz="4000" dirty="0">
                <a:solidFill>
                  <a:prstClr val="black">
                    <a:lumMod val="85000"/>
                    <a:lumOff val="15000"/>
                  </a:prstClr>
                </a:solidFill>
              </a:rPr>
              <a:t>Pourquoi les INDH devraient protéger les réfugiés et les personnes déplacées</a:t>
            </a:r>
            <a:endParaRPr lang="en-US" dirty="0"/>
          </a:p>
        </p:txBody>
      </p:sp>
      <p:sp>
        <p:nvSpPr>
          <p:cNvPr id="3" name="Content Placeholder 2"/>
          <p:cNvSpPr>
            <a:spLocks noGrp="1"/>
          </p:cNvSpPr>
          <p:nvPr>
            <p:ph sz="half" idx="1"/>
          </p:nvPr>
        </p:nvSpPr>
        <p:spPr>
          <a:xfrm>
            <a:off x="416860" y="2084295"/>
            <a:ext cx="5284694" cy="4303058"/>
          </a:xfrm>
        </p:spPr>
        <p:txBody>
          <a:bodyPr>
            <a:noAutofit/>
          </a:bodyPr>
          <a:lstStyle/>
          <a:p>
            <a:pPr marL="0" indent="0" algn="just">
              <a:buNone/>
            </a:pPr>
            <a:endParaRPr lang="en-US" sz="2000" b="1" dirty="0"/>
          </a:p>
          <a:p>
            <a:pPr marL="0" indent="0" algn="just">
              <a:buNone/>
            </a:pPr>
            <a:r>
              <a:rPr lang="en-US" sz="2000" b="1" dirty="0" smtClean="0"/>
              <a:t>Points forts:</a:t>
            </a:r>
            <a:endParaRPr lang="fr-FR" sz="2000" b="1" dirty="0"/>
          </a:p>
          <a:p>
            <a:pPr marL="0" indent="0" algn="just">
              <a:buNone/>
            </a:pPr>
            <a:r>
              <a:rPr lang="fr-FR" sz="2000" dirty="0"/>
              <a:t>Le mandat des INDH en matière de droits </a:t>
            </a:r>
            <a:r>
              <a:rPr lang="fr-FR" sz="2000" dirty="0" smtClean="0"/>
              <a:t>humains: </a:t>
            </a:r>
            <a:r>
              <a:rPr lang="fr-FR" sz="2000" dirty="0"/>
              <a:t>Les droits des réfugiés et des personnes déplacées sont des droits humains.</a:t>
            </a:r>
          </a:p>
          <a:p>
            <a:pPr marL="0" indent="0" algn="just">
              <a:buNone/>
            </a:pPr>
            <a:r>
              <a:rPr lang="fr-FR" sz="2000" dirty="0"/>
              <a:t> La crédibilité et l'expérience des INDH travaillant sur les questions de </a:t>
            </a:r>
            <a:r>
              <a:rPr lang="fr-FR" sz="2000" dirty="0" smtClean="0"/>
              <a:t>droits humains </a:t>
            </a:r>
            <a:r>
              <a:rPr lang="fr-FR" sz="2000" dirty="0"/>
              <a:t>au niveau national.</a:t>
            </a:r>
          </a:p>
          <a:p>
            <a:pPr marL="0" indent="0" algn="just">
              <a:buNone/>
            </a:pPr>
            <a:r>
              <a:rPr lang="fr-FR" sz="2000" dirty="0"/>
              <a:t> Possibilité d'accéder et de travailler avec différents acteurs.</a:t>
            </a:r>
          </a:p>
          <a:p>
            <a:pPr marL="0" indent="0" algn="just">
              <a:buNone/>
            </a:pPr>
            <a:r>
              <a:rPr lang="fr-FR" sz="2000" dirty="0"/>
              <a:t>Capacité à servir d'intermédiaire entre le gouvernement et les communautés - rôle de conseiller</a:t>
            </a:r>
          </a:p>
          <a:p>
            <a:pPr marL="0" indent="0" algn="just">
              <a:buNone/>
            </a:pPr>
            <a:r>
              <a:rPr lang="fr-FR" sz="2000" dirty="0"/>
              <a:t>Capacité d'intervenir en cas de violation des droits de la personne - mandat de plaintes.</a:t>
            </a:r>
            <a:endParaRPr lang="en-US" sz="2000" dirty="0"/>
          </a:p>
        </p:txBody>
      </p:sp>
      <p:sp>
        <p:nvSpPr>
          <p:cNvPr id="4" name="Content Placeholder 3"/>
          <p:cNvSpPr>
            <a:spLocks noGrp="1"/>
          </p:cNvSpPr>
          <p:nvPr>
            <p:ph sz="half" idx="2"/>
          </p:nvPr>
        </p:nvSpPr>
        <p:spPr>
          <a:xfrm>
            <a:off x="5916706" y="2084295"/>
            <a:ext cx="5715000" cy="5204011"/>
          </a:xfrm>
        </p:spPr>
        <p:txBody>
          <a:bodyPr>
            <a:noAutofit/>
          </a:bodyPr>
          <a:lstStyle/>
          <a:p>
            <a:pPr marL="0" indent="0" algn="just">
              <a:buNone/>
            </a:pPr>
            <a:r>
              <a:rPr lang="fr-BE" sz="2000" b="1" dirty="0" smtClean="0"/>
              <a:t>Défi</a:t>
            </a:r>
            <a:r>
              <a:rPr lang="en-US" sz="2000" b="1" dirty="0"/>
              <a:t>s</a:t>
            </a:r>
            <a:r>
              <a:rPr lang="en-US" sz="2000" b="1" dirty="0" smtClean="0"/>
              <a:t>:</a:t>
            </a:r>
            <a:endParaRPr lang="fr-FR" sz="2000" dirty="0"/>
          </a:p>
          <a:p>
            <a:pPr algn="just"/>
            <a:r>
              <a:rPr lang="fr-FR" sz="2000" dirty="0"/>
              <a:t>L'absence d'un cadre législatif sur les réfugiés et les PDI dans certains pays.</a:t>
            </a:r>
          </a:p>
          <a:p>
            <a:pPr algn="just"/>
            <a:r>
              <a:rPr lang="fr-FR" sz="2000" dirty="0"/>
              <a:t> La tâche d'équilibrer les demandes des gouvernements, des communautés, des réfugiés et des personnes déplacées.</a:t>
            </a:r>
          </a:p>
          <a:p>
            <a:pPr algn="just"/>
            <a:r>
              <a:rPr lang="fr-FR" sz="2000" dirty="0"/>
              <a:t> les gouvernements ont tendance à s'intéresser davantage aux ex-combattants qu'aux intérêts des personnes déplacées</a:t>
            </a:r>
          </a:p>
          <a:p>
            <a:pPr algn="just"/>
            <a:r>
              <a:rPr lang="fr-FR" sz="2000" dirty="0"/>
              <a:t>Dans les situations de conflit, il peut être difficile d'atteindre ou d'accéder aux PDI.</a:t>
            </a:r>
          </a:p>
          <a:p>
            <a:pPr algn="just"/>
            <a:r>
              <a:rPr lang="fr-FR" sz="2000" dirty="0"/>
              <a:t> Le faible intérêt de certains gouvernements pour les </a:t>
            </a:r>
            <a:r>
              <a:rPr lang="fr-FR" sz="2000" dirty="0" smtClean="0"/>
              <a:t>droits humains.</a:t>
            </a:r>
            <a:endParaRPr lang="fr-FR" sz="2000" dirty="0"/>
          </a:p>
          <a:p>
            <a:pPr algn="just"/>
            <a:r>
              <a:rPr lang="fr-FR" sz="2000" dirty="0"/>
              <a:t>Ressources inadéquates</a:t>
            </a:r>
            <a:endParaRPr lang="en-US" sz="2000" dirty="0"/>
          </a:p>
        </p:txBody>
      </p:sp>
    </p:spTree>
    <p:extLst>
      <p:ext uri="{BB962C8B-B14F-4D97-AF65-F5344CB8AC3E}">
        <p14:creationId xmlns:p14="http://schemas.microsoft.com/office/powerpoint/2010/main" val="17978405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a:t/>
            </a:r>
            <a:br>
              <a:rPr lang="en-US" sz="6000" dirty="0"/>
            </a:br>
            <a:r>
              <a:rPr lang="en-US" sz="6000" dirty="0" err="1"/>
              <a:t>Discuter</a:t>
            </a:r>
            <a:endParaRPr lang="en-US" sz="6000" dirty="0"/>
          </a:p>
        </p:txBody>
      </p:sp>
      <p:sp>
        <p:nvSpPr>
          <p:cNvPr id="3" name="Content Placeholder 2"/>
          <p:cNvSpPr>
            <a:spLocks noGrp="1"/>
          </p:cNvSpPr>
          <p:nvPr>
            <p:ph idx="1"/>
          </p:nvPr>
        </p:nvSpPr>
        <p:spPr>
          <a:xfrm>
            <a:off x="1371600" y="2891118"/>
            <a:ext cx="9601200" cy="2976282"/>
          </a:xfrm>
        </p:spPr>
        <p:txBody>
          <a:bodyPr/>
          <a:lstStyle/>
          <a:p>
            <a:pPr lvl="0" algn="ctr"/>
            <a:endParaRPr lang="fr-FR" sz="4000" dirty="0">
              <a:solidFill>
                <a:srgbClr val="191B0E"/>
              </a:solidFill>
            </a:endParaRPr>
          </a:p>
          <a:p>
            <a:pPr lvl="0" algn="ctr"/>
            <a:r>
              <a:rPr lang="fr-FR" sz="4000" dirty="0">
                <a:solidFill>
                  <a:srgbClr val="191B0E"/>
                </a:solidFill>
              </a:rPr>
              <a:t>Selon vous, quels sont les problèmes de protection pour les réfugiés et les personnes déplacées?</a:t>
            </a:r>
            <a:endParaRPr lang="en-US" dirty="0"/>
          </a:p>
        </p:txBody>
      </p:sp>
    </p:spTree>
    <p:extLst>
      <p:ext uri="{BB962C8B-B14F-4D97-AF65-F5344CB8AC3E}">
        <p14:creationId xmlns:p14="http://schemas.microsoft.com/office/powerpoint/2010/main" val="4232110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24434"/>
            <a:ext cx="9601200" cy="1801907"/>
          </a:xfrm>
        </p:spPr>
        <p:txBody>
          <a:bodyPr>
            <a:normAutofit fontScale="90000"/>
          </a:bodyPr>
          <a:lstStyle/>
          <a:p>
            <a:r>
              <a:rPr lang="fr-FR" dirty="0"/>
              <a:t/>
            </a:r>
            <a:br>
              <a:rPr lang="fr-FR" dirty="0"/>
            </a:br>
            <a:r>
              <a:rPr lang="fr-FR" dirty="0"/>
              <a:t>Problèmes de protection pour les réfugiés et les personnes déplacées</a:t>
            </a:r>
            <a:endParaRPr lang="en-US" dirty="0"/>
          </a:p>
        </p:txBody>
      </p:sp>
      <p:sp>
        <p:nvSpPr>
          <p:cNvPr id="3" name="Content Placeholder 2"/>
          <p:cNvSpPr>
            <a:spLocks noGrp="1"/>
          </p:cNvSpPr>
          <p:nvPr>
            <p:ph idx="1"/>
          </p:nvPr>
        </p:nvSpPr>
        <p:spPr>
          <a:xfrm>
            <a:off x="537883" y="2326341"/>
            <a:ext cx="11120718" cy="4719918"/>
          </a:xfrm>
        </p:spPr>
        <p:txBody>
          <a:bodyPr>
            <a:noAutofit/>
          </a:bodyPr>
          <a:lstStyle/>
          <a:p>
            <a:pPr marL="0" indent="0" algn="just">
              <a:buNone/>
            </a:pPr>
            <a:endParaRPr lang="fr-FR" sz="2600" b="1" dirty="0"/>
          </a:p>
          <a:p>
            <a:pPr algn="just"/>
            <a:r>
              <a:rPr lang="fr-FR" sz="2600" dirty="0"/>
              <a:t>Maisons perdues: Peut avoir besoin d'un abri. Souvent contraints de chercher un abri dans des camps ou des établissements surpeuplés entraînant divers risques de protection.</a:t>
            </a:r>
          </a:p>
          <a:p>
            <a:pPr algn="just"/>
            <a:r>
              <a:rPr lang="fr-FR" sz="2600" dirty="0"/>
              <a:t>Perdus de biens - ils perdent souvent l'accès à leurs terres et autres biens ainsi qu'à leurs moyens de subsistance normaux, sources de revenus. En conséquence, ils peuvent souffrir de pauvreté, de marginalisation, d'exploitation et d'abus.</a:t>
            </a:r>
          </a:p>
          <a:p>
            <a:pPr algn="just"/>
            <a:r>
              <a:rPr lang="fr-FR" sz="2600" dirty="0"/>
              <a:t>Droit à un niveau de vie suffisant: Ils peuvent perdre l'accès à une nourriture adéquate, à une eau salubre, à un risque de famine, à la malnutrition et à des problèmes de santé et d'habillement</a:t>
            </a:r>
          </a:p>
          <a:p>
            <a:pPr algn="just"/>
            <a:r>
              <a:rPr lang="fr-FR" sz="2600" dirty="0"/>
              <a:t>Perdu des services sociaux: Ils risquent de manquer des services sociaux - éducation, services de santé</a:t>
            </a:r>
            <a:endParaRPr lang="en-US" sz="2600" dirty="0"/>
          </a:p>
        </p:txBody>
      </p:sp>
    </p:spTree>
    <p:extLst>
      <p:ext uri="{BB962C8B-B14F-4D97-AF65-F5344CB8AC3E}">
        <p14:creationId xmlns:p14="http://schemas.microsoft.com/office/powerpoint/2010/main" val="36635096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
            </a:r>
            <a:br>
              <a:rPr lang="fr-FR" dirty="0"/>
            </a:br>
            <a:r>
              <a:rPr lang="fr-FR" dirty="0"/>
              <a:t>Problèmes de protection </a:t>
            </a:r>
            <a:r>
              <a:rPr lang="fr-FR" dirty="0" smtClean="0"/>
              <a:t>des</a:t>
            </a:r>
            <a:r>
              <a:rPr lang="fr-FR" dirty="0" smtClean="0"/>
              <a:t> </a:t>
            </a:r>
            <a:r>
              <a:rPr lang="fr-FR" dirty="0"/>
              <a:t>réfugiés et les déplacés internes</a:t>
            </a:r>
            <a:endParaRPr lang="en-US" dirty="0"/>
          </a:p>
        </p:txBody>
      </p:sp>
      <p:sp>
        <p:nvSpPr>
          <p:cNvPr id="3" name="Content Placeholder 2"/>
          <p:cNvSpPr>
            <a:spLocks noGrp="1"/>
          </p:cNvSpPr>
          <p:nvPr>
            <p:ph idx="1"/>
          </p:nvPr>
        </p:nvSpPr>
        <p:spPr>
          <a:xfrm>
            <a:off x="806824" y="2474259"/>
            <a:ext cx="10663517" cy="3859305"/>
          </a:xfrm>
        </p:spPr>
        <p:txBody>
          <a:bodyPr>
            <a:normAutofit fontScale="85000" lnSpcReduction="20000"/>
          </a:bodyPr>
          <a:lstStyle/>
          <a:p>
            <a:pPr algn="just"/>
            <a:endParaRPr lang="fr-FR" b="1" u="sng" dirty="0"/>
          </a:p>
          <a:p>
            <a:pPr algn="just"/>
            <a:r>
              <a:rPr lang="fr-FR" b="1" u="sng" dirty="0"/>
              <a:t>Les structures familiales </a:t>
            </a:r>
            <a:r>
              <a:rPr lang="fr-FR" b="1" dirty="0"/>
              <a:t>et communautaires s'effondrent souvent et les membres de la famille se séparent. Les </a:t>
            </a:r>
            <a:r>
              <a:rPr lang="fr-FR" dirty="0"/>
              <a:t>enfants non accompagnés et séparés, les ménages monoparentaux (en particulier lorsqu'ils sont dirigés par des femmes ou des enfants), les personnes âgées et les personnes handicapées courent souvent plus de risques d'abus, notamment d'exploitation sexuelle, de travail forcé ou de recrutement forcé.</a:t>
            </a:r>
          </a:p>
          <a:p>
            <a:pPr algn="just"/>
            <a:r>
              <a:rPr lang="fr-FR" dirty="0"/>
              <a:t> Les documents d'identité sont souvent perdus, détruits ou confisqués au cours du déplacement ou de l'exil. En conséquence, ils sont confrontés à des problèmes d'identité entraînant des difficultés d'accès aux services publics tels que l'éducation et la santé, des restrictions à la liberté de mouvement et des risques accrus de harcèlement, d'exploitation ou d'arrestation et de détention arbitraires.</a:t>
            </a:r>
          </a:p>
          <a:p>
            <a:pPr algn="just"/>
            <a:r>
              <a:rPr lang="fr-FR" dirty="0"/>
              <a:t>Discrimination: les PDI ou les réfugiés peuvent se trouver dans des zones où ils sont confrontés à la marginalisation, à la discrimination et à l'hostilité, ou sont ciblés pour des abus et des attaques.</a:t>
            </a:r>
          </a:p>
          <a:p>
            <a:pPr algn="just"/>
            <a:r>
              <a:rPr lang="fr-FR" dirty="0"/>
              <a:t>Insécurité: des combattants, des communautés hôtes, entre eux.</a:t>
            </a:r>
            <a:endParaRPr lang="en-US" dirty="0"/>
          </a:p>
        </p:txBody>
      </p:sp>
    </p:spTree>
    <p:extLst>
      <p:ext uri="{BB962C8B-B14F-4D97-AF65-F5344CB8AC3E}">
        <p14:creationId xmlns:p14="http://schemas.microsoft.com/office/powerpoint/2010/main" val="3744991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z="6600" dirty="0" smtClean="0"/>
              <a:t>Discussion</a:t>
            </a:r>
            <a:endParaRPr lang="fr-BE" sz="6600" dirty="0"/>
          </a:p>
        </p:txBody>
      </p:sp>
      <p:sp>
        <p:nvSpPr>
          <p:cNvPr id="3" name="Content Placeholder 2"/>
          <p:cNvSpPr>
            <a:spLocks noGrp="1"/>
          </p:cNvSpPr>
          <p:nvPr>
            <p:ph idx="1"/>
          </p:nvPr>
        </p:nvSpPr>
        <p:spPr>
          <a:xfrm>
            <a:off x="1371600" y="2837328"/>
            <a:ext cx="9601200" cy="2729753"/>
          </a:xfrm>
        </p:spPr>
        <p:txBody>
          <a:bodyPr>
            <a:normAutofit/>
          </a:bodyPr>
          <a:lstStyle/>
          <a:p>
            <a:pPr algn="ctr"/>
            <a:endParaRPr lang="fr-FR" sz="3600" dirty="0"/>
          </a:p>
          <a:p>
            <a:pPr algn="ctr"/>
            <a:r>
              <a:rPr lang="fr-FR" sz="3600" dirty="0"/>
              <a:t>Quelles stratégies pouvez-vous appliquer pour faire face aux problèmes de protection?</a:t>
            </a:r>
            <a:endParaRPr lang="en-US" sz="3600" dirty="0"/>
          </a:p>
        </p:txBody>
      </p:sp>
    </p:spTree>
    <p:extLst>
      <p:ext uri="{BB962C8B-B14F-4D97-AF65-F5344CB8AC3E}">
        <p14:creationId xmlns:p14="http://schemas.microsoft.com/office/powerpoint/2010/main" val="8451053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9408" y="-273132"/>
            <a:ext cx="9725892" cy="1456473"/>
          </a:xfrm>
        </p:spPr>
        <p:txBody>
          <a:bodyPr>
            <a:normAutofit/>
          </a:bodyPr>
          <a:lstStyle/>
          <a:p>
            <a:r>
              <a:rPr lang="en-US" dirty="0"/>
              <a:t/>
            </a:r>
            <a:br>
              <a:rPr lang="en-US" dirty="0"/>
            </a:br>
            <a:r>
              <a:rPr lang="en-US" dirty="0" err="1"/>
              <a:t>Stratégies</a:t>
            </a:r>
            <a:r>
              <a:rPr lang="en-US" dirty="0"/>
              <a:t> </a:t>
            </a:r>
            <a:r>
              <a:rPr lang="en-US" dirty="0" err="1"/>
              <a:t>d'intervention</a:t>
            </a:r>
            <a:r>
              <a:rPr lang="en-US" dirty="0"/>
              <a:t> </a:t>
            </a:r>
            <a:r>
              <a:rPr lang="en-US" dirty="0" err="1"/>
              <a:t>possibles</a:t>
            </a:r>
            <a:endParaRPr lang="en-US" dirty="0"/>
          </a:p>
        </p:txBody>
      </p:sp>
      <p:sp>
        <p:nvSpPr>
          <p:cNvPr id="3" name="Content Placeholder 2"/>
          <p:cNvSpPr>
            <a:spLocks noGrp="1"/>
          </p:cNvSpPr>
          <p:nvPr>
            <p:ph idx="1"/>
          </p:nvPr>
        </p:nvSpPr>
        <p:spPr>
          <a:xfrm>
            <a:off x="522515" y="427513"/>
            <a:ext cx="11136086" cy="6672536"/>
          </a:xfrm>
        </p:spPr>
        <p:txBody>
          <a:bodyPr>
            <a:noAutofit/>
          </a:bodyPr>
          <a:lstStyle/>
          <a:p>
            <a:pPr marL="457189" indent="-457189" algn="just">
              <a:buFont typeface="+mj-lt"/>
              <a:buAutoNum type="arabicPeriod"/>
            </a:pPr>
            <a:endParaRPr lang="fr-FR" sz="2200" dirty="0"/>
          </a:p>
          <a:p>
            <a:pPr marL="457189" indent="-457189" algn="just">
              <a:buFont typeface="+mj-lt"/>
              <a:buAutoNum type="arabicPeriod"/>
            </a:pPr>
            <a:r>
              <a:rPr lang="fr-FR" sz="2200" dirty="0"/>
              <a:t>Reconnaissant que les personnes déplacées et les réfugiés sont des problèmes de </a:t>
            </a:r>
            <a:r>
              <a:rPr lang="fr-FR" sz="2200" dirty="0" smtClean="0"/>
              <a:t>droits humains </a:t>
            </a:r>
            <a:r>
              <a:rPr lang="fr-FR" sz="2200" dirty="0"/>
              <a:t>relevant du mandat des INDH. En conséquence, leurs problèmes devraient être incorporés dans les plans stratégiques et les plans de travail annuels en utilisant les ressources disponibles: traitement des plaintes, suivi et inspections, plaidoyer, etc.</a:t>
            </a:r>
          </a:p>
          <a:p>
            <a:pPr marL="457189" indent="-457189" algn="just">
              <a:buFont typeface="+mj-lt"/>
              <a:buAutoNum type="arabicPeriod"/>
            </a:pPr>
            <a:r>
              <a:rPr lang="fr-FR" sz="2200" dirty="0"/>
              <a:t>Placer les questions de réfugiés et de personnes déplacées au sein du département approprié de l'INDH et désigner des personnes-ressources sur ces questions.</a:t>
            </a:r>
          </a:p>
          <a:p>
            <a:pPr marL="457189" indent="-457189" algn="just">
              <a:buFont typeface="+mj-lt"/>
              <a:buAutoNum type="arabicPeriod"/>
            </a:pPr>
            <a:r>
              <a:rPr lang="fr-FR" sz="2200" dirty="0"/>
              <a:t> Concevoir des programmes pour jouer un rôle dans toutes les phases du déplacement et des questions de réfugiés. Développer et utiliser des mécanismes d'alerte précoce et d'action précoce pour prévenir les conflits pouvant conduire au déplacement de personnes ou de personnes fuyant vers l'exil.</a:t>
            </a:r>
          </a:p>
          <a:p>
            <a:pPr marL="457189" indent="-457189" algn="just">
              <a:buFont typeface="+mj-lt"/>
              <a:buAutoNum type="arabicPeriod"/>
            </a:pPr>
            <a:r>
              <a:rPr lang="fr-FR" sz="2200" dirty="0"/>
              <a:t>Instaurer des programmes de plaidoyer exhortant le gouvernement à assumer ses responsabilités de protection et d'assistance aux réfugiés et aux personnes déplacées, en fournissant des services de base - tels que la santé, la sécurité et les services sociaux - en accord avec les normes régionales et internationales. Les INDH peuvent également plaider auprès des Nations Unies pour demander une assistance humanitaire adéquate. Pendant le retour et la réintégration, les INDH devraient veiller à ce que les droits des PDI soient respectés.</a:t>
            </a:r>
            <a:endParaRPr lang="en-US" sz="2200" dirty="0"/>
          </a:p>
        </p:txBody>
      </p:sp>
    </p:spTree>
    <p:extLst>
      <p:ext uri="{BB962C8B-B14F-4D97-AF65-F5344CB8AC3E}">
        <p14:creationId xmlns:p14="http://schemas.microsoft.com/office/powerpoint/2010/main" val="42104910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AB946B"/>
      </a:accent1>
      <a:accent2>
        <a:srgbClr val="C04F32"/>
      </a:accent2>
      <a:accent3>
        <a:srgbClr val="DD8C3C"/>
      </a:accent3>
      <a:accent4>
        <a:srgbClr val="8E684C"/>
      </a:accent4>
      <a:accent5>
        <a:srgbClr val="CBAF62"/>
      </a:accent5>
      <a:accent6>
        <a:srgbClr val="803348"/>
      </a:accent6>
      <a:hlink>
        <a:srgbClr val="86724D"/>
      </a:hlink>
      <a:folHlink>
        <a:srgbClr val="B99E84"/>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A2BEDC8B-F191-493B-BA33-0F4F800A89D3}"/>
    </a:ext>
  </a:extLst>
</a:theme>
</file>

<file path=docProps/app.xml><?xml version="1.0" encoding="utf-8"?>
<Properties xmlns="http://schemas.openxmlformats.org/officeDocument/2006/extended-properties" xmlns:vt="http://schemas.openxmlformats.org/officeDocument/2006/docPropsVTypes">
  <Template>Organic</Template>
  <TotalTime>301</TotalTime>
  <Words>1418</Words>
  <Application>Microsoft Office PowerPoint</Application>
  <PresentationFormat>Widescreen</PresentationFormat>
  <Paragraphs>81</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Garamond</vt:lpstr>
      <vt:lpstr>Organic</vt:lpstr>
      <vt:lpstr>        Rôle des institutions nationales des droits humains dans la protection des réfugiés et des personnes déplacées</vt:lpstr>
      <vt:lpstr> Objectifs</vt:lpstr>
      <vt:lpstr> Discussion</vt:lpstr>
      <vt:lpstr> Pourquoi les INDH devraient protéger les réfugiés et les personnes déplacées</vt:lpstr>
      <vt:lpstr> Discuter</vt:lpstr>
      <vt:lpstr> Problèmes de protection pour les réfugiés et les personnes déplacées</vt:lpstr>
      <vt:lpstr> Problèmes de protection des réfugiés et les déplacés internes</vt:lpstr>
      <vt:lpstr>Discussion</vt:lpstr>
      <vt:lpstr> Stratégies d'intervention possibles</vt:lpstr>
      <vt:lpstr> Stratégies d'intervention possibles</vt:lpstr>
      <vt:lpstr> Stratégies d'intervention possible</vt:lpstr>
      <vt:lpstr> Stratégies intervention possible</vt:lpstr>
      <vt:lpstr> Stratégies d'intervention spécifiques aux réfugiés</vt:lpstr>
      <vt:lpstr> Stratégies d'intervention spécifiques aux réfugiés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national human rights institutions in the protection of refugees and idps</dc:title>
  <dc:creator>PV</dc:creator>
  <cp:lastModifiedBy>Windows User</cp:lastModifiedBy>
  <cp:revision>35</cp:revision>
  <dcterms:created xsi:type="dcterms:W3CDTF">2018-02-23T12:09:23Z</dcterms:created>
  <dcterms:modified xsi:type="dcterms:W3CDTF">2018-03-04T14:17:32Z</dcterms:modified>
</cp:coreProperties>
</file>