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8"/>
  </p:notesMasterIdLst>
  <p:sldIdLst>
    <p:sldId id="256" r:id="rId2"/>
    <p:sldId id="257" r:id="rId3"/>
    <p:sldId id="258" r:id="rId4"/>
    <p:sldId id="260" r:id="rId5"/>
    <p:sldId id="261" r:id="rId6"/>
    <p:sldId id="262" r:id="rId7"/>
    <p:sldId id="263" r:id="rId8"/>
    <p:sldId id="264" r:id="rId9"/>
    <p:sldId id="265"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p:scale>
          <a:sx n="53" d="100"/>
          <a:sy n="53" d="100"/>
        </p:scale>
        <p:origin x="380" y="6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890B37-D82F-47A6-A1B9-68652EBE4432}" type="datetimeFigureOut">
              <a:rPr lang="en-US" smtClean="0"/>
              <a:t>3/7/2018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EB941-37EA-4B59-AFF8-4C3A8EE4EE60}" type="slidenum">
              <a:rPr lang="en-US" smtClean="0"/>
              <a:t>‹#›</a:t>
            </a:fld>
            <a:endParaRPr lang="en-US"/>
          </a:p>
        </p:txBody>
      </p:sp>
    </p:spTree>
    <p:extLst>
      <p:ext uri="{BB962C8B-B14F-4D97-AF65-F5344CB8AC3E}">
        <p14:creationId xmlns:p14="http://schemas.microsoft.com/office/powerpoint/2010/main" val="9661389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zh-CN" dirty="0" smtClean="0">
                <a:latin typeface="Arial" panose="020B0604020202020204" pitchFamily="34" charset="0"/>
              </a:rPr>
              <a:t>As you all know, NHRIs mandate include the responsibility to protect the effective enjoyment by all of all human rights, and to coordinate </a:t>
            </a:r>
          </a:p>
          <a:p>
            <a:pPr eaLnBrk="1" hangingPunct="1"/>
            <a:r>
              <a:rPr lang="en-US" altLang="zh-CN" dirty="0" smtClean="0">
                <a:latin typeface="Arial" panose="020B0604020202020204" pitchFamily="34" charset="0"/>
              </a:rPr>
              <a:t>human rights protection activities at</a:t>
            </a:r>
            <a:r>
              <a:rPr lang="en-US" altLang="zh-CN" baseline="0" dirty="0" smtClean="0">
                <a:latin typeface="Arial" panose="020B0604020202020204" pitchFamily="34" charset="0"/>
              </a:rPr>
              <a:t> the national level</a:t>
            </a:r>
            <a:r>
              <a:rPr lang="en-US" altLang="zh-CN" dirty="0" smtClean="0">
                <a:latin typeface="Arial" panose="020B0604020202020204" pitchFamily="34" charset="0"/>
              </a:rPr>
              <a:t>. </a:t>
            </a:r>
            <a:r>
              <a:rPr lang="en-GB" altLang="zh-CN" dirty="0" smtClean="0">
                <a:latin typeface="Arial" panose="020B0604020202020204" pitchFamily="34" charset="0"/>
              </a:rPr>
              <a:t>NHRIs</a:t>
            </a:r>
            <a:r>
              <a:rPr lang="en-GB" altLang="en-US" dirty="0" smtClean="0">
                <a:latin typeface="Arial" panose="020B0604020202020204" pitchFamily="34" charset="0"/>
              </a:rPr>
              <a:t> engagement in monitoring, fact-finding and investigations at </a:t>
            </a:r>
          </a:p>
          <a:p>
            <a:pPr eaLnBrk="1" hangingPunct="1"/>
            <a:r>
              <a:rPr lang="en-GB" altLang="en-US" dirty="0" smtClean="0">
                <a:latin typeface="Arial" panose="020B0604020202020204" pitchFamily="34" charset="0"/>
              </a:rPr>
              <a:t> is one of the most significant ways in which to fulfil this mandate. </a:t>
            </a:r>
          </a:p>
          <a:p>
            <a:pPr eaLnBrk="1" hangingPunct="1"/>
            <a:r>
              <a:rPr lang="en-GB" altLang="en-US" dirty="0" smtClean="0">
                <a:latin typeface="Arial" panose="020B0604020202020204" pitchFamily="34" charset="0"/>
              </a:rPr>
              <a:t>In the next slides, we are briefly going  to review the main definitions listed up here. </a:t>
            </a:r>
          </a:p>
          <a:p>
            <a:pPr eaLnBrk="1" hangingPunct="1"/>
            <a:endParaRPr lang="en-GB" altLang="en-US" b="1" dirty="0" smtClean="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A47EB941-37EA-4B59-AFF8-4C3A8EE4EE60}" type="slidenum">
              <a:rPr lang="en-US" smtClean="0"/>
              <a:t>2</a:t>
            </a:fld>
            <a:endParaRPr lang="en-US"/>
          </a:p>
        </p:txBody>
      </p:sp>
    </p:spTree>
    <p:extLst>
      <p:ext uri="{BB962C8B-B14F-4D97-AF65-F5344CB8AC3E}">
        <p14:creationId xmlns:p14="http://schemas.microsoft.com/office/powerpoint/2010/main" val="41964743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47EB941-37EA-4B59-AFF8-4C3A8EE4EE60}" type="slidenum">
              <a:rPr lang="en-US" smtClean="0"/>
              <a:t>3</a:t>
            </a:fld>
            <a:endParaRPr lang="en-US"/>
          </a:p>
        </p:txBody>
      </p:sp>
    </p:spTree>
    <p:extLst>
      <p:ext uri="{BB962C8B-B14F-4D97-AF65-F5344CB8AC3E}">
        <p14:creationId xmlns:p14="http://schemas.microsoft.com/office/powerpoint/2010/main" val="1437431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3/7/2018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3/7/2018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3/7/2018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3/7/2018</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3/7/2018</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3/7/2018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3/7/2018</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emf"/></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8161" y="1971304"/>
            <a:ext cx="9837518" cy="1151906"/>
          </a:xfrm>
        </p:spPr>
        <p:txBody>
          <a:bodyPr>
            <a:normAutofit fontScale="90000"/>
          </a:bodyPr>
          <a:lstStyle/>
          <a:p>
            <a:pPr algn="ctr"/>
            <a:r>
              <a:rPr lang="fr-FR" sz="5400" dirty="0">
                <a:latin typeface="Arial" panose="020B0604020202020204" pitchFamily="34" charset="0"/>
                <a:cs typeface="Arial" panose="020B0604020202020204" pitchFamily="34" charset="0"/>
              </a:rPr>
              <a:t/>
            </a:r>
            <a:br>
              <a:rPr lang="fr-FR" sz="5400" dirty="0">
                <a:latin typeface="Arial" panose="020B0604020202020204" pitchFamily="34" charset="0"/>
                <a:cs typeface="Arial" panose="020B0604020202020204" pitchFamily="34" charset="0"/>
              </a:rPr>
            </a:br>
            <a:r>
              <a:rPr lang="fr-FR" sz="5400" dirty="0">
                <a:latin typeface="Arial" panose="020B0604020202020204" pitchFamily="34" charset="0"/>
                <a:cs typeface="Arial" panose="020B0604020202020204" pitchFamily="34" charset="0"/>
              </a:rPr>
              <a:t>Protection et promotion des droits des réfugiés et des personnes déplacées.</a:t>
            </a:r>
            <a:endParaRPr lang="en-US" sz="54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US" dirty="0" smtClean="0"/>
              <a:t>                              </a:t>
            </a:r>
            <a:r>
              <a:rPr lang="en-US" dirty="0" err="1" smtClean="0"/>
              <a:t>Définitions</a:t>
            </a:r>
            <a:r>
              <a:rPr lang="en-US" dirty="0" smtClean="0"/>
              <a:t> </a:t>
            </a:r>
            <a:r>
              <a:rPr lang="en-US" dirty="0"/>
              <a:t>et </a:t>
            </a:r>
            <a:r>
              <a:rPr lang="en-US" dirty="0" err="1"/>
              <a:t>contexte</a:t>
            </a:r>
            <a:endParaRPr lang="en-US" dirty="0"/>
          </a:p>
        </p:txBody>
      </p:sp>
    </p:spTree>
    <p:extLst>
      <p:ext uri="{BB962C8B-B14F-4D97-AF65-F5344CB8AC3E}">
        <p14:creationId xmlns:p14="http://schemas.microsoft.com/office/powerpoint/2010/main" val="8712224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927835"/>
          </a:xfrm>
        </p:spPr>
        <p:txBody>
          <a:bodyPr>
            <a:normAutofit/>
          </a:bodyPr>
          <a:lstStyle/>
          <a:p>
            <a:r>
              <a:rPr lang="fr-FR" altLang="en-US" sz="3200" b="1" kern="0" spc="0" dirty="0" smtClean="0">
                <a:solidFill>
                  <a:srgbClr val="333399"/>
                </a:solidFill>
                <a:latin typeface="Arial"/>
              </a:rPr>
              <a:t>Obligations </a:t>
            </a:r>
            <a:r>
              <a:rPr lang="fr-FR" altLang="en-US" sz="3200" b="1" kern="0" spc="0" dirty="0">
                <a:solidFill>
                  <a:srgbClr val="333399"/>
                </a:solidFill>
                <a:latin typeface="Arial"/>
              </a:rPr>
              <a:t>des États en matière de droits </a:t>
            </a:r>
            <a:r>
              <a:rPr lang="fr-FR" altLang="en-US" sz="3200" b="1" kern="0" spc="0" dirty="0" smtClean="0">
                <a:solidFill>
                  <a:srgbClr val="333399"/>
                </a:solidFill>
                <a:latin typeface="Arial"/>
              </a:rPr>
              <a:t>humains</a:t>
            </a:r>
            <a:endParaRPr lang="en-US" dirty="0"/>
          </a:p>
        </p:txBody>
      </p:sp>
      <p:sp>
        <p:nvSpPr>
          <p:cNvPr id="3" name="Content Placeholder 2"/>
          <p:cNvSpPr>
            <a:spLocks noGrp="1"/>
          </p:cNvSpPr>
          <p:nvPr>
            <p:ph idx="1"/>
          </p:nvPr>
        </p:nvSpPr>
        <p:spPr>
          <a:xfrm>
            <a:off x="1097280" y="1214438"/>
            <a:ext cx="10261284" cy="4914899"/>
          </a:xfrm>
        </p:spPr>
        <p:txBody>
          <a:bodyPr>
            <a:noAutofit/>
          </a:bodyPr>
          <a:lstStyle/>
          <a:p>
            <a:pPr marL="0" indent="0" algn="just">
              <a:buNone/>
              <a:defRPr/>
            </a:pPr>
            <a:endParaRPr lang="fr-FR" sz="2800" dirty="0"/>
          </a:p>
          <a:p>
            <a:pPr algn="just">
              <a:buFont typeface="Wingdings" panose="05000000000000000000" pitchFamily="2" charset="2"/>
              <a:buChar char="§"/>
              <a:defRPr/>
            </a:pPr>
            <a:r>
              <a:rPr lang="fr-FR" sz="2800" dirty="0"/>
              <a:t>En ratifiant les traités internationaux relatifs aux </a:t>
            </a:r>
            <a:r>
              <a:rPr lang="fr-FR" sz="2800" dirty="0" smtClean="0"/>
              <a:t>droits humains, </a:t>
            </a:r>
            <a:r>
              <a:rPr lang="fr-FR" sz="2800" dirty="0"/>
              <a:t>les gouvernements acceptent de prendre des mesures internes et d'adopter des lois pour s'acquitter de leurs obligations et devoirs.</a:t>
            </a:r>
          </a:p>
          <a:p>
            <a:pPr algn="just">
              <a:buFont typeface="Wingdings" panose="05000000000000000000" pitchFamily="2" charset="2"/>
              <a:buChar char="§"/>
              <a:defRPr/>
            </a:pPr>
            <a:r>
              <a:rPr lang="fr-FR" sz="2800" dirty="0"/>
              <a:t>Ils assument des </a:t>
            </a:r>
            <a:r>
              <a:rPr lang="fr-FR" sz="2800" dirty="0" smtClean="0"/>
              <a:t>devoirs </a:t>
            </a:r>
            <a:r>
              <a:rPr lang="fr-FR" sz="2800" dirty="0"/>
              <a:t>de protection et de respect des obligations en matière de </a:t>
            </a:r>
            <a:r>
              <a:rPr lang="fr-FR" sz="2800" dirty="0" smtClean="0"/>
              <a:t>droits humains.</a:t>
            </a:r>
            <a:endParaRPr lang="fr-FR" sz="2800" dirty="0"/>
          </a:p>
          <a:p>
            <a:pPr algn="just">
              <a:buFont typeface="Wingdings" panose="05000000000000000000" pitchFamily="2" charset="2"/>
              <a:buChar char="§"/>
              <a:defRPr/>
            </a:pPr>
            <a:r>
              <a:rPr lang="fr-FR" sz="2800" dirty="0"/>
              <a:t>Respect: les États doivent s'abstenir d'entraver ou de restreindre la jouissance des </a:t>
            </a:r>
            <a:r>
              <a:rPr lang="fr-FR" sz="2800" dirty="0" smtClean="0"/>
              <a:t>droits humains</a:t>
            </a:r>
            <a:endParaRPr lang="fr-FR" sz="2800" dirty="0"/>
          </a:p>
          <a:p>
            <a:pPr algn="just">
              <a:buFont typeface="Wingdings" panose="05000000000000000000" pitchFamily="2" charset="2"/>
              <a:buChar char="§"/>
              <a:defRPr/>
            </a:pPr>
            <a:r>
              <a:rPr lang="fr-FR" sz="2800" dirty="0"/>
              <a:t>Protéger: Protéger les individus et les groupes contre les </a:t>
            </a:r>
            <a:r>
              <a:rPr lang="fr-FR" sz="2800" dirty="0" smtClean="0"/>
              <a:t>abus</a:t>
            </a:r>
            <a:endParaRPr lang="fr-FR" sz="2800" dirty="0"/>
          </a:p>
          <a:p>
            <a:pPr algn="just">
              <a:buFont typeface="Wingdings" panose="05000000000000000000" pitchFamily="2" charset="2"/>
              <a:buChar char="§"/>
              <a:defRPr/>
            </a:pPr>
            <a:r>
              <a:rPr lang="fr-FR" sz="2800" dirty="0"/>
              <a:t>Accomplir: Prendre des mesures / actions positives pour faciliter la jouissance de r / h.</a:t>
            </a:r>
            <a:endParaRPr lang="en-US" sz="2800" dirty="0"/>
          </a:p>
        </p:txBody>
      </p:sp>
    </p:spTree>
    <p:extLst>
      <p:ext uri="{BB962C8B-B14F-4D97-AF65-F5344CB8AC3E}">
        <p14:creationId xmlns:p14="http://schemas.microsoft.com/office/powerpoint/2010/main" val="34679677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kern="0" spc="0" dirty="0" smtClean="0">
                <a:solidFill>
                  <a:srgbClr val="FF0000"/>
                </a:solidFill>
                <a:latin typeface="Arial"/>
              </a:rPr>
              <a:t>Violations des droits </a:t>
            </a:r>
            <a:r>
              <a:rPr lang="en-US" altLang="en-US" sz="3600" b="1" kern="0" spc="0" dirty="0" err="1" smtClean="0">
                <a:solidFill>
                  <a:srgbClr val="FF0000"/>
                </a:solidFill>
                <a:latin typeface="Arial"/>
              </a:rPr>
              <a:t>humains</a:t>
            </a:r>
            <a:r>
              <a:rPr lang="en-US" altLang="en-US" sz="3600" b="1" kern="0" spc="0" dirty="0" smtClean="0">
                <a:solidFill>
                  <a:srgbClr val="FF0000"/>
                </a:solidFill>
                <a:latin typeface="Arial"/>
              </a:rPr>
              <a:t>…</a:t>
            </a:r>
            <a:endParaRPr lang="en-US" dirty="0"/>
          </a:p>
        </p:txBody>
      </p:sp>
      <p:sp>
        <p:nvSpPr>
          <p:cNvPr id="3" name="Content Placeholder 2"/>
          <p:cNvSpPr>
            <a:spLocks noGrp="1"/>
          </p:cNvSpPr>
          <p:nvPr>
            <p:ph idx="1"/>
          </p:nvPr>
        </p:nvSpPr>
        <p:spPr/>
        <p:txBody>
          <a:bodyPr/>
          <a:lstStyle/>
          <a:p>
            <a:pPr marL="0" lvl="0" indent="0" fontAlgn="base">
              <a:lnSpc>
                <a:spcPct val="100000"/>
              </a:lnSpc>
              <a:spcBef>
                <a:spcPct val="0"/>
              </a:spcBef>
              <a:spcAft>
                <a:spcPct val="0"/>
              </a:spcAft>
              <a:buClrTx/>
              <a:buSzTx/>
              <a:buNone/>
              <a:defRPr/>
            </a:pPr>
            <a:r>
              <a:rPr lang="en-US" sz="2800" dirty="0" smtClean="0">
                <a:solidFill>
                  <a:srgbClr val="333399"/>
                </a:solidFill>
                <a:latin typeface="Arial"/>
                <a:cs typeface="Angsana New" pitchFamily="18" charset="-34"/>
              </a:rPr>
              <a:t> </a:t>
            </a:r>
            <a:r>
              <a:rPr lang="fr-FR" sz="2800" dirty="0" smtClean="0">
                <a:solidFill>
                  <a:srgbClr val="333399"/>
                </a:solidFill>
                <a:latin typeface="Arial"/>
                <a:cs typeface="Angsana New" pitchFamily="18" charset="-34"/>
              </a:rPr>
              <a:t>Quand </a:t>
            </a:r>
            <a:r>
              <a:rPr lang="fr-FR" sz="2800" dirty="0">
                <a:solidFill>
                  <a:srgbClr val="333399"/>
                </a:solidFill>
                <a:latin typeface="Arial"/>
                <a:cs typeface="Angsana New" pitchFamily="18" charset="-34"/>
              </a:rPr>
              <a:t>nous parlons de "violations", nous faisons référence au non-respect par l'Etat de ses obligations à </a:t>
            </a:r>
            <a:r>
              <a:rPr lang="fr-FR" sz="2800" dirty="0" smtClean="0">
                <a:solidFill>
                  <a:srgbClr val="333399"/>
                </a:solidFill>
                <a:latin typeface="Arial"/>
                <a:cs typeface="Angsana New" pitchFamily="18" charset="-34"/>
              </a:rPr>
              <a:t>agir</a:t>
            </a:r>
            <a:endParaRPr lang="en-US" sz="2800" dirty="0" smtClean="0">
              <a:solidFill>
                <a:srgbClr val="333399"/>
              </a:solidFill>
              <a:latin typeface="Arial"/>
              <a:cs typeface="Angsana New" pitchFamily="18" charset="-34"/>
            </a:endParaRPr>
          </a:p>
          <a:p>
            <a:pPr marL="0" lvl="0" indent="0" fontAlgn="base">
              <a:lnSpc>
                <a:spcPct val="100000"/>
              </a:lnSpc>
              <a:spcBef>
                <a:spcPct val="0"/>
              </a:spcBef>
              <a:spcAft>
                <a:spcPct val="0"/>
              </a:spcAft>
              <a:buClrTx/>
              <a:buSzTx/>
              <a:buNone/>
              <a:defRPr/>
            </a:pPr>
            <a:r>
              <a:rPr lang="en-US" sz="3200" kern="0" dirty="0" smtClean="0">
                <a:solidFill>
                  <a:srgbClr val="333399"/>
                </a:solidFill>
                <a:latin typeface="Arial"/>
              </a:rPr>
              <a:t>                </a:t>
            </a:r>
          </a:p>
          <a:p>
            <a:pPr marL="0" lvl="0" indent="0" fontAlgn="base">
              <a:lnSpc>
                <a:spcPct val="100000"/>
              </a:lnSpc>
              <a:spcBef>
                <a:spcPct val="0"/>
              </a:spcBef>
              <a:spcAft>
                <a:spcPct val="0"/>
              </a:spcAft>
              <a:buClrTx/>
              <a:buSzTx/>
              <a:buNone/>
              <a:defRPr/>
            </a:pPr>
            <a:endParaRPr lang="en-US" sz="3200" kern="0" dirty="0" smtClean="0">
              <a:solidFill>
                <a:srgbClr val="333399"/>
              </a:solidFill>
              <a:latin typeface="Arial"/>
            </a:endParaRPr>
          </a:p>
          <a:p>
            <a:pPr marL="0" lvl="0" indent="0" fontAlgn="base">
              <a:lnSpc>
                <a:spcPct val="100000"/>
              </a:lnSpc>
              <a:spcBef>
                <a:spcPct val="0"/>
              </a:spcBef>
              <a:spcAft>
                <a:spcPct val="0"/>
              </a:spcAft>
              <a:buClrTx/>
              <a:buSzTx/>
              <a:buNone/>
              <a:defRPr/>
            </a:pPr>
            <a:endParaRPr lang="en-US" sz="3200" kern="0" dirty="0" smtClean="0">
              <a:solidFill>
                <a:srgbClr val="333399"/>
              </a:solidFill>
              <a:latin typeface="Arial"/>
            </a:endParaRPr>
          </a:p>
          <a:p>
            <a:pPr marL="0" lvl="0" indent="0" fontAlgn="base">
              <a:lnSpc>
                <a:spcPct val="100000"/>
              </a:lnSpc>
              <a:spcBef>
                <a:spcPct val="0"/>
              </a:spcBef>
              <a:spcAft>
                <a:spcPct val="0"/>
              </a:spcAft>
              <a:buClrTx/>
              <a:buSzTx/>
              <a:buNone/>
              <a:defRPr/>
            </a:pPr>
            <a:r>
              <a:rPr lang="en-US" sz="3200" kern="0" dirty="0" smtClean="0">
                <a:solidFill>
                  <a:srgbClr val="333399"/>
                </a:solidFill>
                <a:latin typeface="Arial"/>
              </a:rPr>
              <a:t>                           </a:t>
            </a:r>
            <a:endParaRPr lang="en-US" dirty="0"/>
          </a:p>
        </p:txBody>
      </p:sp>
      <p:sp>
        <p:nvSpPr>
          <p:cNvPr id="4" name="WordArt 4"/>
          <p:cNvSpPr>
            <a:spLocks noChangeArrowheads="1" noChangeShapeType="1" noTextEdit="1"/>
          </p:cNvSpPr>
          <p:nvPr/>
        </p:nvSpPr>
        <p:spPr bwMode="auto">
          <a:xfrm>
            <a:off x="609600" y="4191000"/>
            <a:ext cx="3048000" cy="6477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solidFill>
                  <a:srgbClr val="33CC33">
                    <a:alpha val="50195"/>
                  </a:srgbClr>
                </a:solidFill>
                <a:effectLst>
                  <a:outerShdw dist="45791" dir="2021404" algn="ctr" rotWithShape="0">
                    <a:srgbClr val="9999FF"/>
                  </a:outerShdw>
                </a:effectLst>
                <a:latin typeface="Arial Black" panose="020B0A04020102020204" pitchFamily="34" charset="0"/>
              </a:rPr>
              <a:t>ACTS</a:t>
            </a:r>
          </a:p>
        </p:txBody>
      </p:sp>
      <p:sp>
        <p:nvSpPr>
          <p:cNvPr id="5" name="WordArt 5"/>
          <p:cNvSpPr>
            <a:spLocks noChangeArrowheads="1" noChangeShapeType="1" noTextEdit="1"/>
          </p:cNvSpPr>
          <p:nvPr/>
        </p:nvSpPr>
        <p:spPr bwMode="auto">
          <a:xfrm>
            <a:off x="5257800" y="3886200"/>
            <a:ext cx="2466975" cy="10477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en-US" sz="3600" kern="10" dirty="0">
                <a:solidFill>
                  <a:srgbClr val="00CCFF"/>
                </a:solidFill>
                <a:effectLst>
                  <a:outerShdw dist="45791" dir="2021404" algn="ctr" rotWithShape="0">
                    <a:srgbClr val="C0C0C0"/>
                  </a:outerShdw>
                </a:effectLst>
                <a:latin typeface="Times New Roman" panose="02020603050405020304" pitchFamily="18" charset="0"/>
                <a:cs typeface="Times New Roman" panose="02020603050405020304" pitchFamily="18" charset="0"/>
              </a:rPr>
              <a:t>OMISSIONS</a:t>
            </a:r>
          </a:p>
        </p:txBody>
      </p:sp>
    </p:spTree>
    <p:extLst>
      <p:ext uri="{BB962C8B-B14F-4D97-AF65-F5344CB8AC3E}">
        <p14:creationId xmlns:p14="http://schemas.microsoft.com/office/powerpoint/2010/main" val="39985236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Violations des droits </a:t>
            </a:r>
            <a:r>
              <a:rPr lang="fr-BE" dirty="0" smtClean="0"/>
              <a:t>humains</a:t>
            </a:r>
            <a:endParaRPr lang="fr-BE" dirty="0"/>
          </a:p>
        </p:txBody>
      </p:sp>
      <p:sp>
        <p:nvSpPr>
          <p:cNvPr id="3" name="Content Placeholder 2"/>
          <p:cNvSpPr>
            <a:spLocks noGrp="1"/>
          </p:cNvSpPr>
          <p:nvPr>
            <p:ph idx="1"/>
          </p:nvPr>
        </p:nvSpPr>
        <p:spPr>
          <a:xfrm>
            <a:off x="1097280" y="1845733"/>
            <a:ext cx="10058400" cy="4369329"/>
          </a:xfrm>
        </p:spPr>
        <p:txBody>
          <a:bodyPr>
            <a:normAutofit fontScale="92500" lnSpcReduction="10000"/>
          </a:bodyPr>
          <a:lstStyle/>
          <a:p>
            <a:pPr marL="342900" lvl="0" indent="-342900" algn="just" eaLnBrk="0" fontAlgn="base" hangingPunct="0">
              <a:lnSpc>
                <a:spcPct val="100000"/>
              </a:lnSpc>
              <a:spcBef>
                <a:spcPct val="20000"/>
              </a:spcBef>
              <a:spcAft>
                <a:spcPct val="0"/>
              </a:spcAft>
              <a:buClrTx/>
              <a:buSzTx/>
              <a:buFontTx/>
              <a:buChar char="•"/>
            </a:pPr>
            <a:endParaRPr lang="fr-FR" altLang="en-US" sz="2200" kern="0" dirty="0">
              <a:solidFill>
                <a:srgbClr val="333399"/>
              </a:solidFill>
              <a:latin typeface="Arial"/>
            </a:endParaRPr>
          </a:p>
          <a:p>
            <a:pPr marL="342900" lvl="0" indent="-342900" algn="just" eaLnBrk="0" fontAlgn="base" hangingPunct="0">
              <a:lnSpc>
                <a:spcPct val="100000"/>
              </a:lnSpc>
              <a:spcBef>
                <a:spcPct val="20000"/>
              </a:spcBef>
              <a:spcAft>
                <a:spcPct val="0"/>
              </a:spcAft>
              <a:buClrTx/>
              <a:buSzTx/>
              <a:buFontTx/>
              <a:buChar char="•"/>
            </a:pPr>
            <a:r>
              <a:rPr lang="fr-FR" altLang="en-US" sz="2200" kern="0" dirty="0">
                <a:solidFill>
                  <a:srgbClr val="333399"/>
                </a:solidFill>
                <a:latin typeface="Arial"/>
              </a:rPr>
              <a:t>Le droit international des </a:t>
            </a:r>
            <a:r>
              <a:rPr lang="fr-FR" altLang="en-US" sz="2200" kern="0" dirty="0" smtClean="0">
                <a:solidFill>
                  <a:srgbClr val="333399"/>
                </a:solidFill>
                <a:latin typeface="Arial"/>
              </a:rPr>
              <a:t>droits humains </a:t>
            </a:r>
            <a:r>
              <a:rPr lang="fr-FR" altLang="en-US" sz="2200" kern="0" dirty="0">
                <a:solidFill>
                  <a:srgbClr val="333399"/>
                </a:solidFill>
                <a:latin typeface="Arial"/>
              </a:rPr>
              <a:t>impose des obligations aux </a:t>
            </a:r>
            <a:r>
              <a:rPr lang="fr-FR" altLang="en-US" sz="2200" kern="0" dirty="0" smtClean="0">
                <a:solidFill>
                  <a:srgbClr val="333399"/>
                </a:solidFill>
                <a:latin typeface="Arial"/>
              </a:rPr>
              <a:t>états membres </a:t>
            </a:r>
            <a:r>
              <a:rPr lang="fr-FR" altLang="en-US" sz="2200" kern="0" dirty="0">
                <a:solidFill>
                  <a:srgbClr val="333399"/>
                </a:solidFill>
                <a:latin typeface="Arial"/>
              </a:rPr>
              <a:t>et non aux particuliers.</a:t>
            </a:r>
          </a:p>
          <a:p>
            <a:pPr marL="342900" lvl="0" indent="-342900" algn="just" eaLnBrk="0" fontAlgn="base" hangingPunct="0">
              <a:lnSpc>
                <a:spcPct val="100000"/>
              </a:lnSpc>
              <a:spcBef>
                <a:spcPct val="20000"/>
              </a:spcBef>
              <a:spcAft>
                <a:spcPct val="0"/>
              </a:spcAft>
              <a:buClrTx/>
              <a:buSzTx/>
              <a:buFontTx/>
              <a:buChar char="•"/>
            </a:pPr>
            <a:r>
              <a:rPr lang="fr-FR" altLang="en-US" sz="2200" kern="0" dirty="0">
                <a:solidFill>
                  <a:srgbClr val="333399"/>
                </a:solidFill>
                <a:latin typeface="Arial"/>
              </a:rPr>
              <a:t>L'Etat a le devoir d'assurer la protection et la promotion des </a:t>
            </a:r>
            <a:r>
              <a:rPr lang="fr-FR" altLang="en-US" sz="2200" kern="0" dirty="0" smtClean="0">
                <a:solidFill>
                  <a:srgbClr val="333399"/>
                </a:solidFill>
                <a:latin typeface="Arial"/>
              </a:rPr>
              <a:t>droits humains. </a:t>
            </a:r>
            <a:r>
              <a:rPr lang="fr-FR" altLang="en-US" sz="2200" kern="0" dirty="0">
                <a:solidFill>
                  <a:srgbClr val="333399"/>
                </a:solidFill>
                <a:latin typeface="Arial"/>
              </a:rPr>
              <a:t>En droit international, les violations des </a:t>
            </a:r>
            <a:r>
              <a:rPr lang="fr-FR" altLang="en-US" sz="2200" kern="0" dirty="0" smtClean="0">
                <a:solidFill>
                  <a:srgbClr val="333399"/>
                </a:solidFill>
                <a:latin typeface="Arial"/>
              </a:rPr>
              <a:t>droits humains </a:t>
            </a:r>
            <a:r>
              <a:rPr lang="fr-FR" altLang="en-US" sz="2200" kern="0" dirty="0">
                <a:solidFill>
                  <a:srgbClr val="333399"/>
                </a:solidFill>
                <a:latin typeface="Arial"/>
              </a:rPr>
              <a:t>sont donc </a:t>
            </a:r>
            <a:r>
              <a:rPr lang="fr-FR" altLang="en-US" sz="2200" kern="0" dirty="0" smtClean="0">
                <a:solidFill>
                  <a:srgbClr val="333399"/>
                </a:solidFill>
                <a:latin typeface="Arial"/>
              </a:rPr>
              <a:t>assumées </a:t>
            </a:r>
            <a:r>
              <a:rPr lang="fr-FR" altLang="en-US" sz="2200" kern="0" dirty="0">
                <a:solidFill>
                  <a:srgbClr val="333399"/>
                </a:solidFill>
                <a:latin typeface="Arial"/>
              </a:rPr>
              <a:t>par l'Etat par l'intermédiaire de ses </a:t>
            </a:r>
            <a:r>
              <a:rPr lang="fr-FR" altLang="en-US" sz="2200" kern="0" dirty="0" smtClean="0">
                <a:solidFill>
                  <a:srgbClr val="333399"/>
                </a:solidFill>
                <a:latin typeface="Arial"/>
              </a:rPr>
              <a:t>agences et </a:t>
            </a:r>
            <a:r>
              <a:rPr lang="fr-FR" altLang="en-US" sz="2200" kern="0" dirty="0">
                <a:solidFill>
                  <a:srgbClr val="333399"/>
                </a:solidFill>
                <a:latin typeface="Arial"/>
              </a:rPr>
              <a:t>agents, ou de personnes agissant avec l'instruction, l'approbation ou le soutien de </a:t>
            </a:r>
            <a:r>
              <a:rPr lang="fr-FR" altLang="en-US" sz="2200" kern="0" dirty="0" smtClean="0">
                <a:solidFill>
                  <a:srgbClr val="333399"/>
                </a:solidFill>
                <a:latin typeface="Arial"/>
              </a:rPr>
              <a:t>l‘</a:t>
            </a:r>
            <a:r>
              <a:rPr lang="fr-FR" altLang="en-US" sz="2200" kern="0" dirty="0">
                <a:solidFill>
                  <a:srgbClr val="333399"/>
                </a:solidFill>
                <a:latin typeface="Arial"/>
              </a:rPr>
              <a:t>é</a:t>
            </a:r>
            <a:r>
              <a:rPr lang="fr-FR" altLang="en-US" sz="2200" kern="0" dirty="0" smtClean="0">
                <a:solidFill>
                  <a:srgbClr val="333399"/>
                </a:solidFill>
                <a:latin typeface="Arial"/>
              </a:rPr>
              <a:t>tat </a:t>
            </a:r>
            <a:r>
              <a:rPr lang="fr-FR" altLang="en-US" sz="2200" kern="0" dirty="0">
                <a:solidFill>
                  <a:srgbClr val="333399"/>
                </a:solidFill>
                <a:latin typeface="Arial"/>
              </a:rPr>
              <a:t>ou avec l'assentiment des agents de </a:t>
            </a:r>
            <a:r>
              <a:rPr lang="fr-FR" altLang="en-US" sz="2200" kern="0" dirty="0" smtClean="0">
                <a:solidFill>
                  <a:srgbClr val="333399"/>
                </a:solidFill>
                <a:latin typeface="Arial"/>
              </a:rPr>
              <a:t>l‘</a:t>
            </a:r>
            <a:r>
              <a:rPr lang="fr-FR" altLang="en-US" sz="2200" kern="0" dirty="0">
                <a:solidFill>
                  <a:srgbClr val="333399"/>
                </a:solidFill>
                <a:latin typeface="Arial"/>
              </a:rPr>
              <a:t>é</a:t>
            </a:r>
            <a:r>
              <a:rPr lang="fr-FR" altLang="en-US" sz="2200" kern="0" dirty="0" smtClean="0">
                <a:solidFill>
                  <a:srgbClr val="333399"/>
                </a:solidFill>
                <a:latin typeface="Arial"/>
              </a:rPr>
              <a:t>tat</a:t>
            </a:r>
            <a:r>
              <a:rPr lang="fr-FR" altLang="en-US" sz="2200" kern="0" dirty="0">
                <a:solidFill>
                  <a:srgbClr val="333399"/>
                </a:solidFill>
                <a:latin typeface="Arial"/>
              </a:rPr>
              <a:t>.</a:t>
            </a:r>
          </a:p>
          <a:p>
            <a:pPr marL="342900" lvl="0" indent="-342900" algn="just" eaLnBrk="0" fontAlgn="base" hangingPunct="0">
              <a:lnSpc>
                <a:spcPct val="100000"/>
              </a:lnSpc>
              <a:spcBef>
                <a:spcPct val="20000"/>
              </a:spcBef>
              <a:spcAft>
                <a:spcPct val="0"/>
              </a:spcAft>
              <a:buClrTx/>
              <a:buSzTx/>
              <a:buFontTx/>
              <a:buChar char="•"/>
            </a:pPr>
            <a:r>
              <a:rPr lang="fr-FR" altLang="en-US" sz="2200" kern="0" dirty="0">
                <a:solidFill>
                  <a:srgbClr val="333399"/>
                </a:solidFill>
                <a:latin typeface="Arial"/>
              </a:rPr>
              <a:t>Il existe une distinction entre les violations des </a:t>
            </a:r>
            <a:r>
              <a:rPr lang="fr-FR" altLang="en-US" sz="2200" kern="0" dirty="0" smtClean="0">
                <a:solidFill>
                  <a:srgbClr val="333399"/>
                </a:solidFill>
                <a:latin typeface="Arial"/>
              </a:rPr>
              <a:t>droits humains </a:t>
            </a:r>
            <a:r>
              <a:rPr lang="fr-FR" altLang="en-US" sz="2200" kern="0" dirty="0">
                <a:solidFill>
                  <a:srgbClr val="333399"/>
                </a:solidFill>
                <a:latin typeface="Arial"/>
              </a:rPr>
              <a:t>et les violations </a:t>
            </a:r>
            <a:r>
              <a:rPr lang="fr-FR" altLang="en-US" sz="2200" kern="0" dirty="0" smtClean="0">
                <a:solidFill>
                  <a:srgbClr val="333399"/>
                </a:solidFill>
                <a:latin typeface="Arial"/>
              </a:rPr>
              <a:t>tout court. </a:t>
            </a:r>
            <a:r>
              <a:rPr lang="fr-FR" altLang="en-US" sz="2200" kern="0" dirty="0">
                <a:solidFill>
                  <a:srgbClr val="333399"/>
                </a:solidFill>
                <a:latin typeface="Arial"/>
              </a:rPr>
              <a:t>Les actes et omissions d'acteurs non étatiques qui violent les </a:t>
            </a:r>
            <a:r>
              <a:rPr lang="fr-FR" altLang="en-US" sz="2200" kern="0" dirty="0" smtClean="0">
                <a:solidFill>
                  <a:srgbClr val="333399"/>
                </a:solidFill>
                <a:latin typeface="Arial"/>
              </a:rPr>
              <a:t>droits humains </a:t>
            </a:r>
            <a:r>
              <a:rPr lang="fr-FR" altLang="en-US" sz="2200" kern="0" dirty="0">
                <a:solidFill>
                  <a:srgbClr val="333399"/>
                </a:solidFill>
                <a:latin typeface="Arial"/>
              </a:rPr>
              <a:t>constituent des violations des </a:t>
            </a:r>
            <a:r>
              <a:rPr lang="fr-FR" altLang="en-US" sz="2200" kern="0" dirty="0" smtClean="0">
                <a:solidFill>
                  <a:srgbClr val="333399"/>
                </a:solidFill>
                <a:latin typeface="Arial"/>
              </a:rPr>
              <a:t>droits humains </a:t>
            </a:r>
            <a:r>
              <a:rPr lang="fr-FR" altLang="en-US" sz="2200" kern="0" dirty="0">
                <a:solidFill>
                  <a:srgbClr val="333399"/>
                </a:solidFill>
                <a:latin typeface="Arial"/>
              </a:rPr>
              <a:t>alors que les actes ou omissions des acteurs étatiques qui portent atteinte à la jouissance des </a:t>
            </a:r>
            <a:r>
              <a:rPr lang="fr-FR" altLang="en-US" sz="2200" kern="0" dirty="0" smtClean="0">
                <a:solidFill>
                  <a:srgbClr val="333399"/>
                </a:solidFill>
                <a:latin typeface="Arial"/>
              </a:rPr>
              <a:t>droits humains </a:t>
            </a:r>
            <a:r>
              <a:rPr lang="fr-FR" altLang="en-US" sz="2200" kern="0" dirty="0">
                <a:solidFill>
                  <a:srgbClr val="333399"/>
                </a:solidFill>
                <a:latin typeface="Arial"/>
              </a:rPr>
              <a:t>sont des violations.</a:t>
            </a:r>
          </a:p>
          <a:p>
            <a:pPr marL="342900" lvl="0" indent="-342900" algn="just" eaLnBrk="0" fontAlgn="base" hangingPunct="0">
              <a:lnSpc>
                <a:spcPct val="100000"/>
              </a:lnSpc>
              <a:spcBef>
                <a:spcPct val="20000"/>
              </a:spcBef>
              <a:spcAft>
                <a:spcPct val="0"/>
              </a:spcAft>
              <a:buClrTx/>
              <a:buSzTx/>
              <a:buFontTx/>
              <a:buChar char="•"/>
            </a:pPr>
            <a:r>
              <a:rPr lang="fr-FR" altLang="en-US" sz="2200" kern="0" dirty="0">
                <a:solidFill>
                  <a:srgbClr val="333399"/>
                </a:solidFill>
                <a:latin typeface="Arial"/>
              </a:rPr>
              <a:t>Selon le droit international des </a:t>
            </a:r>
            <a:r>
              <a:rPr lang="fr-FR" altLang="en-US" sz="2200" kern="0" dirty="0" smtClean="0">
                <a:solidFill>
                  <a:srgbClr val="333399"/>
                </a:solidFill>
                <a:latin typeface="Arial"/>
              </a:rPr>
              <a:t>droits humains, </a:t>
            </a:r>
            <a:r>
              <a:rPr lang="fr-FR" altLang="en-US" sz="2200" kern="0" dirty="0">
                <a:solidFill>
                  <a:srgbClr val="333399"/>
                </a:solidFill>
                <a:latin typeface="Arial"/>
              </a:rPr>
              <a:t>les violations des </a:t>
            </a:r>
            <a:r>
              <a:rPr lang="fr-FR" altLang="en-US" sz="2200" kern="0" dirty="0" smtClean="0">
                <a:solidFill>
                  <a:srgbClr val="333399"/>
                </a:solidFill>
                <a:latin typeface="Arial"/>
              </a:rPr>
              <a:t>droits humains </a:t>
            </a:r>
            <a:r>
              <a:rPr lang="fr-FR" altLang="en-US" sz="2200" kern="0" dirty="0">
                <a:solidFill>
                  <a:srgbClr val="333399"/>
                </a:solidFill>
                <a:latin typeface="Arial"/>
              </a:rPr>
              <a:t>doivent être traitées </a:t>
            </a:r>
            <a:r>
              <a:rPr lang="fr-FR" altLang="en-US" sz="2200" kern="0" dirty="0" smtClean="0">
                <a:solidFill>
                  <a:srgbClr val="333399"/>
                </a:solidFill>
                <a:latin typeface="Arial"/>
              </a:rPr>
              <a:t>par une procédure de droit pénal et droit civil</a:t>
            </a:r>
            <a:endParaRPr lang="en-US" dirty="0"/>
          </a:p>
        </p:txBody>
      </p:sp>
    </p:spTree>
    <p:extLst>
      <p:ext uri="{BB962C8B-B14F-4D97-AF65-F5344CB8AC3E}">
        <p14:creationId xmlns:p14="http://schemas.microsoft.com/office/powerpoint/2010/main" val="23685693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kern="0" spc="0" dirty="0" smtClean="0">
                <a:solidFill>
                  <a:srgbClr val="FF0000"/>
                </a:solidFill>
                <a:latin typeface="Arial"/>
              </a:rPr>
              <a:t>Definition de violations des droits </a:t>
            </a:r>
            <a:r>
              <a:rPr lang="en-US" altLang="en-US" sz="3600" b="1" kern="0" spc="0" dirty="0" err="1" smtClean="0">
                <a:solidFill>
                  <a:srgbClr val="FF0000"/>
                </a:solidFill>
                <a:latin typeface="Arial"/>
              </a:rPr>
              <a:t>humains</a:t>
            </a:r>
            <a:endParaRPr lang="en-US" dirty="0"/>
          </a:p>
        </p:txBody>
      </p:sp>
      <p:sp>
        <p:nvSpPr>
          <p:cNvPr id="3" name="Content Placeholder 2"/>
          <p:cNvSpPr>
            <a:spLocks noGrp="1"/>
          </p:cNvSpPr>
          <p:nvPr>
            <p:ph idx="1"/>
          </p:nvPr>
        </p:nvSpPr>
        <p:spPr>
          <a:xfrm>
            <a:off x="1097280" y="1845733"/>
            <a:ext cx="10058400" cy="4369329"/>
          </a:xfrm>
        </p:spPr>
        <p:txBody>
          <a:bodyPr>
            <a:normAutofit fontScale="92500"/>
          </a:bodyPr>
          <a:lstStyle/>
          <a:p>
            <a:pPr marL="342900" lvl="0" indent="-342900" algn="just" eaLnBrk="0" fontAlgn="base" hangingPunct="0">
              <a:lnSpc>
                <a:spcPct val="100000"/>
              </a:lnSpc>
              <a:spcBef>
                <a:spcPct val="20000"/>
              </a:spcBef>
              <a:spcAft>
                <a:spcPct val="0"/>
              </a:spcAft>
              <a:buClrTx/>
              <a:buSzTx/>
              <a:buFontTx/>
              <a:buChar char="•"/>
            </a:pPr>
            <a:r>
              <a:rPr lang="fr-FR" altLang="en-US" i="1" kern="0" dirty="0">
                <a:solidFill>
                  <a:srgbClr val="333399"/>
                </a:solidFill>
                <a:latin typeface="Arial"/>
              </a:rPr>
              <a:t>La violation des droits </a:t>
            </a:r>
            <a:r>
              <a:rPr lang="fr-FR" altLang="en-US" i="1" kern="0" dirty="0" smtClean="0">
                <a:solidFill>
                  <a:srgbClr val="333399"/>
                </a:solidFill>
                <a:latin typeface="Arial"/>
              </a:rPr>
              <a:t>humains </a:t>
            </a:r>
            <a:r>
              <a:rPr lang="fr-FR" altLang="en-US" i="1" kern="0" dirty="0">
                <a:solidFill>
                  <a:srgbClr val="333399"/>
                </a:solidFill>
                <a:latin typeface="Arial"/>
              </a:rPr>
              <a:t>peut être définie comme une négation, une violation ou un non-respect des </a:t>
            </a:r>
            <a:r>
              <a:rPr lang="fr-FR" altLang="en-US" i="1" kern="0" dirty="0" smtClean="0">
                <a:solidFill>
                  <a:srgbClr val="333399"/>
                </a:solidFill>
                <a:latin typeface="Arial"/>
              </a:rPr>
              <a:t>droits humains </a:t>
            </a:r>
            <a:r>
              <a:rPr lang="fr-FR" altLang="en-US" i="1" kern="0" dirty="0">
                <a:solidFill>
                  <a:srgbClr val="333399"/>
                </a:solidFill>
                <a:latin typeface="Arial"/>
              </a:rPr>
              <a:t>par </a:t>
            </a:r>
            <a:r>
              <a:rPr lang="fr-FR" altLang="en-US" i="1" kern="0" dirty="0" smtClean="0">
                <a:solidFill>
                  <a:srgbClr val="333399"/>
                </a:solidFill>
                <a:latin typeface="Arial"/>
              </a:rPr>
              <a:t>un état </a:t>
            </a:r>
            <a:r>
              <a:rPr lang="fr-FR" altLang="en-US" i="1" kern="0" dirty="0">
                <a:solidFill>
                  <a:srgbClr val="333399"/>
                </a:solidFill>
                <a:latin typeface="Arial"/>
              </a:rPr>
              <a:t>agissant par l'intermédiaire de fonctionnaires ou </a:t>
            </a:r>
            <a:r>
              <a:rPr lang="fr-FR" altLang="en-US" i="1" kern="0" dirty="0" smtClean="0">
                <a:solidFill>
                  <a:srgbClr val="333399"/>
                </a:solidFill>
                <a:latin typeface="Arial"/>
              </a:rPr>
              <a:t>de ses agents, </a:t>
            </a:r>
            <a:r>
              <a:rPr lang="fr-FR" altLang="en-US" i="1" kern="0" dirty="0">
                <a:solidFill>
                  <a:srgbClr val="333399"/>
                </a:solidFill>
                <a:latin typeface="Arial"/>
              </a:rPr>
              <a:t>que ce soit par acte, </a:t>
            </a:r>
            <a:r>
              <a:rPr lang="fr-FR" altLang="en-US" i="1" kern="0" dirty="0" smtClean="0">
                <a:solidFill>
                  <a:srgbClr val="333399"/>
                </a:solidFill>
                <a:latin typeface="Arial"/>
              </a:rPr>
              <a:t>négligence, </a:t>
            </a:r>
            <a:r>
              <a:rPr lang="fr-FR" altLang="en-US" i="1" kern="0" dirty="0">
                <a:solidFill>
                  <a:srgbClr val="333399"/>
                </a:solidFill>
                <a:latin typeface="Arial"/>
              </a:rPr>
              <a:t>omission ou acquiescement à un acte ou à une omission ou </a:t>
            </a:r>
            <a:r>
              <a:rPr lang="fr-FR" altLang="en-US" i="1" kern="0" dirty="0" smtClean="0">
                <a:solidFill>
                  <a:srgbClr val="333399"/>
                </a:solidFill>
                <a:latin typeface="Arial"/>
              </a:rPr>
              <a:t>refuser les droits humains à une personne.</a:t>
            </a:r>
            <a:endParaRPr lang="fr-FR" altLang="en-US" i="1" kern="0" dirty="0">
              <a:solidFill>
                <a:srgbClr val="333399"/>
              </a:solidFill>
              <a:latin typeface="Arial"/>
            </a:endParaRPr>
          </a:p>
          <a:p>
            <a:pPr marL="342900" lvl="0" indent="-342900" algn="just" eaLnBrk="0" fontAlgn="base" hangingPunct="0">
              <a:lnSpc>
                <a:spcPct val="100000"/>
              </a:lnSpc>
              <a:spcBef>
                <a:spcPct val="20000"/>
              </a:spcBef>
              <a:spcAft>
                <a:spcPct val="0"/>
              </a:spcAft>
              <a:buClrTx/>
              <a:buSzTx/>
              <a:buFontTx/>
              <a:buChar char="•"/>
            </a:pPr>
            <a:r>
              <a:rPr lang="fr-FR" altLang="en-US" i="1" kern="0" dirty="0">
                <a:solidFill>
                  <a:srgbClr val="333399"/>
                </a:solidFill>
                <a:latin typeface="Arial"/>
              </a:rPr>
              <a:t>Ce que cela signifie, c'est que les violations des </a:t>
            </a:r>
            <a:r>
              <a:rPr lang="fr-FR" altLang="en-US" i="1" kern="0" dirty="0" smtClean="0">
                <a:solidFill>
                  <a:srgbClr val="333399"/>
                </a:solidFill>
                <a:latin typeface="Arial"/>
              </a:rPr>
              <a:t>droits humains </a:t>
            </a:r>
            <a:r>
              <a:rPr lang="fr-FR" altLang="en-US" i="1" kern="0" dirty="0">
                <a:solidFill>
                  <a:srgbClr val="333399"/>
                </a:solidFill>
                <a:latin typeface="Arial"/>
              </a:rPr>
              <a:t>ne sont pas commises par des actes manifestes des fonctionnaires, mais peuvent aussi être dues au fait que les agents publics n'ont pas agi pour empêcher la violation.</a:t>
            </a:r>
          </a:p>
          <a:p>
            <a:pPr marL="342900" lvl="0" indent="-342900" algn="just" eaLnBrk="0" fontAlgn="base" hangingPunct="0">
              <a:lnSpc>
                <a:spcPct val="100000"/>
              </a:lnSpc>
              <a:spcBef>
                <a:spcPct val="20000"/>
              </a:spcBef>
              <a:spcAft>
                <a:spcPct val="0"/>
              </a:spcAft>
              <a:buClrTx/>
              <a:buSzTx/>
              <a:buFontTx/>
              <a:buChar char="•"/>
            </a:pPr>
            <a:r>
              <a:rPr lang="fr-FR" altLang="en-US" i="1" kern="0" dirty="0">
                <a:solidFill>
                  <a:srgbClr val="333399"/>
                </a:solidFill>
                <a:latin typeface="Arial"/>
              </a:rPr>
              <a:t>L'absence de prévention des violations est un concept large: il inclut l'incapacité de </a:t>
            </a:r>
            <a:r>
              <a:rPr lang="fr-FR" altLang="en-US" i="1" kern="0" dirty="0" smtClean="0">
                <a:solidFill>
                  <a:srgbClr val="333399"/>
                </a:solidFill>
                <a:latin typeface="Arial"/>
              </a:rPr>
              <a:t>l‘état</a:t>
            </a:r>
            <a:r>
              <a:rPr lang="fr-FR" altLang="en-US" i="1" kern="0" dirty="0">
                <a:solidFill>
                  <a:srgbClr val="333399"/>
                </a:solidFill>
                <a:latin typeface="Arial"/>
              </a:rPr>
              <a:t>, par l'intermédiaire de ses agents, de prendre des mesures efficaces pour protéger ou promouvoir les </a:t>
            </a:r>
            <a:r>
              <a:rPr lang="fr-FR" altLang="en-US" i="1" kern="0" dirty="0" smtClean="0">
                <a:solidFill>
                  <a:srgbClr val="333399"/>
                </a:solidFill>
                <a:latin typeface="Arial"/>
              </a:rPr>
              <a:t>droits humains. </a:t>
            </a:r>
            <a:r>
              <a:rPr lang="fr-FR" altLang="en-US" i="1" kern="0" dirty="0">
                <a:solidFill>
                  <a:srgbClr val="333399"/>
                </a:solidFill>
                <a:latin typeface="Arial"/>
              </a:rPr>
              <a:t>Par exemple. l'absence d'enquête sur les violations ou les abus et, par conséquent, accorder aux victimes des recours et une protection appropriés ou pour punir les auteurs, est un défaut de protection de la part de </a:t>
            </a:r>
            <a:r>
              <a:rPr lang="fr-FR" altLang="en-US" i="1" kern="0" dirty="0" smtClean="0">
                <a:solidFill>
                  <a:srgbClr val="333399"/>
                </a:solidFill>
                <a:latin typeface="Arial"/>
              </a:rPr>
              <a:t>l‘état</a:t>
            </a:r>
            <a:r>
              <a:rPr lang="fr-FR" altLang="en-US" i="1" kern="0" dirty="0">
                <a:solidFill>
                  <a:srgbClr val="333399"/>
                </a:solidFill>
                <a:latin typeface="Arial"/>
              </a:rPr>
              <a:t>.</a:t>
            </a:r>
          </a:p>
          <a:p>
            <a:pPr marL="342900" lvl="0" indent="-342900" algn="just" eaLnBrk="0" fontAlgn="base" hangingPunct="0">
              <a:lnSpc>
                <a:spcPct val="100000"/>
              </a:lnSpc>
              <a:spcBef>
                <a:spcPct val="20000"/>
              </a:spcBef>
              <a:spcAft>
                <a:spcPct val="0"/>
              </a:spcAft>
              <a:buClrTx/>
              <a:buSzTx/>
              <a:buFontTx/>
              <a:buChar char="•"/>
            </a:pPr>
            <a:r>
              <a:rPr lang="fr-FR" altLang="en-US" i="1" kern="0" dirty="0">
                <a:solidFill>
                  <a:srgbClr val="333399"/>
                </a:solidFill>
                <a:latin typeface="Arial"/>
              </a:rPr>
              <a:t>De telles omissions pour lesquelles </a:t>
            </a:r>
            <a:r>
              <a:rPr lang="fr-FR" altLang="en-US" i="1" kern="0" dirty="0" smtClean="0">
                <a:solidFill>
                  <a:srgbClr val="333399"/>
                </a:solidFill>
                <a:latin typeface="Arial"/>
              </a:rPr>
              <a:t>l‘état </a:t>
            </a:r>
            <a:r>
              <a:rPr lang="fr-FR" altLang="en-US" i="1" kern="0" dirty="0">
                <a:solidFill>
                  <a:srgbClr val="333399"/>
                </a:solidFill>
                <a:latin typeface="Arial"/>
              </a:rPr>
              <a:t>est responsable peuvent être dues à un manquement délibéré ou à une négligence de sa part.</a:t>
            </a:r>
            <a:endParaRPr lang="en-US" altLang="en-US" kern="0" dirty="0">
              <a:solidFill>
                <a:srgbClr val="333399"/>
              </a:solidFill>
              <a:latin typeface="Arial"/>
            </a:endParaRPr>
          </a:p>
          <a:p>
            <a:endParaRPr lang="en-US" dirty="0"/>
          </a:p>
        </p:txBody>
      </p:sp>
    </p:spTree>
    <p:extLst>
      <p:ext uri="{BB962C8B-B14F-4D97-AF65-F5344CB8AC3E}">
        <p14:creationId xmlns:p14="http://schemas.microsoft.com/office/powerpoint/2010/main" val="28275538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600" b="1" kern="0" spc="0" dirty="0" smtClean="0">
                <a:solidFill>
                  <a:srgbClr val="FF0000"/>
                </a:solidFill>
                <a:latin typeface="Arial"/>
              </a:rPr>
              <a:t>Definition de </a:t>
            </a:r>
            <a:r>
              <a:rPr lang="en-US" altLang="en-US" sz="3600" b="1" kern="0" spc="0" dirty="0">
                <a:solidFill>
                  <a:srgbClr val="FF0000"/>
                </a:solidFill>
                <a:latin typeface="Arial"/>
              </a:rPr>
              <a:t>v</a:t>
            </a:r>
            <a:r>
              <a:rPr lang="en-US" altLang="en-US" sz="3600" b="1" kern="0" spc="0" dirty="0" smtClean="0">
                <a:solidFill>
                  <a:srgbClr val="FF0000"/>
                </a:solidFill>
                <a:latin typeface="Arial"/>
              </a:rPr>
              <a:t>iolations de droits </a:t>
            </a:r>
            <a:r>
              <a:rPr lang="en-US" altLang="en-US" sz="3600" b="1" kern="0" spc="0" dirty="0" err="1" smtClean="0">
                <a:solidFill>
                  <a:srgbClr val="FF0000"/>
                </a:solidFill>
                <a:latin typeface="Arial"/>
              </a:rPr>
              <a:t>humains</a:t>
            </a:r>
            <a:endParaRPr lang="en-US" dirty="0"/>
          </a:p>
        </p:txBody>
      </p:sp>
      <p:sp>
        <p:nvSpPr>
          <p:cNvPr id="3" name="Content Placeholder 2"/>
          <p:cNvSpPr>
            <a:spLocks noGrp="1"/>
          </p:cNvSpPr>
          <p:nvPr>
            <p:ph idx="1"/>
          </p:nvPr>
        </p:nvSpPr>
        <p:spPr>
          <a:xfrm>
            <a:off x="371475" y="1737360"/>
            <a:ext cx="11487150" cy="4506278"/>
          </a:xfrm>
        </p:spPr>
        <p:txBody>
          <a:bodyPr>
            <a:normAutofit/>
          </a:bodyPr>
          <a:lstStyle/>
          <a:p>
            <a:pPr marL="0" lvl="0" indent="0" algn="just" eaLnBrk="0" fontAlgn="base" hangingPunct="0">
              <a:lnSpc>
                <a:spcPct val="100000"/>
              </a:lnSpc>
              <a:spcBef>
                <a:spcPct val="20000"/>
              </a:spcBef>
              <a:spcAft>
                <a:spcPct val="0"/>
              </a:spcAft>
              <a:buClrTx/>
              <a:buSzTx/>
              <a:buNone/>
              <a:defRPr/>
            </a:pPr>
            <a:endParaRPr lang="fr-FR" sz="2400" kern="0" dirty="0">
              <a:solidFill>
                <a:srgbClr val="333399"/>
              </a:solidFill>
              <a:latin typeface="Arial"/>
            </a:endParaRPr>
          </a:p>
          <a:p>
            <a:pPr marL="0" lvl="0" indent="0" algn="just" eaLnBrk="0" fontAlgn="base" hangingPunct="0">
              <a:lnSpc>
                <a:spcPct val="100000"/>
              </a:lnSpc>
              <a:spcBef>
                <a:spcPct val="20000"/>
              </a:spcBef>
              <a:spcAft>
                <a:spcPct val="0"/>
              </a:spcAft>
              <a:buClrTx/>
              <a:buSzTx/>
              <a:buNone/>
              <a:defRPr/>
            </a:pPr>
            <a:r>
              <a:rPr lang="fr-FR" sz="2400" kern="0" dirty="0">
                <a:solidFill>
                  <a:srgbClr val="333399"/>
                </a:solidFill>
                <a:latin typeface="Arial"/>
              </a:rPr>
              <a:t>Conformément au droit international et à la définition de la violation des droits </a:t>
            </a:r>
            <a:r>
              <a:rPr lang="fr-FR" sz="2400" kern="0" dirty="0" smtClean="0">
                <a:solidFill>
                  <a:srgbClr val="333399"/>
                </a:solidFill>
                <a:latin typeface="Arial"/>
              </a:rPr>
              <a:t>humains voici quelques définitions:</a:t>
            </a:r>
            <a:endParaRPr lang="fr-FR" sz="2400" kern="0" dirty="0">
              <a:solidFill>
                <a:srgbClr val="333399"/>
              </a:solidFill>
              <a:latin typeface="Arial"/>
            </a:endParaRPr>
          </a:p>
          <a:p>
            <a:pPr marL="292608" lvl="1" indent="0" algn="just" eaLnBrk="0" fontAlgn="base" hangingPunct="0">
              <a:lnSpc>
                <a:spcPct val="100000"/>
              </a:lnSpc>
              <a:spcBef>
                <a:spcPct val="20000"/>
              </a:spcBef>
              <a:spcAft>
                <a:spcPct val="0"/>
              </a:spcAft>
              <a:buClrTx/>
              <a:buNone/>
              <a:defRPr/>
            </a:pPr>
            <a:r>
              <a:rPr lang="fr-FR" sz="2200" kern="0" dirty="0" smtClean="0">
                <a:solidFill>
                  <a:srgbClr val="333399"/>
                </a:solidFill>
                <a:latin typeface="Arial"/>
              </a:rPr>
              <a:t>a) Actes </a:t>
            </a:r>
            <a:r>
              <a:rPr lang="fr-FR" sz="2200" kern="0" dirty="0">
                <a:solidFill>
                  <a:srgbClr val="333399"/>
                </a:solidFill>
                <a:latin typeface="Arial"/>
              </a:rPr>
              <a:t>commis par des agents publics, ou</a:t>
            </a:r>
          </a:p>
          <a:p>
            <a:pPr marL="292608" lvl="1" indent="0" algn="just" eaLnBrk="0" fontAlgn="base" hangingPunct="0">
              <a:lnSpc>
                <a:spcPct val="100000"/>
              </a:lnSpc>
              <a:spcBef>
                <a:spcPct val="20000"/>
              </a:spcBef>
              <a:spcAft>
                <a:spcPct val="0"/>
              </a:spcAft>
              <a:buClrTx/>
              <a:buNone/>
              <a:defRPr/>
            </a:pPr>
            <a:r>
              <a:rPr lang="fr-FR" sz="2200" kern="0" dirty="0" smtClean="0">
                <a:solidFill>
                  <a:srgbClr val="333399"/>
                </a:solidFill>
                <a:latin typeface="Arial"/>
              </a:rPr>
              <a:t>b)Actes </a:t>
            </a:r>
            <a:r>
              <a:rPr lang="fr-FR" sz="2200" kern="0" dirty="0">
                <a:solidFill>
                  <a:srgbClr val="333399"/>
                </a:solidFill>
                <a:latin typeface="Arial"/>
              </a:rPr>
              <a:t>commis à l'instigation d'un agent public </a:t>
            </a:r>
          </a:p>
          <a:p>
            <a:pPr marL="292608" lvl="1" indent="0" algn="just" eaLnBrk="0" fontAlgn="base" hangingPunct="0">
              <a:lnSpc>
                <a:spcPct val="100000"/>
              </a:lnSpc>
              <a:spcBef>
                <a:spcPct val="20000"/>
              </a:spcBef>
              <a:spcAft>
                <a:spcPct val="0"/>
              </a:spcAft>
              <a:buClrTx/>
              <a:buNone/>
              <a:defRPr/>
            </a:pPr>
            <a:r>
              <a:rPr lang="fr-FR" sz="2200" kern="0" dirty="0">
                <a:solidFill>
                  <a:srgbClr val="333399"/>
                </a:solidFill>
                <a:latin typeface="Arial"/>
              </a:rPr>
              <a:t>En raison de la négligence </a:t>
            </a:r>
            <a:r>
              <a:rPr lang="fr-FR" sz="2200" kern="0" dirty="0" smtClean="0">
                <a:solidFill>
                  <a:srgbClr val="333399"/>
                </a:solidFill>
                <a:latin typeface="Arial"/>
              </a:rPr>
              <a:t>, </a:t>
            </a:r>
            <a:r>
              <a:rPr lang="fr-FR" sz="2200" kern="0" dirty="0">
                <a:solidFill>
                  <a:srgbClr val="333399"/>
                </a:solidFill>
                <a:latin typeface="Arial"/>
              </a:rPr>
              <a:t>ou</a:t>
            </a:r>
          </a:p>
          <a:p>
            <a:pPr marL="292608" lvl="1" indent="0" algn="just" eaLnBrk="0" fontAlgn="base" hangingPunct="0">
              <a:lnSpc>
                <a:spcPct val="100000"/>
              </a:lnSpc>
              <a:spcBef>
                <a:spcPct val="20000"/>
              </a:spcBef>
              <a:spcAft>
                <a:spcPct val="0"/>
              </a:spcAft>
              <a:buClrTx/>
              <a:buNone/>
              <a:defRPr/>
            </a:pPr>
            <a:r>
              <a:rPr lang="fr-FR" sz="2200" kern="0" dirty="0" smtClean="0">
                <a:solidFill>
                  <a:srgbClr val="333399"/>
                </a:solidFill>
                <a:latin typeface="Arial"/>
              </a:rPr>
              <a:t>c)Les </a:t>
            </a:r>
            <a:r>
              <a:rPr lang="fr-FR" sz="2200" kern="0" dirty="0">
                <a:solidFill>
                  <a:srgbClr val="333399"/>
                </a:solidFill>
                <a:latin typeface="Arial"/>
              </a:rPr>
              <a:t>manquements des fonctionnaires à l'exercice de leurs fonctions ou responsabilités en vertu de la loi, ou</a:t>
            </a:r>
          </a:p>
          <a:p>
            <a:pPr marL="292608" lvl="1" indent="0" algn="just" eaLnBrk="0" fontAlgn="base" hangingPunct="0">
              <a:lnSpc>
                <a:spcPct val="100000"/>
              </a:lnSpc>
              <a:spcBef>
                <a:spcPct val="20000"/>
              </a:spcBef>
              <a:spcAft>
                <a:spcPct val="0"/>
              </a:spcAft>
              <a:buClrTx/>
              <a:buNone/>
              <a:defRPr/>
            </a:pPr>
            <a:r>
              <a:rPr lang="fr-FR" sz="2200" kern="0" dirty="0" smtClean="0">
                <a:solidFill>
                  <a:srgbClr val="333399"/>
                </a:solidFill>
                <a:latin typeface="Arial"/>
              </a:rPr>
              <a:t>d)Défaut </a:t>
            </a:r>
            <a:r>
              <a:rPr lang="fr-FR" sz="2200" kern="0" dirty="0">
                <a:solidFill>
                  <a:srgbClr val="333399"/>
                </a:solidFill>
                <a:latin typeface="Arial"/>
              </a:rPr>
              <a:t>de la part des fonctionnaires de prévenir une violation, ou</a:t>
            </a:r>
          </a:p>
          <a:p>
            <a:pPr marL="292608" lvl="1" indent="0" algn="just" eaLnBrk="0" fontAlgn="base" hangingPunct="0">
              <a:lnSpc>
                <a:spcPct val="100000"/>
              </a:lnSpc>
              <a:spcBef>
                <a:spcPct val="20000"/>
              </a:spcBef>
              <a:spcAft>
                <a:spcPct val="0"/>
              </a:spcAft>
              <a:buClrTx/>
              <a:buNone/>
              <a:defRPr/>
            </a:pPr>
            <a:r>
              <a:rPr lang="fr-FR" sz="2200" kern="0" dirty="0" smtClean="0">
                <a:solidFill>
                  <a:srgbClr val="333399"/>
                </a:solidFill>
                <a:latin typeface="Arial"/>
              </a:rPr>
              <a:t>e)Actes </a:t>
            </a:r>
            <a:r>
              <a:rPr lang="fr-FR" sz="2200" kern="0" dirty="0">
                <a:solidFill>
                  <a:srgbClr val="333399"/>
                </a:solidFill>
                <a:latin typeface="Arial"/>
              </a:rPr>
              <a:t>commis par un agent de </a:t>
            </a:r>
            <a:r>
              <a:rPr lang="fr-FR" sz="2200" kern="0" dirty="0" smtClean="0">
                <a:solidFill>
                  <a:srgbClr val="333399"/>
                </a:solidFill>
                <a:latin typeface="Arial"/>
              </a:rPr>
              <a:t>l‘état</a:t>
            </a:r>
            <a:r>
              <a:rPr lang="fr-FR" sz="2200" kern="0" dirty="0">
                <a:solidFill>
                  <a:srgbClr val="333399"/>
                </a:solidFill>
                <a:latin typeface="Arial"/>
              </a:rPr>
              <a:t>, ou</a:t>
            </a:r>
          </a:p>
          <a:p>
            <a:pPr marL="292608" lvl="1" indent="0" algn="just" eaLnBrk="0" fontAlgn="base" hangingPunct="0">
              <a:lnSpc>
                <a:spcPct val="100000"/>
              </a:lnSpc>
              <a:spcBef>
                <a:spcPct val="20000"/>
              </a:spcBef>
              <a:spcAft>
                <a:spcPct val="0"/>
              </a:spcAft>
              <a:buClrTx/>
              <a:buNone/>
              <a:defRPr/>
            </a:pPr>
            <a:r>
              <a:rPr lang="fr-FR" sz="2200" kern="0" dirty="0">
                <a:solidFill>
                  <a:srgbClr val="333399"/>
                </a:solidFill>
                <a:latin typeface="Arial"/>
              </a:rPr>
              <a:t> </a:t>
            </a:r>
            <a:r>
              <a:rPr lang="fr-FR" sz="2200" kern="0" dirty="0" smtClean="0">
                <a:solidFill>
                  <a:srgbClr val="333399"/>
                </a:solidFill>
                <a:latin typeface="Arial"/>
              </a:rPr>
              <a:t>f)Actes </a:t>
            </a:r>
            <a:r>
              <a:rPr lang="fr-FR" sz="2200" kern="0" dirty="0">
                <a:solidFill>
                  <a:srgbClr val="333399"/>
                </a:solidFill>
                <a:latin typeface="Arial"/>
              </a:rPr>
              <a:t>commis avec l'assentiment d'un agent public </a:t>
            </a:r>
            <a:r>
              <a:rPr lang="fr-FR" sz="2200" kern="0" dirty="0" smtClean="0">
                <a:solidFill>
                  <a:srgbClr val="333399"/>
                </a:solidFill>
                <a:latin typeface="Arial"/>
              </a:rPr>
              <a:t>.</a:t>
            </a:r>
            <a:endParaRPr lang="en-US" sz="2200" kern="0" dirty="0" smtClean="0">
              <a:solidFill>
                <a:srgbClr val="333399"/>
              </a:solidFill>
              <a:latin typeface="Arial"/>
            </a:endParaRPr>
          </a:p>
          <a:p>
            <a:endParaRPr lang="en-US" sz="2400" dirty="0"/>
          </a:p>
        </p:txBody>
      </p:sp>
    </p:spTree>
    <p:extLst>
      <p:ext uri="{BB962C8B-B14F-4D97-AF65-F5344CB8AC3E}">
        <p14:creationId xmlns:p14="http://schemas.microsoft.com/office/powerpoint/2010/main" val="25996348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sz="3200" b="1" kern="0" spc="0" dirty="0" smtClean="0">
                <a:solidFill>
                  <a:srgbClr val="FF0000"/>
                </a:solidFill>
                <a:latin typeface="Arial"/>
              </a:rPr>
              <a:t>Exemples  Violations des </a:t>
            </a:r>
            <a:r>
              <a:rPr lang="en-US" altLang="en-US" sz="3200" b="1" kern="0" spc="0" dirty="0" smtClean="0">
                <a:solidFill>
                  <a:srgbClr val="FF0000"/>
                </a:solidFill>
                <a:latin typeface="Arial"/>
              </a:rPr>
              <a:t>droits </a:t>
            </a:r>
            <a:r>
              <a:rPr lang="en-US" altLang="en-US" sz="3200" b="1" kern="0" spc="0" dirty="0" err="1" smtClean="0">
                <a:solidFill>
                  <a:srgbClr val="FF0000"/>
                </a:solidFill>
                <a:latin typeface="Arial"/>
              </a:rPr>
              <a:t>humains</a:t>
            </a:r>
            <a:endParaRPr lang="en-US" dirty="0"/>
          </a:p>
        </p:txBody>
      </p:sp>
      <p:sp>
        <p:nvSpPr>
          <p:cNvPr id="3" name="Content Placeholder 2"/>
          <p:cNvSpPr>
            <a:spLocks noGrp="1"/>
          </p:cNvSpPr>
          <p:nvPr>
            <p:ph idx="1"/>
          </p:nvPr>
        </p:nvSpPr>
        <p:spPr>
          <a:xfrm>
            <a:off x="457200" y="1845733"/>
            <a:ext cx="10698480" cy="4355041"/>
          </a:xfrm>
        </p:spPr>
        <p:txBody>
          <a:bodyPr>
            <a:normAutofit lnSpcReduction="10000"/>
          </a:bodyPr>
          <a:lstStyle/>
          <a:p>
            <a:pPr marL="0" lvl="0" indent="0" algn="just" eaLnBrk="0" fontAlgn="base" hangingPunct="0">
              <a:lnSpc>
                <a:spcPct val="100000"/>
              </a:lnSpc>
              <a:spcBef>
                <a:spcPct val="20000"/>
              </a:spcBef>
              <a:spcAft>
                <a:spcPct val="0"/>
              </a:spcAft>
              <a:buClrTx/>
              <a:buSzTx/>
              <a:buNone/>
            </a:pPr>
            <a:endParaRPr lang="fr-FR" altLang="en-US" sz="2200" kern="0" dirty="0">
              <a:solidFill>
                <a:srgbClr val="333399"/>
              </a:solidFill>
              <a:latin typeface="Arial"/>
            </a:endParaRPr>
          </a:p>
          <a:p>
            <a:pPr marL="0" lvl="0" indent="0" algn="just" eaLnBrk="0" fontAlgn="base" hangingPunct="0">
              <a:lnSpc>
                <a:spcPct val="100000"/>
              </a:lnSpc>
              <a:spcBef>
                <a:spcPct val="20000"/>
              </a:spcBef>
              <a:spcAft>
                <a:spcPct val="0"/>
              </a:spcAft>
              <a:buClrTx/>
              <a:buSzTx/>
              <a:buNone/>
            </a:pPr>
            <a:r>
              <a:rPr lang="fr-FR" altLang="en-US" sz="2200" kern="0" dirty="0">
                <a:solidFill>
                  <a:srgbClr val="333399"/>
                </a:solidFill>
                <a:latin typeface="Arial"/>
              </a:rPr>
              <a:t>La violation des droits </a:t>
            </a:r>
            <a:r>
              <a:rPr lang="fr-FR" altLang="en-US" sz="2200" kern="0" dirty="0" smtClean="0">
                <a:solidFill>
                  <a:srgbClr val="333399"/>
                </a:solidFill>
                <a:latin typeface="Arial"/>
              </a:rPr>
              <a:t>humains </a:t>
            </a:r>
            <a:r>
              <a:rPr lang="fr-FR" altLang="en-US" sz="2200" kern="0" dirty="0">
                <a:solidFill>
                  <a:srgbClr val="333399"/>
                </a:solidFill>
                <a:latin typeface="Arial"/>
              </a:rPr>
              <a:t>peut constituer une violation singulière d'un droit individuel ou des violations à grande échelle d'un ou de plusieurs droits. Exemples de violations:</a:t>
            </a:r>
          </a:p>
          <a:p>
            <a:pPr marL="635508" lvl="1" indent="-342900" algn="just" eaLnBrk="0" fontAlgn="base" hangingPunct="0">
              <a:lnSpc>
                <a:spcPct val="100000"/>
              </a:lnSpc>
              <a:spcBef>
                <a:spcPct val="20000"/>
              </a:spcBef>
              <a:spcAft>
                <a:spcPct val="0"/>
              </a:spcAft>
              <a:buClrTx/>
              <a:buFont typeface="Wingdings" panose="05000000000000000000" pitchFamily="2" charset="2"/>
              <a:buChar char="Ø"/>
            </a:pPr>
            <a:r>
              <a:rPr lang="fr-FR" altLang="en-US" sz="2000" kern="0" dirty="0">
                <a:solidFill>
                  <a:srgbClr val="333399"/>
                </a:solidFill>
                <a:latin typeface="Arial"/>
              </a:rPr>
              <a:t>Ciblage délibéré de civils et de </a:t>
            </a:r>
            <a:r>
              <a:rPr lang="fr-FR" altLang="en-US" sz="2000" kern="0" dirty="0" smtClean="0">
                <a:solidFill>
                  <a:srgbClr val="333399"/>
                </a:solidFill>
                <a:latin typeface="Arial"/>
              </a:rPr>
              <a:t>leurs biens </a:t>
            </a:r>
            <a:r>
              <a:rPr lang="fr-FR" altLang="en-US" sz="2000" kern="0" dirty="0">
                <a:solidFill>
                  <a:srgbClr val="333399"/>
                </a:solidFill>
                <a:latin typeface="Arial"/>
              </a:rPr>
              <a:t>en situation de conflit armé</a:t>
            </a:r>
          </a:p>
          <a:p>
            <a:pPr marL="635508" lvl="1" indent="-342900" algn="just" eaLnBrk="0" fontAlgn="base" hangingPunct="0">
              <a:lnSpc>
                <a:spcPct val="100000"/>
              </a:lnSpc>
              <a:spcBef>
                <a:spcPct val="20000"/>
              </a:spcBef>
              <a:spcAft>
                <a:spcPct val="0"/>
              </a:spcAft>
              <a:buClrTx/>
              <a:buFont typeface="Wingdings" panose="05000000000000000000" pitchFamily="2" charset="2"/>
              <a:buChar char="Ø"/>
            </a:pPr>
            <a:r>
              <a:rPr lang="fr-FR" altLang="en-US" sz="2000" kern="0" dirty="0" smtClean="0">
                <a:solidFill>
                  <a:srgbClr val="333399"/>
                </a:solidFill>
                <a:latin typeface="Arial"/>
              </a:rPr>
              <a:t>Déplacement </a:t>
            </a:r>
            <a:r>
              <a:rPr lang="fr-FR" altLang="en-US" sz="2000" kern="0" dirty="0">
                <a:solidFill>
                  <a:srgbClr val="333399"/>
                </a:solidFill>
                <a:latin typeface="Arial"/>
              </a:rPr>
              <a:t>de population forcé et à grande échelle</a:t>
            </a:r>
          </a:p>
          <a:p>
            <a:pPr marL="635508" lvl="1" indent="-342900" algn="just" eaLnBrk="0" fontAlgn="base" hangingPunct="0">
              <a:lnSpc>
                <a:spcPct val="100000"/>
              </a:lnSpc>
              <a:spcBef>
                <a:spcPct val="20000"/>
              </a:spcBef>
              <a:spcAft>
                <a:spcPct val="0"/>
              </a:spcAft>
              <a:buClrTx/>
              <a:buFont typeface="Wingdings" panose="05000000000000000000" pitchFamily="2" charset="2"/>
              <a:buChar char="Ø"/>
            </a:pPr>
            <a:r>
              <a:rPr lang="fr-FR" altLang="en-US" sz="2000" kern="0" dirty="0">
                <a:solidFill>
                  <a:srgbClr val="333399"/>
                </a:solidFill>
                <a:latin typeface="Arial"/>
              </a:rPr>
              <a:t>Arrestation et détention arbitraires</a:t>
            </a:r>
          </a:p>
          <a:p>
            <a:pPr marL="635508" lvl="1" indent="-342900" algn="just" eaLnBrk="0" fontAlgn="base" hangingPunct="0">
              <a:lnSpc>
                <a:spcPct val="100000"/>
              </a:lnSpc>
              <a:spcBef>
                <a:spcPct val="20000"/>
              </a:spcBef>
              <a:spcAft>
                <a:spcPct val="0"/>
              </a:spcAft>
              <a:buClrTx/>
              <a:buFont typeface="Wingdings" panose="05000000000000000000" pitchFamily="2" charset="2"/>
              <a:buChar char="Ø"/>
            </a:pPr>
            <a:r>
              <a:rPr lang="fr-FR" altLang="en-US" sz="2000" kern="0" dirty="0">
                <a:solidFill>
                  <a:srgbClr val="333399"/>
                </a:solidFill>
                <a:latin typeface="Arial"/>
              </a:rPr>
              <a:t>Usage excessif de la force par la police</a:t>
            </a:r>
          </a:p>
          <a:p>
            <a:pPr marL="635508" lvl="1" indent="-342900" algn="just" eaLnBrk="0" fontAlgn="base" hangingPunct="0">
              <a:lnSpc>
                <a:spcPct val="100000"/>
              </a:lnSpc>
              <a:spcBef>
                <a:spcPct val="20000"/>
              </a:spcBef>
              <a:spcAft>
                <a:spcPct val="0"/>
              </a:spcAft>
              <a:buClrTx/>
              <a:buFont typeface="Wingdings" panose="05000000000000000000" pitchFamily="2" charset="2"/>
              <a:buChar char="Ø"/>
            </a:pPr>
            <a:r>
              <a:rPr lang="fr-FR" altLang="en-US" sz="2000" kern="0" dirty="0">
                <a:solidFill>
                  <a:srgbClr val="333399"/>
                </a:solidFill>
                <a:latin typeface="Arial"/>
              </a:rPr>
              <a:t>Défaut de </a:t>
            </a:r>
            <a:r>
              <a:rPr lang="fr-FR" altLang="en-US" sz="2000" kern="0" dirty="0" smtClean="0">
                <a:solidFill>
                  <a:srgbClr val="333399"/>
                </a:solidFill>
                <a:latin typeface="Arial"/>
              </a:rPr>
              <a:t>l‘état </a:t>
            </a:r>
            <a:r>
              <a:rPr lang="fr-FR" altLang="en-US" sz="2000" kern="0" dirty="0">
                <a:solidFill>
                  <a:srgbClr val="333399"/>
                </a:solidFill>
                <a:latin typeface="Arial"/>
              </a:rPr>
              <a:t>d'enquêter sur des violations présumées</a:t>
            </a:r>
          </a:p>
          <a:p>
            <a:pPr marL="635508" lvl="1" indent="-342900" algn="just" eaLnBrk="0" fontAlgn="base" hangingPunct="0">
              <a:lnSpc>
                <a:spcPct val="100000"/>
              </a:lnSpc>
              <a:spcBef>
                <a:spcPct val="20000"/>
              </a:spcBef>
              <a:spcAft>
                <a:spcPct val="0"/>
              </a:spcAft>
              <a:buClrTx/>
              <a:buFont typeface="Wingdings" panose="05000000000000000000" pitchFamily="2" charset="2"/>
              <a:buChar char="Ø"/>
            </a:pPr>
            <a:r>
              <a:rPr lang="fr-FR" altLang="en-US" sz="2000" kern="0" dirty="0">
                <a:solidFill>
                  <a:srgbClr val="333399"/>
                </a:solidFill>
                <a:latin typeface="Arial"/>
              </a:rPr>
              <a:t>Expulsion forcée des maisons.</a:t>
            </a:r>
          </a:p>
          <a:p>
            <a:pPr marL="635508" lvl="1" indent="-342900" algn="just" eaLnBrk="0" fontAlgn="base" hangingPunct="0">
              <a:lnSpc>
                <a:spcPct val="100000"/>
              </a:lnSpc>
              <a:spcBef>
                <a:spcPct val="20000"/>
              </a:spcBef>
              <a:spcAft>
                <a:spcPct val="0"/>
              </a:spcAft>
              <a:buClrTx/>
              <a:buFont typeface="Wingdings" panose="05000000000000000000" pitchFamily="2" charset="2"/>
              <a:buChar char="Ø"/>
            </a:pPr>
            <a:r>
              <a:rPr lang="fr-FR" altLang="en-US" sz="2000" kern="0" dirty="0">
                <a:solidFill>
                  <a:srgbClr val="333399"/>
                </a:solidFill>
                <a:latin typeface="Arial"/>
              </a:rPr>
              <a:t>Défaut de garantir un niveau de vie décent pour les réfugiés ou les personnes déplacées</a:t>
            </a:r>
          </a:p>
          <a:p>
            <a:pPr marL="292608" lvl="1" indent="0" algn="just" eaLnBrk="0" fontAlgn="base" hangingPunct="0">
              <a:lnSpc>
                <a:spcPct val="100000"/>
              </a:lnSpc>
              <a:spcBef>
                <a:spcPct val="20000"/>
              </a:spcBef>
              <a:spcAft>
                <a:spcPct val="0"/>
              </a:spcAft>
              <a:buClrTx/>
              <a:buNone/>
            </a:pPr>
            <a:r>
              <a:rPr lang="fr-FR" altLang="en-US" sz="2000" kern="0" dirty="0">
                <a:solidFill>
                  <a:srgbClr val="333399"/>
                </a:solidFill>
                <a:latin typeface="Arial"/>
              </a:rPr>
              <a:t>Souvent, la violation d'un DESC est </a:t>
            </a:r>
            <a:r>
              <a:rPr lang="fr-FR" altLang="en-US" sz="2000" kern="0" dirty="0" smtClean="0">
                <a:solidFill>
                  <a:srgbClr val="333399"/>
                </a:solidFill>
                <a:latin typeface="Arial"/>
              </a:rPr>
              <a:t>liée </a:t>
            </a:r>
            <a:r>
              <a:rPr lang="fr-FR" altLang="en-US" sz="2000" kern="0" dirty="0">
                <a:solidFill>
                  <a:srgbClr val="333399"/>
                </a:solidFill>
                <a:latin typeface="Arial"/>
              </a:rPr>
              <a:t>à</a:t>
            </a:r>
            <a:r>
              <a:rPr lang="fr-FR" altLang="en-US" sz="2000" kern="0" dirty="0" smtClean="0">
                <a:solidFill>
                  <a:srgbClr val="333399"/>
                </a:solidFill>
                <a:latin typeface="Arial"/>
              </a:rPr>
              <a:t> la violation des droits humains</a:t>
            </a:r>
            <a:endParaRPr lang="en-US" altLang="en-US" sz="2000" kern="0" dirty="0">
              <a:solidFill>
                <a:srgbClr val="333399"/>
              </a:solidFill>
              <a:latin typeface="Arial"/>
            </a:endParaRPr>
          </a:p>
          <a:p>
            <a:endParaRPr lang="en-US" dirty="0"/>
          </a:p>
        </p:txBody>
      </p:sp>
    </p:spTree>
    <p:extLst>
      <p:ext uri="{BB962C8B-B14F-4D97-AF65-F5344CB8AC3E}">
        <p14:creationId xmlns:p14="http://schemas.microsoft.com/office/powerpoint/2010/main" val="362946158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kern="0" spc="0" dirty="0" smtClean="0">
                <a:solidFill>
                  <a:srgbClr val="FF0000"/>
                </a:solidFill>
                <a:latin typeface="Arial"/>
              </a:rPr>
              <a:t>Protection des droits </a:t>
            </a:r>
            <a:r>
              <a:rPr lang="en-GB" altLang="en-US" b="1" kern="0" spc="0" dirty="0" err="1" smtClean="0">
                <a:solidFill>
                  <a:srgbClr val="FF0000"/>
                </a:solidFill>
                <a:latin typeface="Arial"/>
              </a:rPr>
              <a:t>humains</a:t>
            </a:r>
            <a:r>
              <a:rPr lang="en-GB" altLang="en-US" b="1" kern="0" spc="0" dirty="0" smtClean="0">
                <a:solidFill>
                  <a:srgbClr val="FF0000"/>
                </a:solidFill>
                <a:latin typeface="Arial"/>
              </a:rPr>
              <a:t>…</a:t>
            </a:r>
            <a:endParaRPr lang="en-US" dirty="0"/>
          </a:p>
        </p:txBody>
      </p:sp>
      <p:sp>
        <p:nvSpPr>
          <p:cNvPr id="3" name="Content Placeholder 2"/>
          <p:cNvSpPr>
            <a:spLocks noGrp="1"/>
          </p:cNvSpPr>
          <p:nvPr>
            <p:ph idx="1"/>
          </p:nvPr>
        </p:nvSpPr>
        <p:spPr>
          <a:xfrm>
            <a:off x="318611" y="1555668"/>
            <a:ext cx="11521088" cy="4089564"/>
          </a:xfrm>
        </p:spPr>
        <p:txBody>
          <a:bodyPr>
            <a:noAutofit/>
          </a:bodyPr>
          <a:lstStyle/>
          <a:p>
            <a:pPr marL="342900" lvl="0" indent="-342900" algn="just" fontAlgn="base">
              <a:lnSpc>
                <a:spcPct val="100000"/>
              </a:lnSpc>
              <a:spcBef>
                <a:spcPct val="20000"/>
              </a:spcBef>
              <a:spcAft>
                <a:spcPct val="0"/>
              </a:spcAft>
              <a:buClrTx/>
              <a:buSzTx/>
              <a:buFontTx/>
              <a:buChar char="•"/>
            </a:pPr>
            <a:endParaRPr lang="fr-FR" altLang="zh-CN" sz="2200" kern="0" dirty="0">
              <a:solidFill>
                <a:srgbClr val="333399"/>
              </a:solidFill>
              <a:latin typeface="Arial" panose="020B0604020202020204" pitchFamily="34" charset="0"/>
              <a:cs typeface="Arial" panose="020B0604020202020204" pitchFamily="34" charset="0"/>
            </a:endParaRPr>
          </a:p>
          <a:p>
            <a:pPr marL="342900" lvl="0" indent="-342900" algn="just" fontAlgn="base">
              <a:lnSpc>
                <a:spcPct val="100000"/>
              </a:lnSpc>
              <a:spcBef>
                <a:spcPct val="20000"/>
              </a:spcBef>
              <a:spcAft>
                <a:spcPct val="0"/>
              </a:spcAft>
              <a:buClrTx/>
              <a:buSzTx/>
              <a:buFontTx/>
              <a:buChar char="•"/>
            </a:pPr>
            <a:r>
              <a:rPr lang="fr-FR" altLang="zh-CN" sz="2200" kern="0" dirty="0">
                <a:solidFill>
                  <a:srgbClr val="333399"/>
                </a:solidFill>
                <a:latin typeface="Arial" panose="020B0604020202020204" pitchFamily="34" charset="0"/>
                <a:cs typeface="Arial" panose="020B0604020202020204" pitchFamily="34" charset="0"/>
              </a:rPr>
              <a:t>La protection est définie comme toutes les activités visant à obtenir le plein respect des droits de l'individu conformément à la lettre et à l'esprit des lois </a:t>
            </a:r>
            <a:r>
              <a:rPr lang="fr-FR" altLang="zh-CN" sz="2200" kern="0" dirty="0" smtClean="0">
                <a:solidFill>
                  <a:srgbClr val="333399"/>
                </a:solidFill>
                <a:latin typeface="Arial" panose="020B0604020202020204" pitchFamily="34" charset="0"/>
                <a:cs typeface="Arial" panose="020B0604020202020204" pitchFamily="34" charset="0"/>
              </a:rPr>
              <a:t>en vigueur, </a:t>
            </a:r>
            <a:r>
              <a:rPr lang="fr-FR" altLang="zh-CN" sz="2200" kern="0" dirty="0">
                <a:solidFill>
                  <a:srgbClr val="333399"/>
                </a:solidFill>
                <a:latin typeface="Arial" panose="020B0604020202020204" pitchFamily="34" charset="0"/>
                <a:cs typeface="Arial" panose="020B0604020202020204" pitchFamily="34" charset="0"/>
              </a:rPr>
              <a:t>à savoir les </a:t>
            </a:r>
            <a:r>
              <a:rPr lang="fr-FR" altLang="zh-CN" sz="2200" kern="0" dirty="0" smtClean="0">
                <a:solidFill>
                  <a:srgbClr val="333399"/>
                </a:solidFill>
                <a:latin typeface="Arial" panose="020B0604020202020204" pitchFamily="34" charset="0"/>
                <a:cs typeface="Arial" panose="020B0604020202020204" pitchFamily="34" charset="0"/>
              </a:rPr>
              <a:t>droits humains, </a:t>
            </a:r>
            <a:r>
              <a:rPr lang="fr-FR" altLang="zh-CN" sz="2200" kern="0" dirty="0">
                <a:solidFill>
                  <a:srgbClr val="333399"/>
                </a:solidFill>
                <a:latin typeface="Arial" panose="020B0604020202020204" pitchFamily="34" charset="0"/>
                <a:cs typeface="Arial" panose="020B0604020202020204" pitchFamily="34" charset="0"/>
              </a:rPr>
              <a:t>le droit international humanitaire et le droit coutumier régional </a:t>
            </a:r>
            <a:r>
              <a:rPr lang="fr-FR" altLang="zh-CN" sz="2200" kern="0" dirty="0" smtClean="0">
                <a:solidFill>
                  <a:srgbClr val="333399"/>
                </a:solidFill>
                <a:latin typeface="Arial" panose="020B0604020202020204" pitchFamily="34" charset="0"/>
                <a:cs typeface="Arial" panose="020B0604020202020204" pitchFamily="34" charset="0"/>
              </a:rPr>
              <a:t>.</a:t>
            </a:r>
            <a:endParaRPr lang="fr-FR" altLang="zh-CN" sz="2200" kern="0" dirty="0">
              <a:solidFill>
                <a:srgbClr val="333399"/>
              </a:solidFill>
              <a:latin typeface="Arial" panose="020B0604020202020204" pitchFamily="34" charset="0"/>
              <a:cs typeface="Arial" panose="020B0604020202020204" pitchFamily="34" charset="0"/>
            </a:endParaRPr>
          </a:p>
          <a:p>
            <a:pPr marL="342900" lvl="0" indent="-342900" algn="just" fontAlgn="base">
              <a:lnSpc>
                <a:spcPct val="100000"/>
              </a:lnSpc>
              <a:spcBef>
                <a:spcPct val="20000"/>
              </a:spcBef>
              <a:spcAft>
                <a:spcPct val="0"/>
              </a:spcAft>
              <a:buClrTx/>
              <a:buSzTx/>
              <a:buFontTx/>
              <a:buChar char="•"/>
            </a:pPr>
            <a:r>
              <a:rPr lang="fr-FR" altLang="zh-CN" sz="2200" kern="0" dirty="0">
                <a:solidFill>
                  <a:srgbClr val="333399"/>
                </a:solidFill>
                <a:latin typeface="Arial" panose="020B0604020202020204" pitchFamily="34" charset="0"/>
                <a:cs typeface="Arial" panose="020B0604020202020204" pitchFamily="34" charset="0"/>
              </a:rPr>
              <a:t>La protection est une obligation légale et une activité des mesures et mesures nécessaires</a:t>
            </a:r>
          </a:p>
          <a:p>
            <a:pPr marL="342900" lvl="0" indent="-342900" algn="just" fontAlgn="base">
              <a:lnSpc>
                <a:spcPct val="100000"/>
              </a:lnSpc>
              <a:spcBef>
                <a:spcPct val="20000"/>
              </a:spcBef>
              <a:spcAft>
                <a:spcPct val="0"/>
              </a:spcAft>
              <a:buClrTx/>
              <a:buSzTx/>
              <a:buFontTx/>
              <a:buChar char="•"/>
            </a:pPr>
            <a:r>
              <a:rPr lang="fr-FR" altLang="zh-CN" sz="2200" kern="0" dirty="0">
                <a:solidFill>
                  <a:srgbClr val="333399"/>
                </a:solidFill>
                <a:latin typeface="Arial" panose="020B0604020202020204" pitchFamily="34" charset="0"/>
                <a:cs typeface="Arial" panose="020B0604020202020204" pitchFamily="34" charset="0"/>
              </a:rPr>
              <a:t>Réceptif: pour empêcher ou arrêter les violations</a:t>
            </a:r>
          </a:p>
          <a:p>
            <a:pPr marL="342900" lvl="0" indent="-342900" algn="just" fontAlgn="base">
              <a:lnSpc>
                <a:spcPct val="100000"/>
              </a:lnSpc>
              <a:spcBef>
                <a:spcPct val="20000"/>
              </a:spcBef>
              <a:spcAft>
                <a:spcPct val="0"/>
              </a:spcAft>
              <a:buClrTx/>
              <a:buSzTx/>
              <a:buFontTx/>
              <a:buChar char="•"/>
            </a:pPr>
            <a:r>
              <a:rPr lang="fr-FR" altLang="zh-CN" sz="2200" kern="0" dirty="0" smtClean="0">
                <a:solidFill>
                  <a:srgbClr val="333399"/>
                </a:solidFill>
                <a:latin typeface="Arial" panose="020B0604020202020204" pitchFamily="34" charset="0"/>
                <a:cs typeface="Arial" panose="020B0604020202020204" pitchFamily="34" charset="0"/>
              </a:rPr>
              <a:t>Les remèdes </a:t>
            </a:r>
            <a:r>
              <a:rPr lang="fr-FR" altLang="zh-CN" sz="2200" kern="0" dirty="0">
                <a:solidFill>
                  <a:srgbClr val="333399"/>
                </a:solidFill>
                <a:latin typeface="Arial" panose="020B0604020202020204" pitchFamily="34" charset="0"/>
                <a:cs typeface="Arial" panose="020B0604020202020204" pitchFamily="34" charset="0"/>
              </a:rPr>
              <a:t>pour les </a:t>
            </a:r>
            <a:r>
              <a:rPr lang="fr-FR" altLang="zh-CN" sz="2200" kern="0" dirty="0" smtClean="0">
                <a:solidFill>
                  <a:srgbClr val="333399"/>
                </a:solidFill>
                <a:latin typeface="Arial" panose="020B0604020202020204" pitchFamily="34" charset="0"/>
                <a:cs typeface="Arial" panose="020B0604020202020204" pitchFamily="34" charset="0"/>
              </a:rPr>
              <a:t>violations comprennent:  </a:t>
            </a:r>
            <a:r>
              <a:rPr lang="fr-FR" altLang="zh-CN" sz="2200" kern="0" dirty="0">
                <a:solidFill>
                  <a:srgbClr val="333399"/>
                </a:solidFill>
                <a:latin typeface="Arial" panose="020B0604020202020204" pitchFamily="34" charset="0"/>
                <a:cs typeface="Arial" panose="020B0604020202020204" pitchFamily="34" charset="0"/>
              </a:rPr>
              <a:t>l'accès à la justice et les réparations.</a:t>
            </a:r>
          </a:p>
          <a:p>
            <a:pPr marL="342900" lvl="0" indent="-342900" algn="just" fontAlgn="base">
              <a:lnSpc>
                <a:spcPct val="100000"/>
              </a:lnSpc>
              <a:spcBef>
                <a:spcPct val="20000"/>
              </a:spcBef>
              <a:spcAft>
                <a:spcPct val="0"/>
              </a:spcAft>
              <a:buClrTx/>
              <a:buSzTx/>
              <a:buFontTx/>
              <a:buChar char="•"/>
            </a:pPr>
            <a:r>
              <a:rPr lang="fr-FR" altLang="zh-CN" sz="2200" kern="0" dirty="0" smtClean="0">
                <a:solidFill>
                  <a:srgbClr val="333399"/>
                </a:solidFill>
                <a:latin typeface="Arial" panose="020B0604020202020204" pitchFamily="34" charset="0"/>
                <a:cs typeface="Arial" panose="020B0604020202020204" pitchFamily="34" charset="0"/>
              </a:rPr>
              <a:t>Favoriser un environnement pour:- </a:t>
            </a:r>
            <a:r>
              <a:rPr lang="fr-FR" altLang="zh-CN" sz="2200" kern="0" dirty="0">
                <a:solidFill>
                  <a:srgbClr val="333399"/>
                </a:solidFill>
                <a:latin typeface="Arial" panose="020B0604020202020204" pitchFamily="34" charset="0"/>
                <a:cs typeface="Arial" panose="020B0604020202020204" pitchFamily="34" charset="0"/>
              </a:rPr>
              <a:t>promouvoir le respect des droits et la primauté du droit.</a:t>
            </a:r>
          </a:p>
          <a:p>
            <a:pPr marL="342900" lvl="0" indent="-342900" algn="just" fontAlgn="base">
              <a:lnSpc>
                <a:spcPct val="100000"/>
              </a:lnSpc>
              <a:spcBef>
                <a:spcPct val="20000"/>
              </a:spcBef>
              <a:spcAft>
                <a:spcPct val="0"/>
              </a:spcAft>
              <a:buClrTx/>
              <a:buSzTx/>
              <a:buFontTx/>
              <a:buChar char="•"/>
            </a:pPr>
            <a:r>
              <a:rPr lang="fr-FR" altLang="zh-CN" sz="2200" kern="0" dirty="0">
                <a:solidFill>
                  <a:srgbClr val="333399"/>
                </a:solidFill>
                <a:latin typeface="Arial" panose="020B0604020202020204" pitchFamily="34" charset="0"/>
                <a:cs typeface="Arial" panose="020B0604020202020204" pitchFamily="34" charset="0"/>
              </a:rPr>
              <a:t>La protection des </a:t>
            </a:r>
            <a:r>
              <a:rPr lang="fr-FR" altLang="zh-CN" sz="2200" kern="0" dirty="0" smtClean="0">
                <a:solidFill>
                  <a:srgbClr val="333399"/>
                </a:solidFill>
                <a:latin typeface="Arial" panose="020B0604020202020204" pitchFamily="34" charset="0"/>
                <a:cs typeface="Arial" panose="020B0604020202020204" pitchFamily="34" charset="0"/>
              </a:rPr>
              <a:t>droits humains </a:t>
            </a:r>
            <a:r>
              <a:rPr lang="fr-FR" altLang="zh-CN" sz="2200" kern="0" dirty="0">
                <a:solidFill>
                  <a:srgbClr val="333399"/>
                </a:solidFill>
                <a:latin typeface="Arial" panose="020B0604020202020204" pitchFamily="34" charset="0"/>
                <a:cs typeface="Arial" panose="020B0604020202020204" pitchFamily="34" charset="0"/>
              </a:rPr>
              <a:t>se produit lorsque, par le biais d'actions spécifiques, des individus qui autrement seraient menacés ou victimes de la privation de leurs droits, sont en mesure de les exercer pleinement.</a:t>
            </a:r>
          </a:p>
          <a:p>
            <a:pPr marL="342900" lvl="0" indent="-342900" algn="just" fontAlgn="base">
              <a:lnSpc>
                <a:spcPct val="100000"/>
              </a:lnSpc>
              <a:spcBef>
                <a:spcPct val="20000"/>
              </a:spcBef>
              <a:spcAft>
                <a:spcPct val="0"/>
              </a:spcAft>
              <a:buClrTx/>
              <a:buSzTx/>
              <a:buFontTx/>
              <a:buChar char="•"/>
            </a:pPr>
            <a:r>
              <a:rPr lang="fr-FR" altLang="zh-CN" sz="2200" kern="0" dirty="0">
                <a:solidFill>
                  <a:srgbClr val="333399"/>
                </a:solidFill>
                <a:latin typeface="Arial" panose="020B0604020202020204" pitchFamily="34" charset="0"/>
                <a:cs typeface="Arial" panose="020B0604020202020204" pitchFamily="34" charset="0"/>
              </a:rPr>
              <a:t>Les </a:t>
            </a:r>
            <a:r>
              <a:rPr lang="fr-FR" altLang="zh-CN" sz="2200" kern="0" dirty="0" smtClean="0">
                <a:solidFill>
                  <a:srgbClr val="333399"/>
                </a:solidFill>
                <a:latin typeface="Arial" panose="020B0604020202020204" pitchFamily="34" charset="0"/>
                <a:cs typeface="Arial" panose="020B0604020202020204" pitchFamily="34" charset="0"/>
              </a:rPr>
              <a:t>droits humains </a:t>
            </a:r>
            <a:r>
              <a:rPr lang="fr-FR" altLang="zh-CN" sz="2200" kern="0" dirty="0">
                <a:solidFill>
                  <a:srgbClr val="333399"/>
                </a:solidFill>
                <a:latin typeface="Arial" panose="020B0604020202020204" pitchFamily="34" charset="0"/>
                <a:cs typeface="Arial" panose="020B0604020202020204" pitchFamily="34" charset="0"/>
              </a:rPr>
              <a:t>peuvent également être protégés lorsque </a:t>
            </a:r>
            <a:r>
              <a:rPr lang="fr-FR" altLang="zh-CN" sz="2200" kern="0" dirty="0" smtClean="0">
                <a:solidFill>
                  <a:srgbClr val="333399"/>
                </a:solidFill>
                <a:latin typeface="Arial" panose="020B0604020202020204" pitchFamily="34" charset="0"/>
                <a:cs typeface="Arial" panose="020B0604020202020204" pitchFamily="34" charset="0"/>
              </a:rPr>
              <a:t>l‘état </a:t>
            </a:r>
            <a:r>
              <a:rPr lang="fr-FR" altLang="zh-CN" sz="2200" kern="0" dirty="0">
                <a:solidFill>
                  <a:srgbClr val="333399"/>
                </a:solidFill>
                <a:latin typeface="Arial" panose="020B0604020202020204" pitchFamily="34" charset="0"/>
                <a:cs typeface="Arial" panose="020B0604020202020204" pitchFamily="34" charset="0"/>
              </a:rPr>
              <a:t>prend des mesures conçues pour la promotion, la protection et la </a:t>
            </a:r>
            <a:r>
              <a:rPr lang="fr-FR" altLang="zh-CN" sz="2200" kern="0" dirty="0" smtClean="0">
                <a:solidFill>
                  <a:srgbClr val="333399"/>
                </a:solidFill>
                <a:latin typeface="Arial" panose="020B0604020202020204" pitchFamily="34" charset="0"/>
                <a:cs typeface="Arial" panose="020B0604020202020204" pitchFamily="34" charset="0"/>
              </a:rPr>
              <a:t>concrétisation </a:t>
            </a:r>
            <a:r>
              <a:rPr lang="fr-FR" altLang="zh-CN" sz="2200" kern="0" dirty="0">
                <a:solidFill>
                  <a:srgbClr val="333399"/>
                </a:solidFill>
                <a:latin typeface="Arial" panose="020B0604020202020204" pitchFamily="34" charset="0"/>
                <a:cs typeface="Arial" panose="020B0604020202020204" pitchFamily="34" charset="0"/>
              </a:rPr>
              <a:t>des droits </a:t>
            </a:r>
            <a:r>
              <a:rPr lang="fr-FR" altLang="zh-CN" sz="2200" kern="0" dirty="0" smtClean="0">
                <a:solidFill>
                  <a:srgbClr val="333399"/>
                </a:solidFill>
                <a:latin typeface="Arial" panose="020B0604020202020204" pitchFamily="34" charset="0"/>
                <a:cs typeface="Arial" panose="020B0604020202020204" pitchFamily="34" charset="0"/>
              </a:rPr>
              <a:t>humains</a:t>
            </a:r>
            <a:endParaRPr lang="en-US" altLang="en-US" sz="2200" kern="0" dirty="0">
              <a:solidFill>
                <a:srgbClr val="333399"/>
              </a:solidFill>
              <a:latin typeface="Arial"/>
            </a:endParaRPr>
          </a:p>
          <a:p>
            <a:pPr lvl="0" algn="just">
              <a:buClr>
                <a:srgbClr val="E48312"/>
              </a:buClr>
            </a:pPr>
            <a:endParaRPr lang="en-US" sz="2200" dirty="0">
              <a:solidFill>
                <a:srgbClr val="000000">
                  <a:lumMod val="75000"/>
                  <a:lumOff val="25000"/>
                </a:srgbClr>
              </a:solidFill>
            </a:endParaRPr>
          </a:p>
          <a:p>
            <a:pPr algn="just"/>
            <a:endParaRPr lang="en-US" sz="2200" dirty="0"/>
          </a:p>
        </p:txBody>
      </p:sp>
    </p:spTree>
    <p:extLst>
      <p:ext uri="{BB962C8B-B14F-4D97-AF65-F5344CB8AC3E}">
        <p14:creationId xmlns:p14="http://schemas.microsoft.com/office/powerpoint/2010/main" val="1485853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kern="0" spc="0" dirty="0" smtClean="0">
                <a:solidFill>
                  <a:srgbClr val="FF0000"/>
                </a:solidFill>
                <a:latin typeface="Arial"/>
              </a:rPr>
              <a:t>Protection des </a:t>
            </a:r>
            <a:r>
              <a:rPr lang="en-GB" altLang="en-US" b="1" kern="0" spc="0" smtClean="0">
                <a:solidFill>
                  <a:srgbClr val="FF0000"/>
                </a:solidFill>
                <a:latin typeface="Arial"/>
              </a:rPr>
              <a:t>droits </a:t>
            </a:r>
            <a:r>
              <a:rPr lang="fr-BE" altLang="en-US" b="1" kern="0" spc="0" dirty="0" smtClean="0">
                <a:solidFill>
                  <a:srgbClr val="FF0000"/>
                </a:solidFill>
                <a:latin typeface="Arial"/>
              </a:rPr>
              <a:t>humains</a:t>
            </a:r>
            <a:r>
              <a:rPr lang="en-GB" altLang="en-US" b="1" kern="0" spc="0" dirty="0" smtClean="0">
                <a:solidFill>
                  <a:srgbClr val="FF0000"/>
                </a:solidFill>
                <a:latin typeface="Arial"/>
              </a:rPr>
              <a:t>…</a:t>
            </a:r>
            <a:endParaRPr lang="en-US" dirty="0"/>
          </a:p>
        </p:txBody>
      </p:sp>
      <p:sp>
        <p:nvSpPr>
          <p:cNvPr id="3" name="Content Placeholder 2"/>
          <p:cNvSpPr>
            <a:spLocks noGrp="1"/>
          </p:cNvSpPr>
          <p:nvPr>
            <p:ph idx="1"/>
          </p:nvPr>
        </p:nvSpPr>
        <p:spPr>
          <a:xfrm>
            <a:off x="314325" y="1845733"/>
            <a:ext cx="11701463" cy="4355041"/>
          </a:xfrm>
        </p:spPr>
        <p:txBody>
          <a:bodyPr>
            <a:noAutofit/>
          </a:bodyPr>
          <a:lstStyle/>
          <a:p>
            <a:pPr marL="0" indent="0" algn="just">
              <a:buNone/>
            </a:pPr>
            <a:r>
              <a:rPr lang="fr-FR" sz="2600" b="1" u="sng" dirty="0" smtClean="0"/>
              <a:t>Pertinence </a:t>
            </a:r>
            <a:r>
              <a:rPr lang="fr-FR" sz="2600" b="1" u="sng" dirty="0"/>
              <a:t>des instruments régionaux et internationaux </a:t>
            </a:r>
            <a:r>
              <a:rPr lang="fr-FR" sz="2600" b="1" u="sng" dirty="0" smtClean="0"/>
              <a:t>(suite)</a:t>
            </a:r>
            <a:endParaRPr lang="fr-FR" sz="2600" b="1" u="sng" dirty="0"/>
          </a:p>
          <a:p>
            <a:pPr marL="0" indent="0" algn="just">
              <a:buNone/>
            </a:pPr>
            <a:r>
              <a:rPr lang="fr-FR" sz="2600" b="1" dirty="0"/>
              <a:t>La protection consiste à garantir que toutes les personnes, y compris les réfugiés et les personnes déplacées (les femmes, les hommes, les </a:t>
            </a:r>
            <a:r>
              <a:rPr lang="fr-FR" sz="2600" b="1" dirty="0" smtClean="0"/>
              <a:t>enfants</a:t>
            </a:r>
            <a:r>
              <a:rPr lang="fr-FR" sz="2600" b="1" dirty="0"/>
              <a:t>)</a:t>
            </a:r>
            <a:r>
              <a:rPr lang="fr-FR" sz="2600" b="1" dirty="0" smtClean="0"/>
              <a:t> </a:t>
            </a:r>
            <a:r>
              <a:rPr lang="fr-FR" sz="2600" b="1" dirty="0"/>
              <a:t>peuvent jouir de l'égalité de leurs droits, dans la sécurité et la dignité.</a:t>
            </a:r>
          </a:p>
          <a:p>
            <a:pPr marL="0" indent="0" algn="just">
              <a:buNone/>
            </a:pPr>
            <a:r>
              <a:rPr lang="fr-FR" sz="2600" b="1" dirty="0"/>
              <a:t>Les lois nationales constituent le cadre juridique principal des activités de protection et devraient être conformes aux obligations juridiques internationales et régionales d'un </a:t>
            </a:r>
            <a:r>
              <a:rPr lang="fr-FR" sz="2600" b="1" dirty="0" smtClean="0"/>
              <a:t>état</a:t>
            </a:r>
            <a:r>
              <a:rPr lang="fr-FR" sz="2600" b="1" dirty="0"/>
              <a:t>.</a:t>
            </a:r>
          </a:p>
          <a:p>
            <a:pPr marL="0" indent="0" algn="just">
              <a:buNone/>
            </a:pPr>
            <a:r>
              <a:rPr lang="fr-FR" sz="2600" b="1" dirty="0"/>
              <a:t> Il est donc essentiel de comprendre les droits des réfugiés et des personnes déplacées et les obligations juridiques des </a:t>
            </a:r>
            <a:r>
              <a:rPr lang="fr-FR" sz="2600" b="1" dirty="0" smtClean="0"/>
              <a:t>états </a:t>
            </a:r>
            <a:r>
              <a:rPr lang="fr-FR" sz="2600" b="1" dirty="0"/>
              <a:t>et autres autorités en vertu du droit international et régional.</a:t>
            </a:r>
          </a:p>
          <a:p>
            <a:pPr marL="0" indent="0" algn="just">
              <a:buNone/>
            </a:pPr>
            <a:r>
              <a:rPr lang="fr-FR" sz="2600" b="1" dirty="0"/>
              <a:t>Les efforts de protection doivent être ancrés dans le droit national, régional et international et reposer sur le respect, la protection et la promotion des </a:t>
            </a:r>
            <a:r>
              <a:rPr lang="fr-FR" sz="2600" b="1" dirty="0" smtClean="0"/>
              <a:t>droits humains.</a:t>
            </a:r>
            <a:endParaRPr lang="en-US" sz="2600" dirty="0"/>
          </a:p>
          <a:p>
            <a:endParaRPr lang="en-US" sz="2600" dirty="0"/>
          </a:p>
        </p:txBody>
      </p:sp>
    </p:spTree>
    <p:extLst>
      <p:ext uri="{BB962C8B-B14F-4D97-AF65-F5344CB8AC3E}">
        <p14:creationId xmlns:p14="http://schemas.microsoft.com/office/powerpoint/2010/main" val="2419655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kern="0" spc="0" dirty="0" smtClean="0">
                <a:solidFill>
                  <a:srgbClr val="FF0000"/>
                </a:solidFill>
                <a:latin typeface="Arial"/>
              </a:rPr>
              <a:t>Protection de droits </a:t>
            </a:r>
            <a:r>
              <a:rPr lang="en-GB" altLang="en-US" b="1" kern="0" spc="0" dirty="0" err="1" smtClean="0">
                <a:solidFill>
                  <a:srgbClr val="FF0000"/>
                </a:solidFill>
                <a:latin typeface="Arial"/>
              </a:rPr>
              <a:t>humais</a:t>
            </a:r>
            <a:r>
              <a:rPr lang="en-GB" altLang="en-US" b="1" kern="0" spc="0" dirty="0" smtClean="0">
                <a:solidFill>
                  <a:srgbClr val="FF0000"/>
                </a:solidFill>
                <a:latin typeface="Arial"/>
              </a:rPr>
              <a:t>…</a:t>
            </a:r>
            <a:endParaRPr lang="en-US" dirty="0"/>
          </a:p>
        </p:txBody>
      </p:sp>
      <p:sp>
        <p:nvSpPr>
          <p:cNvPr id="3" name="Content Placeholder 2"/>
          <p:cNvSpPr>
            <a:spLocks noGrp="1"/>
          </p:cNvSpPr>
          <p:nvPr>
            <p:ph idx="1"/>
          </p:nvPr>
        </p:nvSpPr>
        <p:spPr>
          <a:xfrm>
            <a:off x="157163" y="1737360"/>
            <a:ext cx="11901487" cy="4563428"/>
          </a:xfrm>
        </p:spPr>
        <p:txBody>
          <a:bodyPr>
            <a:normAutofit lnSpcReduction="10000"/>
          </a:bodyPr>
          <a:lstStyle/>
          <a:p>
            <a:pPr marL="0" indent="0" algn="just">
              <a:buNone/>
            </a:pPr>
            <a:r>
              <a:rPr lang="fr-FR" b="1" u="sng" dirty="0"/>
              <a:t>Pertinence des instruments régionaux et internationaux </a:t>
            </a:r>
            <a:r>
              <a:rPr lang="fr-FR" b="1" u="sng" dirty="0" smtClean="0"/>
              <a:t>(suite)</a:t>
            </a:r>
            <a:endParaRPr lang="fr-FR" b="1" u="sng" dirty="0"/>
          </a:p>
          <a:p>
            <a:pPr marL="0" indent="0" algn="just">
              <a:buNone/>
            </a:pPr>
            <a:r>
              <a:rPr lang="fr-FR" b="1" dirty="0"/>
              <a:t>Le droit international et régional définit les droits des individus et des groupes et les obligations des </a:t>
            </a:r>
            <a:r>
              <a:rPr lang="fr-FR" b="1" dirty="0" smtClean="0"/>
              <a:t>états </a:t>
            </a:r>
            <a:r>
              <a:rPr lang="fr-FR" b="1" dirty="0"/>
              <a:t>pour la protection de ces droits, et il est </a:t>
            </a:r>
            <a:r>
              <a:rPr lang="fr-FR" b="1" dirty="0" smtClean="0"/>
              <a:t>essentiel dans </a:t>
            </a:r>
            <a:r>
              <a:rPr lang="fr-FR" b="1" dirty="0"/>
              <a:t>les activités de protection aux niveaux national et international. Le droit international et régional prévoit des normes claires et des critères objectifs pour la protection des droits qui peuvent aider à:</a:t>
            </a:r>
          </a:p>
          <a:p>
            <a:pPr marL="0" indent="0" algn="just">
              <a:buNone/>
            </a:pPr>
            <a:r>
              <a:rPr lang="fr-FR" b="1" dirty="0"/>
              <a:t> évaluer dans quelle mesure les </a:t>
            </a:r>
            <a:r>
              <a:rPr lang="fr-FR" b="1" dirty="0" smtClean="0"/>
              <a:t>droits humains </a:t>
            </a:r>
            <a:r>
              <a:rPr lang="fr-FR" b="1" dirty="0"/>
              <a:t>sont respectés et identifier les risques ou les obstacles auxquels les réfugiés ou les PDI sont confrontés dans l'exercice de leurs droits;</a:t>
            </a:r>
          </a:p>
          <a:p>
            <a:pPr marL="0" indent="0" algn="just">
              <a:buNone/>
            </a:pPr>
            <a:r>
              <a:rPr lang="fr-FR" b="1" dirty="0"/>
              <a:t> clarifier la responsabilité des autorités nationales et les mesures à prendre pour s'acquitter de cette responsabilité;</a:t>
            </a:r>
          </a:p>
          <a:p>
            <a:pPr marL="0" indent="0" algn="just">
              <a:buNone/>
            </a:pPr>
            <a:r>
              <a:rPr lang="fr-FR" b="1" dirty="0"/>
              <a:t>développer une réponse opérationnelle efficace à la crise humanitaire, en utilisant des approches basées sur les droits;</a:t>
            </a:r>
          </a:p>
          <a:p>
            <a:pPr marL="0" indent="0" algn="just">
              <a:buNone/>
            </a:pPr>
            <a:r>
              <a:rPr lang="fr-FR" b="1" dirty="0"/>
              <a:t> fournir une base pour le plaidoyer, la sensibilisation, la formation, le renforcement des capacités; et</a:t>
            </a:r>
          </a:p>
          <a:p>
            <a:pPr marL="0" indent="0" algn="just">
              <a:buNone/>
            </a:pPr>
            <a:r>
              <a:rPr lang="fr-FR" b="1" dirty="0"/>
              <a:t> guider les activités, la conduite et les </a:t>
            </a:r>
            <a:r>
              <a:rPr lang="fr-FR" b="1" dirty="0" smtClean="0"/>
              <a:t>interactions avec les populations concernées</a:t>
            </a:r>
            <a:endParaRPr lang="en-US" dirty="0"/>
          </a:p>
        </p:txBody>
      </p:sp>
    </p:spTree>
    <p:extLst>
      <p:ext uri="{BB962C8B-B14F-4D97-AF65-F5344CB8AC3E}">
        <p14:creationId xmlns:p14="http://schemas.microsoft.com/office/powerpoint/2010/main" val="61051605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altLang="en-US" sz="4000" b="1" kern="0" spc="0" dirty="0">
                <a:solidFill>
                  <a:srgbClr val="FF0000"/>
                </a:solidFill>
                <a:latin typeface="Arial"/>
              </a:rPr>
              <a:t/>
            </a:r>
            <a:br>
              <a:rPr lang="fr-FR" altLang="en-US" sz="4000" b="1" kern="0" spc="0" dirty="0">
                <a:solidFill>
                  <a:srgbClr val="FF0000"/>
                </a:solidFill>
                <a:latin typeface="Arial"/>
              </a:rPr>
            </a:br>
            <a:r>
              <a:rPr lang="fr-FR" altLang="en-US" sz="4000" b="1" kern="0" spc="0" dirty="0">
                <a:solidFill>
                  <a:srgbClr val="FF0000"/>
                </a:solidFill>
                <a:latin typeface="Arial"/>
              </a:rPr>
              <a:t>Instruments de protection des droits </a:t>
            </a:r>
            <a:r>
              <a:rPr lang="fr-FR" altLang="en-US" sz="4000" b="1" kern="0" spc="0" dirty="0" smtClean="0">
                <a:solidFill>
                  <a:srgbClr val="FF0000"/>
                </a:solidFill>
                <a:latin typeface="Arial"/>
              </a:rPr>
              <a:t>humains</a:t>
            </a:r>
            <a:endParaRPr lang="en-US" sz="4000" dirty="0"/>
          </a:p>
        </p:txBody>
      </p:sp>
      <p:sp>
        <p:nvSpPr>
          <p:cNvPr id="3" name="Content Placeholder 2"/>
          <p:cNvSpPr>
            <a:spLocks noGrp="1"/>
          </p:cNvSpPr>
          <p:nvPr>
            <p:ph idx="1"/>
          </p:nvPr>
        </p:nvSpPr>
        <p:spPr>
          <a:xfrm>
            <a:off x="-154379" y="1737360"/>
            <a:ext cx="12346380" cy="4534853"/>
          </a:xfrm>
        </p:spPr>
        <p:txBody>
          <a:bodyPr>
            <a:noAutofit/>
          </a:bodyPr>
          <a:lstStyle/>
          <a:p>
            <a:pPr marL="342900" indent="-342900" algn="just">
              <a:buFont typeface="+mj-lt"/>
              <a:buAutoNum type="arabicPeriod"/>
            </a:pPr>
            <a:endParaRPr lang="fr-FR" sz="1800" b="1" dirty="0"/>
          </a:p>
          <a:p>
            <a:pPr marL="342900" indent="-342900" algn="just">
              <a:buFont typeface="+mj-lt"/>
              <a:buAutoNum type="arabicPeriod"/>
            </a:pPr>
            <a:r>
              <a:rPr lang="fr-FR" sz="1800" b="1" dirty="0"/>
              <a:t>Droit international et régional.</a:t>
            </a:r>
          </a:p>
          <a:p>
            <a:pPr marL="342900" indent="-342900" algn="just">
              <a:buFont typeface="+mj-lt"/>
              <a:buAutoNum type="arabicPeriod"/>
            </a:pPr>
            <a:r>
              <a:rPr lang="fr-FR" sz="1800" b="1" dirty="0"/>
              <a:t>Les lois internationales et régionales constituent l'ensemble des lois régissant la conduite et les relations entre les </a:t>
            </a:r>
            <a:r>
              <a:rPr lang="fr-FR" sz="1800" b="1" dirty="0" smtClean="0"/>
              <a:t>états</a:t>
            </a:r>
            <a:endParaRPr lang="fr-FR" sz="1800" b="1" dirty="0"/>
          </a:p>
          <a:p>
            <a:pPr marL="342900" indent="-342900" algn="just">
              <a:buFont typeface="+mj-lt"/>
              <a:buAutoNum type="arabicPeriod"/>
            </a:pPr>
            <a:r>
              <a:rPr lang="fr-FR" sz="1800" b="1" dirty="0"/>
              <a:t>Droit international ou </a:t>
            </a:r>
            <a:r>
              <a:rPr lang="fr-FR" sz="1800" b="1" dirty="0" smtClean="0"/>
              <a:t>régional dérive </a:t>
            </a:r>
            <a:r>
              <a:rPr lang="fr-FR" sz="1800" b="1" dirty="0"/>
              <a:t>de: traités internationaux et droit coutumier. Un traité peut également être connu comme une convention, une convention, une charte ou un protocole.</a:t>
            </a:r>
          </a:p>
          <a:p>
            <a:pPr marL="342900" indent="-342900" algn="just">
              <a:buFont typeface="+mj-lt"/>
              <a:buAutoNum type="arabicPeriod"/>
            </a:pPr>
            <a:r>
              <a:rPr lang="fr-FR" sz="1800" b="1" dirty="0"/>
              <a:t> Droit ou </a:t>
            </a:r>
            <a:r>
              <a:rPr lang="fr-FR" sz="1800" b="1" dirty="0" smtClean="0"/>
              <a:t>règle </a:t>
            </a:r>
            <a:r>
              <a:rPr lang="fr-FR" sz="1800" b="1" dirty="0"/>
              <a:t>internationale ou régionale </a:t>
            </a:r>
            <a:r>
              <a:rPr lang="fr-FR" sz="1800" b="1" dirty="0" smtClean="0"/>
              <a:t>: </a:t>
            </a:r>
            <a:r>
              <a:rPr lang="fr-FR" sz="1800" b="1" dirty="0"/>
              <a:t>pratique générale et cohérente des États découlant d'un sentiment d'obligation juridique. Il est </a:t>
            </a:r>
            <a:r>
              <a:rPr lang="fr-FR" sz="1800" b="1" dirty="0" smtClean="0"/>
              <a:t>obligatoire </a:t>
            </a:r>
            <a:r>
              <a:rPr lang="fr-FR" sz="1800" b="1" dirty="0"/>
              <a:t>pour tous les États, à moins qu'un </a:t>
            </a:r>
            <a:r>
              <a:rPr lang="fr-FR" sz="1800" b="1" dirty="0" smtClean="0"/>
              <a:t>état </a:t>
            </a:r>
            <a:r>
              <a:rPr lang="fr-FR" sz="1800" b="1" dirty="0"/>
              <a:t>ne s'y soit opposé de manière persistante.</a:t>
            </a:r>
          </a:p>
          <a:p>
            <a:pPr marL="342900" indent="-342900" algn="just">
              <a:buFont typeface="+mj-lt"/>
              <a:buAutoNum type="arabicPeriod"/>
            </a:pPr>
            <a:r>
              <a:rPr lang="fr-FR" sz="1800" b="1" dirty="0"/>
              <a:t>Le droit international contient également des normes impératives (jus </a:t>
            </a:r>
            <a:r>
              <a:rPr lang="fr-FR" sz="1800" b="1" dirty="0" err="1"/>
              <a:t>cogens</a:t>
            </a:r>
            <a:r>
              <a:rPr lang="fr-FR" sz="1800" b="1" dirty="0"/>
              <a:t>) acceptées et reconnues par les États comme des normes à partir desquelles aucune dérogation n'est autorisée. Ceux-ci comprennent, par exemple, l'interdiction du génocide, de l'esclavage et de la discrimination raciale.</a:t>
            </a:r>
          </a:p>
          <a:p>
            <a:pPr marL="342900" indent="-342900" algn="just">
              <a:buFont typeface="+mj-lt"/>
              <a:buAutoNum type="arabicPeriod"/>
            </a:pPr>
            <a:r>
              <a:rPr lang="fr-FR" sz="1800" b="1" dirty="0"/>
              <a:t>Les résolutions du Conseil de sécurité des Nations Unies: adoptées en vertu du Chapitre VII de la Charte des Nations Unies sont </a:t>
            </a:r>
            <a:r>
              <a:rPr lang="fr-FR" sz="1800" b="1" dirty="0" err="1" smtClean="0"/>
              <a:t>obligatoirees</a:t>
            </a:r>
            <a:r>
              <a:rPr lang="fr-FR" sz="1800" b="1" dirty="0"/>
              <a:t>.</a:t>
            </a:r>
          </a:p>
          <a:p>
            <a:pPr marL="342900" indent="-342900" algn="just">
              <a:buFont typeface="+mj-lt"/>
              <a:buAutoNum type="arabicPeriod"/>
            </a:pPr>
            <a:r>
              <a:rPr lang="fr-FR" sz="1800" b="1" dirty="0"/>
              <a:t>Résolutions et déclarations </a:t>
            </a:r>
            <a:r>
              <a:rPr lang="fr-FR" sz="1800" b="1" dirty="0" smtClean="0"/>
              <a:t>d‘états</a:t>
            </a:r>
            <a:r>
              <a:rPr lang="fr-FR" sz="1800" b="1" dirty="0"/>
              <a:t>, par ex. par l'Assemblée générale des Nations Unies et le Conseil des </a:t>
            </a:r>
            <a:r>
              <a:rPr lang="fr-FR" sz="1800" b="1" dirty="0" smtClean="0"/>
              <a:t>droits humains </a:t>
            </a:r>
            <a:r>
              <a:rPr lang="fr-FR" sz="1800" b="1" dirty="0"/>
              <a:t>de l'ONU: déclarations normatives non </a:t>
            </a:r>
            <a:r>
              <a:rPr lang="fr-FR" sz="1800" b="1" dirty="0" err="1" smtClean="0"/>
              <a:t>obligatoirees</a:t>
            </a:r>
            <a:r>
              <a:rPr lang="fr-FR" sz="1800" b="1" dirty="0"/>
              <a:t>, mais importantes, et peuvent fournir une indication </a:t>
            </a:r>
            <a:r>
              <a:rPr lang="fr-FR" sz="1800" b="1" dirty="0" smtClean="0"/>
              <a:t>des pratiques </a:t>
            </a:r>
            <a:r>
              <a:rPr lang="fr-FR" sz="1800" b="1" dirty="0"/>
              <a:t>internationale émergente.</a:t>
            </a:r>
          </a:p>
          <a:p>
            <a:pPr marL="342900" indent="-342900" algn="just">
              <a:buFont typeface="+mj-lt"/>
              <a:buAutoNum type="arabicPeriod"/>
            </a:pPr>
            <a:r>
              <a:rPr lang="fr-FR" sz="1800" b="1" dirty="0"/>
              <a:t>Sources secondaires du droit international, à savoir la doctrine et la jurisprudence: la jurisprudence des cours et tribunaux en matière de protection des droits, tels que les tribunaux régionaux ou les commissions des </a:t>
            </a:r>
            <a:r>
              <a:rPr lang="fr-FR" sz="1800" b="1" dirty="0" smtClean="0"/>
              <a:t>droits humains, </a:t>
            </a:r>
            <a:r>
              <a:rPr lang="fr-FR" sz="1800" b="1" dirty="0"/>
              <a:t>les tribunaux spéciaux ou la CPI.</a:t>
            </a:r>
            <a:endParaRPr lang="en-US" sz="1800" dirty="0"/>
          </a:p>
        </p:txBody>
      </p:sp>
    </p:spTree>
    <p:extLst>
      <p:ext uri="{BB962C8B-B14F-4D97-AF65-F5344CB8AC3E}">
        <p14:creationId xmlns:p14="http://schemas.microsoft.com/office/powerpoint/2010/main" val="35093301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657225"/>
            <a:ext cx="10058400" cy="557213"/>
          </a:xfrm>
        </p:spPr>
        <p:txBody>
          <a:bodyPr>
            <a:normAutofit fontScale="90000"/>
          </a:bodyPr>
          <a:lstStyle/>
          <a:p>
            <a:r>
              <a:rPr lang="fr-BE" altLang="en-US" sz="4000" b="1" kern="0" spc="0" dirty="0" smtClean="0">
                <a:solidFill>
                  <a:srgbClr val="333399"/>
                </a:solidFill>
                <a:latin typeface="Arial"/>
              </a:rPr>
              <a:t>Commençons</a:t>
            </a:r>
            <a:r>
              <a:rPr lang="en-GB" altLang="en-US" sz="4000" b="1" kern="0" spc="0" dirty="0" smtClean="0">
                <a:solidFill>
                  <a:srgbClr val="333399"/>
                </a:solidFill>
                <a:latin typeface="Arial"/>
              </a:rPr>
              <a:t> par les definitions </a:t>
            </a:r>
            <a:r>
              <a:rPr lang="en-GB" altLang="en-US" sz="3200" b="1" kern="0" spc="0" dirty="0">
                <a:solidFill>
                  <a:srgbClr val="333399"/>
                </a:solidFill>
                <a:latin typeface="Arial"/>
              </a:rPr>
              <a:t/>
            </a:r>
            <a:br>
              <a:rPr lang="en-GB" altLang="en-US" sz="3200" b="1" kern="0" spc="0" dirty="0">
                <a:solidFill>
                  <a:srgbClr val="333399"/>
                </a:solidFill>
                <a:latin typeface="Arial"/>
              </a:rPr>
            </a:br>
            <a:endParaRPr lang="en-US" dirty="0"/>
          </a:p>
        </p:txBody>
      </p:sp>
      <p:sp>
        <p:nvSpPr>
          <p:cNvPr id="3" name="Content Placeholder 2"/>
          <p:cNvSpPr>
            <a:spLocks noGrp="1"/>
          </p:cNvSpPr>
          <p:nvPr>
            <p:ph idx="1"/>
          </p:nvPr>
        </p:nvSpPr>
        <p:spPr>
          <a:xfrm>
            <a:off x="1097280" y="1800225"/>
            <a:ext cx="10058400" cy="4471987"/>
          </a:xfrm>
        </p:spPr>
        <p:txBody>
          <a:bodyPr>
            <a:noAutofit/>
          </a:bodyPr>
          <a:lstStyle/>
          <a:p>
            <a:pPr>
              <a:buFont typeface="Wingdings" panose="05000000000000000000" pitchFamily="2" charset="2"/>
              <a:buChar char="v"/>
            </a:pPr>
            <a:r>
              <a:rPr lang="en-GB" altLang="en-US" sz="2400" dirty="0">
                <a:solidFill>
                  <a:schemeClr val="tx1"/>
                </a:solidFill>
              </a:rPr>
              <a:t> </a:t>
            </a:r>
            <a:r>
              <a:rPr lang="fr-BE" altLang="en-US" sz="2400" dirty="0" smtClean="0">
                <a:solidFill>
                  <a:schemeClr val="tx1"/>
                </a:solidFill>
              </a:rPr>
              <a:t>Droits humains</a:t>
            </a:r>
          </a:p>
          <a:p>
            <a:pPr>
              <a:buFont typeface="Wingdings" panose="05000000000000000000" pitchFamily="2" charset="2"/>
              <a:buChar char="v"/>
            </a:pPr>
            <a:r>
              <a:rPr lang="fr-BE" altLang="en-US" sz="2400" dirty="0" smtClean="0">
                <a:solidFill>
                  <a:schemeClr val="tx1"/>
                </a:solidFill>
              </a:rPr>
              <a:t>Les principes fondamentaux des droit humains</a:t>
            </a:r>
          </a:p>
          <a:p>
            <a:pPr>
              <a:buFont typeface="Wingdings" panose="05000000000000000000" pitchFamily="2" charset="2"/>
              <a:buChar char="v"/>
            </a:pPr>
            <a:r>
              <a:rPr lang="fr-BE" altLang="en-US" sz="2400" dirty="0" smtClean="0">
                <a:solidFill>
                  <a:schemeClr val="tx1"/>
                </a:solidFill>
              </a:rPr>
              <a:t>Les normes des droits humains</a:t>
            </a:r>
          </a:p>
          <a:p>
            <a:pPr>
              <a:buFont typeface="Wingdings" panose="05000000000000000000" pitchFamily="2" charset="2"/>
              <a:buChar char="v"/>
            </a:pPr>
            <a:r>
              <a:rPr lang="fr-BE" altLang="en-US" sz="2400" dirty="0" smtClean="0">
                <a:solidFill>
                  <a:schemeClr val="tx1"/>
                </a:solidFill>
              </a:rPr>
              <a:t>Les obligations en matière des droits humains</a:t>
            </a:r>
          </a:p>
          <a:p>
            <a:pPr>
              <a:buFont typeface="Wingdings" panose="05000000000000000000" pitchFamily="2" charset="2"/>
              <a:buChar char="v"/>
            </a:pPr>
            <a:r>
              <a:rPr lang="fr-BE" altLang="en-US" sz="2400" dirty="0" smtClean="0">
                <a:solidFill>
                  <a:schemeClr val="tx1"/>
                </a:solidFill>
              </a:rPr>
              <a:t>Violation des droits humains</a:t>
            </a:r>
          </a:p>
          <a:p>
            <a:pPr>
              <a:buFont typeface="Wingdings" panose="05000000000000000000" pitchFamily="2" charset="2"/>
              <a:buChar char="v"/>
            </a:pPr>
            <a:r>
              <a:rPr lang="fr-BE" altLang="en-US" sz="2400" dirty="0" smtClean="0">
                <a:solidFill>
                  <a:schemeClr val="tx1"/>
                </a:solidFill>
              </a:rPr>
              <a:t>La protection des droits humains</a:t>
            </a:r>
          </a:p>
          <a:p>
            <a:pPr>
              <a:buFont typeface="Wingdings" panose="05000000000000000000" pitchFamily="2" charset="2"/>
              <a:buChar char="v"/>
            </a:pPr>
            <a:r>
              <a:rPr lang="fr-BE" altLang="en-US" sz="2400" dirty="0" smtClean="0">
                <a:solidFill>
                  <a:schemeClr val="tx1"/>
                </a:solidFill>
              </a:rPr>
              <a:t>IHL</a:t>
            </a:r>
          </a:p>
          <a:p>
            <a:pPr>
              <a:buFont typeface="Wingdings" panose="05000000000000000000" pitchFamily="2" charset="2"/>
              <a:buChar char="v"/>
            </a:pPr>
            <a:endParaRPr lang="fr-BE" altLang="en-US" sz="2400" dirty="0" smtClean="0">
              <a:solidFill>
                <a:schemeClr val="tx1"/>
              </a:solidFill>
            </a:endParaRPr>
          </a:p>
          <a:p>
            <a:pPr marL="0" indent="0">
              <a:buNone/>
            </a:pPr>
            <a:endParaRPr lang="en-US" altLang="en-US" sz="2400" dirty="0">
              <a:solidFill>
                <a:schemeClr val="tx1"/>
              </a:solidFill>
            </a:endParaRPr>
          </a:p>
          <a:p>
            <a:pPr>
              <a:buFont typeface="Wingdings" panose="05000000000000000000" pitchFamily="2" charset="2"/>
              <a:buChar char="v"/>
            </a:pPr>
            <a:endParaRPr lang="en-US" altLang="en-US" sz="2400" dirty="0">
              <a:solidFill>
                <a:schemeClr val="tx1"/>
              </a:solidFill>
            </a:endParaRPr>
          </a:p>
          <a:p>
            <a:pPr>
              <a:buFont typeface="Wingdings" panose="05000000000000000000" pitchFamily="2" charset="2"/>
              <a:buChar char="v"/>
            </a:pPr>
            <a:endParaRPr lang="en-US" altLang="en-US" sz="2400" dirty="0">
              <a:solidFill>
                <a:schemeClr val="tx1"/>
              </a:solidFill>
            </a:endParaRPr>
          </a:p>
          <a:p>
            <a:endParaRPr lang="en-US" sz="2400" dirty="0"/>
          </a:p>
        </p:txBody>
      </p:sp>
    </p:spTree>
    <p:extLst>
      <p:ext uri="{BB962C8B-B14F-4D97-AF65-F5344CB8AC3E}">
        <p14:creationId xmlns:p14="http://schemas.microsoft.com/office/powerpoint/2010/main" val="204296538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313" y="286603"/>
            <a:ext cx="11501437" cy="1450757"/>
          </a:xfrm>
        </p:spPr>
        <p:txBody>
          <a:bodyPr>
            <a:normAutofit fontScale="90000"/>
          </a:bodyPr>
          <a:lstStyle/>
          <a:p>
            <a:r>
              <a:rPr lang="fr-FR" altLang="en-US" b="1" kern="0" spc="0" dirty="0">
                <a:solidFill>
                  <a:srgbClr val="FF0000"/>
                </a:solidFill>
                <a:latin typeface="Arial"/>
              </a:rPr>
              <a:t/>
            </a:r>
            <a:br>
              <a:rPr lang="fr-FR" altLang="en-US" b="1" kern="0" spc="0" dirty="0">
                <a:solidFill>
                  <a:srgbClr val="FF0000"/>
                </a:solidFill>
                <a:latin typeface="Arial"/>
              </a:rPr>
            </a:br>
            <a:r>
              <a:rPr lang="fr-FR" altLang="en-US" b="1" kern="0" spc="0" dirty="0">
                <a:solidFill>
                  <a:srgbClr val="FF0000"/>
                </a:solidFill>
                <a:latin typeface="Arial"/>
              </a:rPr>
              <a:t>Instruments de protection des droits </a:t>
            </a:r>
            <a:r>
              <a:rPr lang="fr-FR" altLang="en-US" b="1" kern="0" spc="0" dirty="0" smtClean="0">
                <a:solidFill>
                  <a:srgbClr val="FF0000"/>
                </a:solidFill>
                <a:latin typeface="Arial"/>
              </a:rPr>
              <a:t> humains</a:t>
            </a:r>
            <a:endParaRPr lang="en-US" dirty="0"/>
          </a:p>
        </p:txBody>
      </p:sp>
      <p:sp>
        <p:nvSpPr>
          <p:cNvPr id="3" name="Content Placeholder 2"/>
          <p:cNvSpPr>
            <a:spLocks noGrp="1"/>
          </p:cNvSpPr>
          <p:nvPr>
            <p:ph idx="1"/>
          </p:nvPr>
        </p:nvSpPr>
        <p:spPr>
          <a:xfrm>
            <a:off x="0" y="1737360"/>
            <a:ext cx="12192000" cy="6203481"/>
          </a:xfrm>
        </p:spPr>
        <p:txBody>
          <a:bodyPr>
            <a:noAutofit/>
          </a:bodyPr>
          <a:lstStyle/>
          <a:p>
            <a:pPr marL="0" indent="0" algn="just">
              <a:buNone/>
            </a:pPr>
            <a:r>
              <a:rPr lang="fr-FR" b="1" dirty="0"/>
              <a:t>Principaux instruments relatifs aux </a:t>
            </a:r>
            <a:r>
              <a:rPr lang="fr-FR" b="1" dirty="0" smtClean="0"/>
              <a:t>droits humains</a:t>
            </a:r>
            <a:endParaRPr lang="fr-FR" b="1" dirty="0"/>
          </a:p>
          <a:p>
            <a:pPr marL="0" indent="0" algn="just">
              <a:buNone/>
            </a:pPr>
            <a:r>
              <a:rPr lang="fr-FR" dirty="0" smtClean="0"/>
              <a:t>Le </a:t>
            </a:r>
            <a:r>
              <a:rPr lang="fr-FR" dirty="0"/>
              <a:t>DUDH de 1948 établit les principaux droits civils, politiques, économiques, sociaux et culturels auxquels toute personne a droit, sans </a:t>
            </a:r>
            <a:r>
              <a:rPr lang="fr-FR" dirty="0" smtClean="0"/>
              <a:t>aucune discrimination.</a:t>
            </a:r>
            <a:endParaRPr lang="fr-FR" dirty="0"/>
          </a:p>
          <a:p>
            <a:pPr marL="0" indent="0" algn="just">
              <a:buNone/>
            </a:pPr>
            <a:r>
              <a:rPr lang="fr-FR" dirty="0" smtClean="0"/>
              <a:t>Le </a:t>
            </a:r>
            <a:r>
              <a:rPr lang="fr-FR" dirty="0"/>
              <a:t>DUDH est non </a:t>
            </a:r>
            <a:r>
              <a:rPr lang="fr-FR" dirty="0" err="1" smtClean="0"/>
              <a:t>obligatoiree</a:t>
            </a:r>
            <a:r>
              <a:rPr lang="fr-FR" dirty="0" smtClean="0"/>
              <a:t> </a:t>
            </a:r>
            <a:r>
              <a:rPr lang="fr-FR" dirty="0"/>
              <a:t>mais ses principes constituent le droit coutumier et / ou ont été incorporés dans des traités.</a:t>
            </a:r>
          </a:p>
          <a:p>
            <a:pPr marL="0" indent="0" algn="just">
              <a:buNone/>
            </a:pPr>
            <a:r>
              <a:rPr lang="fr-FR" dirty="0"/>
              <a:t>Les principes </a:t>
            </a:r>
            <a:r>
              <a:rPr lang="fr-FR" dirty="0" smtClean="0"/>
              <a:t>du </a:t>
            </a:r>
            <a:r>
              <a:rPr lang="fr-FR" dirty="0"/>
              <a:t>DUDH sont maintenant dans des instruments juridiquement </a:t>
            </a:r>
            <a:r>
              <a:rPr lang="fr-FR" dirty="0" smtClean="0"/>
              <a:t>obligatoires</a:t>
            </a:r>
            <a:r>
              <a:rPr lang="fr-FR" dirty="0"/>
              <a:t>: Pacte international relatif aux droits économiques, sociaux et culturels (PIDESC) et Pacte international relatif aux droits civils et politiques (PIDCP) - Déclaration internationale des droits.</a:t>
            </a:r>
          </a:p>
          <a:p>
            <a:pPr marL="0" indent="0" algn="just">
              <a:buNone/>
            </a:pPr>
            <a:r>
              <a:rPr lang="fr-FR" dirty="0"/>
              <a:t>Plusieurs instruments supplémentaires renforcent la protection des </a:t>
            </a:r>
            <a:r>
              <a:rPr lang="fr-FR" dirty="0" smtClean="0"/>
              <a:t>droits humains </a:t>
            </a:r>
            <a:r>
              <a:rPr lang="fr-FR" dirty="0"/>
              <a:t>en ce qui concerne:</a:t>
            </a:r>
          </a:p>
          <a:p>
            <a:pPr marL="0" indent="0" algn="just">
              <a:buNone/>
            </a:pPr>
            <a:r>
              <a:rPr lang="fr-FR" dirty="0"/>
              <a:t>des problèmes particuliers, tels que la torture ou la discrimination raciale; ou</a:t>
            </a:r>
          </a:p>
          <a:p>
            <a:pPr marL="0" indent="0" algn="just">
              <a:buNone/>
            </a:pPr>
            <a:r>
              <a:rPr lang="fr-FR" dirty="0"/>
              <a:t>des groupes spécifiques de personnes, notamment des femmes, des enfants, des personnes handicapées et des autochtones, qui ont fait face à des obstacles particuliers </a:t>
            </a:r>
            <a:r>
              <a:rPr lang="fr-FR" dirty="0" smtClean="0"/>
              <a:t>pour la </a:t>
            </a:r>
            <a:r>
              <a:rPr lang="fr-FR" dirty="0"/>
              <a:t>jouissance de leurs droits.</a:t>
            </a:r>
          </a:p>
          <a:p>
            <a:pPr marL="0" indent="0" algn="just">
              <a:buNone/>
            </a:pPr>
            <a:r>
              <a:rPr lang="fr-FR" dirty="0"/>
              <a:t>Bien qu'aucun de ces instruments n'aborde spécifiquement les réfugiés et les personnes déplacées, ils couvrent un éventail de risques auxquels les réfugiés et les personnes déplacées font souvent face et renforcent la protection de groupes de personnes particulièrement touchés par le déplacement ou la situation de réfugiés.</a:t>
            </a:r>
          </a:p>
          <a:p>
            <a:pPr marL="0" indent="0" algn="just">
              <a:buNone/>
            </a:pPr>
            <a:r>
              <a:rPr lang="fr-FR" dirty="0"/>
              <a:t>La protection des </a:t>
            </a:r>
            <a:r>
              <a:rPr lang="fr-FR" dirty="0" smtClean="0"/>
              <a:t>droits humains </a:t>
            </a:r>
            <a:r>
              <a:rPr lang="fr-FR" dirty="0"/>
              <a:t>est également renforcée </a:t>
            </a:r>
            <a:r>
              <a:rPr lang="fr-FR" dirty="0" smtClean="0"/>
              <a:t>par </a:t>
            </a:r>
            <a:r>
              <a:rPr lang="fr-FR" dirty="0"/>
              <a:t>un certain nombre d'instruments </a:t>
            </a:r>
            <a:r>
              <a:rPr lang="fr-FR" dirty="0" smtClean="0"/>
              <a:t>régionaux</a:t>
            </a:r>
            <a:endParaRPr lang="en-US" dirty="0"/>
          </a:p>
        </p:txBody>
      </p:sp>
    </p:spTree>
    <p:extLst>
      <p:ext uri="{BB962C8B-B14F-4D97-AF65-F5344CB8AC3E}">
        <p14:creationId xmlns:p14="http://schemas.microsoft.com/office/powerpoint/2010/main" val="42590436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86603"/>
            <a:ext cx="11501438" cy="1450757"/>
          </a:xfrm>
        </p:spPr>
        <p:txBody>
          <a:bodyPr>
            <a:normAutofit fontScale="90000"/>
          </a:bodyPr>
          <a:lstStyle/>
          <a:p>
            <a:r>
              <a:rPr lang="fr-FR" altLang="en-US" b="1" kern="0" spc="0" dirty="0">
                <a:solidFill>
                  <a:srgbClr val="FF0000"/>
                </a:solidFill>
                <a:latin typeface="Arial"/>
              </a:rPr>
              <a:t/>
            </a:r>
            <a:br>
              <a:rPr lang="fr-FR" altLang="en-US" b="1" kern="0" spc="0" dirty="0">
                <a:solidFill>
                  <a:srgbClr val="FF0000"/>
                </a:solidFill>
                <a:latin typeface="Arial"/>
              </a:rPr>
            </a:br>
            <a:r>
              <a:rPr lang="fr-FR" altLang="en-US" b="1" kern="0" spc="0" dirty="0">
                <a:solidFill>
                  <a:srgbClr val="FF0000"/>
                </a:solidFill>
                <a:latin typeface="Arial"/>
              </a:rPr>
              <a:t>Instruments de protection des droits  humains</a:t>
            </a:r>
            <a:endParaRPr lang="en-US" dirty="0"/>
          </a:p>
        </p:txBody>
      </p:sp>
      <p:sp>
        <p:nvSpPr>
          <p:cNvPr id="3" name="Content Placeholder 2"/>
          <p:cNvSpPr>
            <a:spLocks noGrp="1"/>
          </p:cNvSpPr>
          <p:nvPr>
            <p:ph idx="1"/>
          </p:nvPr>
        </p:nvSpPr>
        <p:spPr>
          <a:xfrm>
            <a:off x="-1" y="1845734"/>
            <a:ext cx="12087225" cy="4383616"/>
          </a:xfrm>
        </p:spPr>
        <p:txBody>
          <a:bodyPr>
            <a:normAutofit fontScale="85000" lnSpcReduction="10000"/>
          </a:bodyPr>
          <a:lstStyle/>
          <a:p>
            <a:pPr marL="457200" indent="-457200">
              <a:buFont typeface="+mj-lt"/>
              <a:buAutoNum type="arabicPeriod" startAt="2"/>
            </a:pPr>
            <a:endParaRPr lang="fr-FR" b="1" dirty="0"/>
          </a:p>
          <a:p>
            <a:pPr marL="457200" indent="-457200">
              <a:buFont typeface="+mj-lt"/>
              <a:buAutoNum type="arabicPeriod" startAt="2"/>
            </a:pPr>
            <a:r>
              <a:rPr lang="fr-FR" dirty="0"/>
              <a:t>Loi humanitaire internationale.</a:t>
            </a:r>
          </a:p>
          <a:p>
            <a:pPr marL="457200" indent="-457200">
              <a:buFont typeface="+mj-lt"/>
              <a:buAutoNum type="arabicPeriod" startAt="2"/>
            </a:pPr>
            <a:r>
              <a:rPr lang="fr-FR" dirty="0" smtClean="0"/>
              <a:t>Le </a:t>
            </a:r>
            <a:r>
              <a:rPr lang="fr-FR" dirty="0"/>
              <a:t>DIH est une législation qui se compose de traités et </a:t>
            </a:r>
            <a:r>
              <a:rPr lang="fr-FR" dirty="0" smtClean="0"/>
              <a:t>des pratiques </a:t>
            </a:r>
            <a:r>
              <a:rPr lang="fr-FR" dirty="0"/>
              <a:t>applicables dans les conflits armés et qui vise spécifiquement à résoudre les problèmes humanitaires qui découlent directement des conflits armés.</a:t>
            </a:r>
          </a:p>
          <a:p>
            <a:pPr marL="457200" indent="-457200">
              <a:buFont typeface="+mj-lt"/>
              <a:buAutoNum type="arabicPeriod" startAt="2"/>
            </a:pPr>
            <a:r>
              <a:rPr lang="fr-FR" dirty="0"/>
              <a:t>Le DIH fixe donc des normes minimales de comportement lors des conflits armés et des occupations militaires et réglemente les moyens et méthodes de guerre en limitant les méthodes à appliquer.</a:t>
            </a:r>
          </a:p>
          <a:p>
            <a:pPr marL="457200" indent="-457200">
              <a:buFont typeface="+mj-lt"/>
              <a:buAutoNum type="arabicPeriod" startAt="2"/>
            </a:pPr>
            <a:r>
              <a:rPr lang="fr-FR" dirty="0"/>
              <a:t>Objet: Protéger les personnes qui ne participent pas directement ou plus aux hostilités. La protection des civils pendant les conflits armés est la pierre angulaire de leurs </a:t>
            </a:r>
            <a:r>
              <a:rPr lang="fr-FR" dirty="0" smtClean="0"/>
              <a:t>fonctionnement, </a:t>
            </a:r>
            <a:r>
              <a:rPr lang="fr-FR" dirty="0"/>
              <a:t>de leurs biens, de leurs femmes, de leurs enfants, de leurs déplacés internes et de leurs réfugiés.</a:t>
            </a:r>
          </a:p>
          <a:p>
            <a:pPr marL="457200" indent="-457200">
              <a:buFont typeface="+mj-lt"/>
              <a:buAutoNum type="arabicPeriod" startAt="2"/>
            </a:pPr>
            <a:r>
              <a:rPr lang="fr-FR" dirty="0"/>
              <a:t>Le DIH fait partie du droit international public - un large éventail de traités, de droit </a:t>
            </a:r>
            <a:r>
              <a:rPr lang="fr-FR" dirty="0" smtClean="0"/>
              <a:t>traditionnel, </a:t>
            </a:r>
            <a:r>
              <a:rPr lang="fr-FR" dirty="0"/>
              <a:t>de principes et de normes.</a:t>
            </a:r>
          </a:p>
          <a:p>
            <a:pPr marL="457200" indent="-457200">
              <a:buFont typeface="+mj-lt"/>
              <a:buAutoNum type="arabicPeriod" startAt="2"/>
            </a:pPr>
            <a:r>
              <a:rPr lang="fr-FR" dirty="0"/>
              <a:t>Les principaux instruments du droit international humanitaire: les quatre </a:t>
            </a:r>
            <a:r>
              <a:rPr lang="fr-FR" dirty="0" smtClean="0"/>
              <a:t>conventions </a:t>
            </a:r>
            <a:r>
              <a:rPr lang="fr-FR" dirty="0"/>
              <a:t>de Genève de 1949 et leurs deux Protocoles additionnels de 1977.</a:t>
            </a:r>
          </a:p>
          <a:p>
            <a:pPr marL="457200" indent="-457200">
              <a:buFont typeface="+mj-lt"/>
              <a:buAutoNum type="arabicPeriod" startAt="2"/>
            </a:pPr>
            <a:r>
              <a:rPr lang="fr-FR" dirty="0"/>
              <a:t>Bon nombre des principes clés contenus dans ces instruments constituent également un droit international </a:t>
            </a:r>
            <a:r>
              <a:rPr lang="fr-FR" dirty="0" smtClean="0"/>
              <a:t>traditionnel </a:t>
            </a:r>
            <a:r>
              <a:rPr lang="fr-FR" dirty="0"/>
              <a:t>ce qui signifie qu'ils sont automatiquement </a:t>
            </a:r>
            <a:r>
              <a:rPr lang="fr-FR" dirty="0" smtClean="0"/>
              <a:t>obligatoires </a:t>
            </a:r>
            <a:r>
              <a:rPr lang="fr-FR" dirty="0"/>
              <a:t>dans toutes les situations de conflit armé et </a:t>
            </a:r>
            <a:r>
              <a:rPr lang="fr-FR" dirty="0" smtClean="0"/>
              <a:t>les chez les partie impliquées</a:t>
            </a:r>
            <a:endParaRPr lang="en-US" dirty="0"/>
          </a:p>
          <a:p>
            <a:endParaRPr lang="en-US" dirty="0"/>
          </a:p>
        </p:txBody>
      </p:sp>
    </p:spTree>
    <p:extLst>
      <p:ext uri="{BB962C8B-B14F-4D97-AF65-F5344CB8AC3E}">
        <p14:creationId xmlns:p14="http://schemas.microsoft.com/office/powerpoint/2010/main" val="15551128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dirty="0" smtClean="0"/>
              <a:t>Les principes de DIH</a:t>
            </a:r>
            <a:endParaRPr lang="fr-BE" dirty="0"/>
          </a:p>
        </p:txBody>
      </p:sp>
      <p:sp>
        <p:nvSpPr>
          <p:cNvPr id="3" name="Content Placeholder 2"/>
          <p:cNvSpPr>
            <a:spLocks noGrp="1"/>
          </p:cNvSpPr>
          <p:nvPr>
            <p:ph idx="1"/>
          </p:nvPr>
        </p:nvSpPr>
        <p:spPr>
          <a:xfrm>
            <a:off x="1097280" y="1845733"/>
            <a:ext cx="10058400" cy="4312179"/>
          </a:xfrm>
        </p:spPr>
        <p:txBody>
          <a:bodyPr>
            <a:normAutofit/>
          </a:bodyPr>
          <a:lstStyle/>
          <a:p>
            <a:pPr marL="0" lvl="0" indent="0" algn="just" defTabSz="457200">
              <a:lnSpc>
                <a:spcPct val="100000"/>
              </a:lnSpc>
              <a:spcBef>
                <a:spcPct val="20000"/>
              </a:spcBef>
              <a:spcAft>
                <a:spcPts val="600"/>
              </a:spcAft>
              <a:buClr>
                <a:srgbClr val="AB946B"/>
              </a:buClr>
              <a:buSzPct val="115000"/>
              <a:buNone/>
            </a:pPr>
            <a:r>
              <a:rPr lang="fr-FR" sz="2800" dirty="0">
                <a:solidFill>
                  <a:prstClr val="black">
                    <a:lumMod val="85000"/>
                    <a:lumOff val="15000"/>
                  </a:prstClr>
                </a:solidFill>
                <a:latin typeface="Garamond" panose="02020404030301010803"/>
              </a:rPr>
              <a:t>Le DIH est fondé sur les principes suivants:</a:t>
            </a:r>
          </a:p>
          <a:p>
            <a:pPr marL="292608" lvl="1" indent="0" algn="just" defTabSz="457200">
              <a:lnSpc>
                <a:spcPct val="100000"/>
              </a:lnSpc>
              <a:spcBef>
                <a:spcPct val="20000"/>
              </a:spcBef>
              <a:spcAft>
                <a:spcPts val="600"/>
              </a:spcAft>
              <a:buClr>
                <a:srgbClr val="AB946B"/>
              </a:buClr>
              <a:buSzPct val="115000"/>
              <a:buNone/>
            </a:pPr>
            <a:r>
              <a:rPr lang="fr-FR" sz="2600" dirty="0">
                <a:solidFill>
                  <a:prstClr val="black">
                    <a:lumMod val="85000"/>
                    <a:lumOff val="15000"/>
                  </a:prstClr>
                </a:solidFill>
                <a:latin typeface="Garamond" panose="02020404030301010803"/>
              </a:rPr>
              <a:t>distinction entre civils et combattants en période de conflit armé.</a:t>
            </a:r>
          </a:p>
          <a:p>
            <a:pPr marL="292608" lvl="1" indent="0" algn="just" defTabSz="457200">
              <a:lnSpc>
                <a:spcPct val="100000"/>
              </a:lnSpc>
              <a:spcBef>
                <a:spcPct val="20000"/>
              </a:spcBef>
              <a:spcAft>
                <a:spcPts val="600"/>
              </a:spcAft>
              <a:buClr>
                <a:srgbClr val="AB946B"/>
              </a:buClr>
              <a:buSzPct val="115000"/>
              <a:buNone/>
            </a:pPr>
            <a:r>
              <a:rPr lang="fr-FR" sz="2600" dirty="0">
                <a:solidFill>
                  <a:prstClr val="black">
                    <a:lumMod val="85000"/>
                    <a:lumOff val="15000"/>
                  </a:prstClr>
                </a:solidFill>
                <a:latin typeface="Garamond" panose="02020404030301010803"/>
              </a:rPr>
              <a:t>I</a:t>
            </a:r>
            <a:r>
              <a:rPr lang="fr-FR" sz="2600" dirty="0" smtClean="0">
                <a:solidFill>
                  <a:prstClr val="black">
                    <a:lumMod val="85000"/>
                    <a:lumOff val="15000"/>
                  </a:prstClr>
                </a:solidFill>
                <a:latin typeface="Garamond" panose="02020404030301010803"/>
              </a:rPr>
              <a:t>nterdiction </a:t>
            </a:r>
            <a:r>
              <a:rPr lang="fr-FR" sz="2600" dirty="0">
                <a:solidFill>
                  <a:prstClr val="black">
                    <a:lumMod val="85000"/>
                    <a:lumOff val="15000"/>
                  </a:prstClr>
                </a:solidFill>
                <a:latin typeface="Garamond" panose="02020404030301010803"/>
              </a:rPr>
              <a:t>des attaques contre ceux qui ne sont pas impliqués dans un conflit armé</a:t>
            </a:r>
          </a:p>
          <a:p>
            <a:pPr marL="292608" lvl="1" indent="0" algn="just" defTabSz="457200">
              <a:lnSpc>
                <a:spcPct val="100000"/>
              </a:lnSpc>
              <a:spcBef>
                <a:spcPct val="20000"/>
              </a:spcBef>
              <a:spcAft>
                <a:spcPts val="600"/>
              </a:spcAft>
              <a:buClr>
                <a:srgbClr val="AB946B"/>
              </a:buClr>
              <a:buSzPct val="115000"/>
              <a:buNone/>
            </a:pPr>
            <a:r>
              <a:rPr lang="fr-FR" sz="2600" dirty="0">
                <a:solidFill>
                  <a:prstClr val="black">
                    <a:lumMod val="85000"/>
                    <a:lumOff val="15000"/>
                  </a:prstClr>
                </a:solidFill>
                <a:latin typeface="Garamond" panose="02020404030301010803"/>
              </a:rPr>
              <a:t>I</a:t>
            </a:r>
            <a:r>
              <a:rPr lang="fr-FR" sz="2600" dirty="0" smtClean="0">
                <a:solidFill>
                  <a:prstClr val="black">
                    <a:lumMod val="85000"/>
                    <a:lumOff val="15000"/>
                  </a:prstClr>
                </a:solidFill>
                <a:latin typeface="Garamond" panose="02020404030301010803"/>
              </a:rPr>
              <a:t>nterdiction </a:t>
            </a:r>
            <a:r>
              <a:rPr lang="fr-FR" sz="2600" dirty="0">
                <a:solidFill>
                  <a:prstClr val="black">
                    <a:lumMod val="85000"/>
                    <a:lumOff val="15000"/>
                  </a:prstClr>
                </a:solidFill>
                <a:latin typeface="Garamond" panose="02020404030301010803"/>
              </a:rPr>
              <a:t>d'infliger des souffrances inutiles</a:t>
            </a:r>
          </a:p>
          <a:p>
            <a:pPr marL="292608" lvl="1" indent="0" algn="just" defTabSz="457200">
              <a:lnSpc>
                <a:spcPct val="100000"/>
              </a:lnSpc>
              <a:spcBef>
                <a:spcPct val="20000"/>
              </a:spcBef>
              <a:spcAft>
                <a:spcPts val="600"/>
              </a:spcAft>
              <a:buClr>
                <a:srgbClr val="AB946B"/>
              </a:buClr>
              <a:buSzPct val="115000"/>
              <a:buNone/>
            </a:pPr>
            <a:r>
              <a:rPr lang="fr-FR" sz="2600" dirty="0">
                <a:solidFill>
                  <a:prstClr val="black">
                    <a:lumMod val="85000"/>
                    <a:lumOff val="15000"/>
                  </a:prstClr>
                </a:solidFill>
                <a:latin typeface="Garamond" panose="02020404030301010803"/>
              </a:rPr>
              <a:t>P</a:t>
            </a:r>
            <a:r>
              <a:rPr lang="fr-FR" sz="2600" dirty="0" smtClean="0">
                <a:solidFill>
                  <a:prstClr val="black">
                    <a:lumMod val="85000"/>
                    <a:lumOff val="15000"/>
                  </a:prstClr>
                </a:solidFill>
                <a:latin typeface="Garamond" panose="02020404030301010803"/>
              </a:rPr>
              <a:t>rincipe </a:t>
            </a:r>
            <a:r>
              <a:rPr lang="fr-FR" sz="2600" dirty="0">
                <a:solidFill>
                  <a:prstClr val="black">
                    <a:lumMod val="85000"/>
                    <a:lumOff val="15000"/>
                  </a:prstClr>
                </a:solidFill>
                <a:latin typeface="Garamond" panose="02020404030301010803"/>
              </a:rPr>
              <a:t>de proportionnalité</a:t>
            </a:r>
          </a:p>
          <a:p>
            <a:pPr marL="292608" lvl="1" indent="0" algn="just" defTabSz="457200">
              <a:lnSpc>
                <a:spcPct val="100000"/>
              </a:lnSpc>
              <a:spcBef>
                <a:spcPct val="20000"/>
              </a:spcBef>
              <a:spcAft>
                <a:spcPts val="600"/>
              </a:spcAft>
              <a:buClr>
                <a:srgbClr val="AB946B"/>
              </a:buClr>
              <a:buSzPct val="115000"/>
              <a:buNone/>
            </a:pPr>
            <a:r>
              <a:rPr lang="fr-FR" sz="2600" dirty="0">
                <a:solidFill>
                  <a:prstClr val="black">
                    <a:lumMod val="85000"/>
                    <a:lumOff val="15000"/>
                  </a:prstClr>
                </a:solidFill>
                <a:latin typeface="Garamond" panose="02020404030301010803"/>
              </a:rPr>
              <a:t>N</a:t>
            </a:r>
            <a:r>
              <a:rPr lang="fr-FR" sz="2600" dirty="0" smtClean="0">
                <a:solidFill>
                  <a:prstClr val="black">
                    <a:lumMod val="85000"/>
                    <a:lumOff val="15000"/>
                  </a:prstClr>
                </a:solidFill>
                <a:latin typeface="Garamond" panose="02020404030301010803"/>
              </a:rPr>
              <a:t>otion </a:t>
            </a:r>
            <a:r>
              <a:rPr lang="fr-FR" sz="2600" dirty="0">
                <a:solidFill>
                  <a:prstClr val="black">
                    <a:lumMod val="85000"/>
                    <a:lumOff val="15000"/>
                  </a:prstClr>
                </a:solidFill>
                <a:latin typeface="Garamond" panose="02020404030301010803"/>
              </a:rPr>
              <a:t>de nécessité</a:t>
            </a:r>
          </a:p>
          <a:p>
            <a:pPr marL="292608" lvl="1" indent="0" algn="just" defTabSz="457200">
              <a:lnSpc>
                <a:spcPct val="100000"/>
              </a:lnSpc>
              <a:spcBef>
                <a:spcPct val="20000"/>
              </a:spcBef>
              <a:spcAft>
                <a:spcPts val="600"/>
              </a:spcAft>
              <a:buClr>
                <a:srgbClr val="AB946B"/>
              </a:buClr>
              <a:buSzPct val="115000"/>
              <a:buNone/>
            </a:pPr>
            <a:r>
              <a:rPr lang="fr-FR" sz="2600" dirty="0">
                <a:solidFill>
                  <a:prstClr val="black">
                    <a:lumMod val="85000"/>
                    <a:lumOff val="15000"/>
                  </a:prstClr>
                </a:solidFill>
                <a:latin typeface="Garamond" panose="02020404030301010803"/>
              </a:rPr>
              <a:t>P</a:t>
            </a:r>
            <a:r>
              <a:rPr lang="fr-FR" sz="2600" dirty="0" smtClean="0">
                <a:solidFill>
                  <a:prstClr val="black">
                    <a:lumMod val="85000"/>
                    <a:lumOff val="15000"/>
                  </a:prstClr>
                </a:solidFill>
                <a:latin typeface="Garamond" panose="02020404030301010803"/>
              </a:rPr>
              <a:t>rincipe </a:t>
            </a:r>
            <a:r>
              <a:rPr lang="fr-FR" sz="2600" dirty="0">
                <a:solidFill>
                  <a:prstClr val="black">
                    <a:lumMod val="85000"/>
                    <a:lumOff val="15000"/>
                  </a:prstClr>
                </a:solidFill>
                <a:latin typeface="Garamond" panose="02020404030301010803"/>
              </a:rPr>
              <a:t>d'humanité</a:t>
            </a:r>
            <a:endParaRPr lang="en-US" dirty="0"/>
          </a:p>
        </p:txBody>
      </p:sp>
    </p:spTree>
    <p:extLst>
      <p:ext uri="{BB962C8B-B14F-4D97-AF65-F5344CB8AC3E}">
        <p14:creationId xmlns:p14="http://schemas.microsoft.com/office/powerpoint/2010/main" val="14278072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 </a:t>
            </a:r>
            <a:r>
              <a:rPr lang="en-US" dirty="0" err="1" smtClean="0"/>
              <a:t>pri</a:t>
            </a:r>
            <a:r>
              <a:rPr lang="fr-BE" dirty="0" err="1" smtClean="0"/>
              <a:t>ncipes</a:t>
            </a:r>
            <a:r>
              <a:rPr lang="en-US" dirty="0" smtClean="0"/>
              <a:t> de DIH</a:t>
            </a:r>
            <a:endParaRPr lang="en-US" dirty="0"/>
          </a:p>
        </p:txBody>
      </p:sp>
      <p:sp>
        <p:nvSpPr>
          <p:cNvPr id="3" name="Content Placeholder 2"/>
          <p:cNvSpPr>
            <a:spLocks noGrp="1"/>
          </p:cNvSpPr>
          <p:nvPr>
            <p:ph idx="1"/>
          </p:nvPr>
        </p:nvSpPr>
        <p:spPr>
          <a:xfrm>
            <a:off x="500063" y="1845733"/>
            <a:ext cx="11430000" cy="4369329"/>
          </a:xfrm>
        </p:spPr>
        <p:txBody>
          <a:bodyPr>
            <a:normAutofit fontScale="92500" lnSpcReduction="10000"/>
          </a:bodyPr>
          <a:lstStyle/>
          <a:p>
            <a:pPr marL="457200" lvl="0" indent="-457200" defTabSz="457200">
              <a:lnSpc>
                <a:spcPct val="100000"/>
              </a:lnSpc>
              <a:spcBef>
                <a:spcPct val="20000"/>
              </a:spcBef>
              <a:spcAft>
                <a:spcPts val="600"/>
              </a:spcAft>
              <a:buClr>
                <a:srgbClr val="AB946B"/>
              </a:buClr>
              <a:buSzPct val="115000"/>
              <a:buFont typeface="+mj-lt"/>
              <a:buAutoNum type="arabicPeriod"/>
            </a:pPr>
            <a:endParaRPr lang="fr-FR" b="1" dirty="0">
              <a:solidFill>
                <a:prstClr val="black">
                  <a:lumMod val="85000"/>
                  <a:lumOff val="15000"/>
                </a:prstClr>
              </a:solidFill>
              <a:latin typeface="Garamond" panose="02020404030301010803"/>
            </a:endParaRPr>
          </a:p>
          <a:p>
            <a:pPr marL="457200" lvl="0" indent="-457200" defTabSz="457200">
              <a:lnSpc>
                <a:spcPct val="100000"/>
              </a:lnSpc>
              <a:spcBef>
                <a:spcPct val="20000"/>
              </a:spcBef>
              <a:spcAft>
                <a:spcPts val="600"/>
              </a:spcAft>
              <a:buClr>
                <a:srgbClr val="AB946B"/>
              </a:buClr>
              <a:buSzPct val="115000"/>
              <a:buFont typeface="+mj-lt"/>
              <a:buAutoNum type="arabicPeriod"/>
            </a:pPr>
            <a:r>
              <a:rPr lang="fr-FR" b="1" dirty="0">
                <a:solidFill>
                  <a:prstClr val="black">
                    <a:lumMod val="85000"/>
                    <a:lumOff val="15000"/>
                  </a:prstClr>
                </a:solidFill>
                <a:latin typeface="Garamond" panose="02020404030301010803"/>
              </a:rPr>
              <a:t>Le principe de distinction entre civils et combattants</a:t>
            </a:r>
          </a:p>
          <a:p>
            <a:pPr marL="457200" lvl="0" indent="-457200" defTabSz="457200">
              <a:lnSpc>
                <a:spcPct val="100000"/>
              </a:lnSpc>
              <a:spcBef>
                <a:spcPct val="20000"/>
              </a:spcBef>
              <a:spcAft>
                <a:spcPts val="600"/>
              </a:spcAft>
              <a:buClr>
                <a:srgbClr val="AB946B"/>
              </a:buClr>
              <a:buSzPct val="115000"/>
              <a:buFont typeface="+mj-lt"/>
              <a:buAutoNum type="arabicPeriod"/>
            </a:pPr>
            <a:r>
              <a:rPr lang="fr-FR" b="1" dirty="0">
                <a:solidFill>
                  <a:prstClr val="black">
                    <a:lumMod val="85000"/>
                    <a:lumOff val="15000"/>
                  </a:prstClr>
                </a:solidFill>
                <a:latin typeface="Garamond" panose="02020404030301010803"/>
              </a:rPr>
              <a:t>Le principe de distinction est que seuls les combattants peuvent être directement visés.</a:t>
            </a:r>
          </a:p>
          <a:p>
            <a:pPr marL="457200" lvl="0" indent="-457200" defTabSz="457200">
              <a:lnSpc>
                <a:spcPct val="100000"/>
              </a:lnSpc>
              <a:spcBef>
                <a:spcPct val="20000"/>
              </a:spcBef>
              <a:spcAft>
                <a:spcPts val="600"/>
              </a:spcAft>
              <a:buClr>
                <a:srgbClr val="AB946B"/>
              </a:buClr>
              <a:buSzPct val="115000"/>
              <a:buFont typeface="+mj-lt"/>
              <a:buAutoNum type="arabicPeriod"/>
            </a:pPr>
            <a:r>
              <a:rPr lang="fr-FR" b="1" dirty="0">
                <a:solidFill>
                  <a:prstClr val="black">
                    <a:lumMod val="85000"/>
                    <a:lumOff val="15000"/>
                  </a:prstClr>
                </a:solidFill>
                <a:latin typeface="Garamond" panose="02020404030301010803"/>
              </a:rPr>
              <a:t>Ceci est nécessaire pour protéger les civils pendant un conflit armé car, sans le principe, il n'y aurait pas de limitation aux méthodes de guerre.</a:t>
            </a:r>
          </a:p>
          <a:p>
            <a:pPr marL="457200" lvl="0" indent="-457200" defTabSz="457200">
              <a:lnSpc>
                <a:spcPct val="100000"/>
              </a:lnSpc>
              <a:spcBef>
                <a:spcPct val="20000"/>
              </a:spcBef>
              <a:spcAft>
                <a:spcPts val="600"/>
              </a:spcAft>
              <a:buClr>
                <a:srgbClr val="AB946B"/>
              </a:buClr>
              <a:buSzPct val="115000"/>
              <a:buFont typeface="+mj-lt"/>
              <a:buAutoNum type="arabicPeriod"/>
            </a:pPr>
            <a:r>
              <a:rPr lang="fr-FR" b="1" dirty="0">
                <a:solidFill>
                  <a:prstClr val="black">
                    <a:lumMod val="85000"/>
                    <a:lumOff val="15000"/>
                  </a:prstClr>
                </a:solidFill>
                <a:latin typeface="Garamond" panose="02020404030301010803"/>
              </a:rPr>
              <a:t>Le principe est dans les articles 48 et 52 du PA I des CG qui définissent qui est un combattant et un objet militaire qui peut être légalement attaqué.</a:t>
            </a:r>
          </a:p>
          <a:p>
            <a:pPr marL="457200" lvl="0" indent="-457200" defTabSz="457200">
              <a:lnSpc>
                <a:spcPct val="100000"/>
              </a:lnSpc>
              <a:spcBef>
                <a:spcPct val="20000"/>
              </a:spcBef>
              <a:spcAft>
                <a:spcPts val="600"/>
              </a:spcAft>
              <a:buClr>
                <a:srgbClr val="AB946B"/>
              </a:buClr>
              <a:buSzPct val="115000"/>
              <a:buFont typeface="+mj-lt"/>
              <a:buAutoNum type="arabicPeriod"/>
            </a:pPr>
            <a:r>
              <a:rPr lang="fr-FR" b="1" dirty="0">
                <a:solidFill>
                  <a:prstClr val="black">
                    <a:lumMod val="85000"/>
                    <a:lumOff val="15000"/>
                  </a:prstClr>
                </a:solidFill>
                <a:latin typeface="Garamond" panose="02020404030301010803"/>
              </a:rPr>
              <a:t>Toute attaque directe contre un objet civil ou civil constitue non seulement une violation du DIH, mais une violation grave </a:t>
            </a:r>
            <a:r>
              <a:rPr lang="fr-FR" b="1" dirty="0" smtClean="0">
                <a:solidFill>
                  <a:prstClr val="black">
                    <a:lumMod val="85000"/>
                    <a:lumOff val="15000"/>
                  </a:prstClr>
                </a:solidFill>
                <a:latin typeface="Garamond" panose="02020404030301010803"/>
              </a:rPr>
              <a:t>et constitue </a:t>
            </a:r>
            <a:r>
              <a:rPr lang="fr-FR" b="1" dirty="0">
                <a:solidFill>
                  <a:prstClr val="black">
                    <a:lumMod val="85000"/>
                    <a:lumOff val="15000"/>
                  </a:prstClr>
                </a:solidFill>
                <a:latin typeface="Garamond" panose="02020404030301010803"/>
              </a:rPr>
              <a:t>également un crime de guerre.</a:t>
            </a:r>
          </a:p>
          <a:p>
            <a:pPr marL="457200" lvl="0" indent="-457200" defTabSz="457200">
              <a:lnSpc>
                <a:spcPct val="100000"/>
              </a:lnSpc>
              <a:spcBef>
                <a:spcPct val="20000"/>
              </a:spcBef>
              <a:spcAft>
                <a:spcPts val="600"/>
              </a:spcAft>
              <a:buClr>
                <a:srgbClr val="AB946B"/>
              </a:buClr>
              <a:buSzPct val="115000"/>
              <a:buFont typeface="+mj-lt"/>
              <a:buAutoNum type="arabicPeriod"/>
            </a:pPr>
            <a:r>
              <a:rPr lang="fr-FR" b="1" dirty="0">
                <a:solidFill>
                  <a:prstClr val="black">
                    <a:lumMod val="85000"/>
                    <a:lumOff val="15000"/>
                  </a:prstClr>
                </a:solidFill>
                <a:latin typeface="Garamond" panose="02020404030301010803"/>
              </a:rPr>
              <a:t>Toute </a:t>
            </a:r>
            <a:r>
              <a:rPr lang="fr-FR" b="1" dirty="0" smtClean="0">
                <a:solidFill>
                  <a:prstClr val="black">
                    <a:lumMod val="85000"/>
                    <a:lumOff val="15000"/>
                  </a:prstClr>
                </a:solidFill>
                <a:latin typeface="Garamond" panose="02020404030301010803"/>
              </a:rPr>
              <a:t>arme </a:t>
            </a:r>
            <a:r>
              <a:rPr lang="fr-FR" b="1" dirty="0">
                <a:solidFill>
                  <a:prstClr val="black">
                    <a:lumMod val="85000"/>
                    <a:lumOff val="15000"/>
                  </a:prstClr>
                </a:solidFill>
                <a:latin typeface="Garamond" panose="02020404030301010803"/>
              </a:rPr>
              <a:t>qui est incapable de faire la distinction entre civils / objets civils et combattants / objets </a:t>
            </a:r>
            <a:r>
              <a:rPr lang="fr-FR" b="1" dirty="0" smtClean="0">
                <a:solidFill>
                  <a:prstClr val="black">
                    <a:lumMod val="85000"/>
                    <a:lumOff val="15000"/>
                  </a:prstClr>
                </a:solidFill>
                <a:latin typeface="Garamond" panose="02020404030301010803"/>
              </a:rPr>
              <a:t>militaires est </a:t>
            </a:r>
            <a:r>
              <a:rPr lang="fr-FR" b="1" dirty="0">
                <a:solidFill>
                  <a:prstClr val="black">
                    <a:lumMod val="85000"/>
                    <a:lumOff val="15000"/>
                  </a:prstClr>
                </a:solidFill>
                <a:latin typeface="Garamond" panose="02020404030301010803"/>
              </a:rPr>
              <a:t>également interdite en vertu du DIH.</a:t>
            </a:r>
          </a:p>
          <a:p>
            <a:pPr marL="457200" lvl="0" indent="-457200" defTabSz="457200">
              <a:lnSpc>
                <a:spcPct val="100000"/>
              </a:lnSpc>
              <a:spcBef>
                <a:spcPct val="20000"/>
              </a:spcBef>
              <a:spcAft>
                <a:spcPts val="600"/>
              </a:spcAft>
              <a:buClr>
                <a:srgbClr val="AB946B"/>
              </a:buClr>
              <a:buSzPct val="115000"/>
              <a:buFont typeface="+mj-lt"/>
              <a:buAutoNum type="arabicPeriod"/>
            </a:pPr>
            <a:r>
              <a:rPr lang="fr-FR" b="1" dirty="0">
                <a:solidFill>
                  <a:prstClr val="black">
                    <a:lumMod val="85000"/>
                    <a:lumOff val="15000"/>
                  </a:prstClr>
                </a:solidFill>
                <a:latin typeface="Garamond" panose="02020404030301010803"/>
              </a:rPr>
              <a:t>Le principe est également une règle du droit international </a:t>
            </a:r>
            <a:r>
              <a:rPr lang="fr-FR" b="1" dirty="0" smtClean="0">
                <a:solidFill>
                  <a:prstClr val="black">
                    <a:lumMod val="85000"/>
                    <a:lumOff val="15000"/>
                  </a:prstClr>
                </a:solidFill>
                <a:latin typeface="Garamond" panose="02020404030301010803"/>
              </a:rPr>
              <a:t>traditionnel, obligatoire </a:t>
            </a:r>
            <a:r>
              <a:rPr lang="fr-FR" b="1" dirty="0">
                <a:solidFill>
                  <a:prstClr val="black">
                    <a:lumMod val="85000"/>
                    <a:lumOff val="15000"/>
                  </a:prstClr>
                </a:solidFill>
                <a:latin typeface="Garamond" panose="02020404030301010803"/>
              </a:rPr>
              <a:t>pour tous les </a:t>
            </a:r>
            <a:r>
              <a:rPr lang="fr-FR" b="1" dirty="0" smtClean="0">
                <a:solidFill>
                  <a:prstClr val="black">
                    <a:lumMod val="85000"/>
                    <a:lumOff val="15000"/>
                  </a:prstClr>
                </a:solidFill>
                <a:latin typeface="Garamond" panose="02020404030301010803"/>
              </a:rPr>
              <a:t>états</a:t>
            </a:r>
            <a:r>
              <a:rPr lang="fr-FR" b="1" dirty="0">
                <a:solidFill>
                  <a:prstClr val="black">
                    <a:lumMod val="85000"/>
                    <a:lumOff val="15000"/>
                  </a:prstClr>
                </a:solidFill>
                <a:latin typeface="Garamond" panose="02020404030301010803"/>
              </a:rPr>
              <a:t>.</a:t>
            </a:r>
            <a:endParaRPr lang="en-US" dirty="0"/>
          </a:p>
        </p:txBody>
      </p:sp>
    </p:spTree>
    <p:extLst>
      <p:ext uri="{BB962C8B-B14F-4D97-AF65-F5344CB8AC3E}">
        <p14:creationId xmlns:p14="http://schemas.microsoft.com/office/powerpoint/2010/main" val="3914394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 </a:t>
            </a:r>
            <a:r>
              <a:rPr lang="en-US" dirty="0" err="1" smtClean="0"/>
              <a:t>principes</a:t>
            </a:r>
            <a:r>
              <a:rPr lang="en-US" dirty="0" smtClean="0"/>
              <a:t> de DIH</a:t>
            </a:r>
            <a:endParaRPr lang="en-US" dirty="0"/>
          </a:p>
        </p:txBody>
      </p:sp>
      <p:sp>
        <p:nvSpPr>
          <p:cNvPr id="3" name="Content Placeholder 2"/>
          <p:cNvSpPr>
            <a:spLocks noGrp="1"/>
          </p:cNvSpPr>
          <p:nvPr>
            <p:ph idx="1"/>
          </p:nvPr>
        </p:nvSpPr>
        <p:spPr/>
        <p:txBody>
          <a:bodyPr>
            <a:normAutofit fontScale="92500"/>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2"/>
            </a:pPr>
            <a:endParaRPr lang="fr-FR" sz="2800" b="1"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fr-FR" sz="2800" dirty="0">
                <a:solidFill>
                  <a:prstClr val="black">
                    <a:lumMod val="85000"/>
                    <a:lumOff val="15000"/>
                  </a:prstClr>
                </a:solidFill>
                <a:latin typeface="Garamond" panose="02020404030301010803"/>
              </a:rPr>
              <a:t>L'interdiction des attaques contre les hors de combat</a:t>
            </a:r>
          </a:p>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fr-FR" sz="2800" dirty="0">
                <a:solidFill>
                  <a:prstClr val="black">
                    <a:lumMod val="85000"/>
                    <a:lumOff val="15000"/>
                  </a:prstClr>
                </a:solidFill>
                <a:latin typeface="Garamond" panose="02020404030301010803"/>
              </a:rPr>
              <a:t>L'interdiction d'attaquer toute personne hors de combat (les malades et les blessés, les prisonniers de guerre) est une règle fondamentale du DIH.</a:t>
            </a:r>
          </a:p>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fr-FR" sz="2800" dirty="0">
                <a:solidFill>
                  <a:prstClr val="black">
                    <a:lumMod val="85000"/>
                    <a:lumOff val="15000"/>
                  </a:prstClr>
                </a:solidFill>
                <a:latin typeface="Garamond" panose="02020404030301010803"/>
              </a:rPr>
              <a:t>Par exemple, un soldat au combat peut être ciblé légalement, mais il serait illégal de cibler des soldats qui se rendent ou sont blessés et ne constituent plus une menace.</a:t>
            </a:r>
          </a:p>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fr-FR" sz="2800" dirty="0">
                <a:solidFill>
                  <a:prstClr val="black">
                    <a:lumMod val="85000"/>
                    <a:lumOff val="15000"/>
                  </a:prstClr>
                </a:solidFill>
                <a:latin typeface="Garamond" panose="02020404030301010803"/>
              </a:rPr>
              <a:t>Les prisonniers ont droit à </a:t>
            </a:r>
            <a:r>
              <a:rPr lang="fr-FR" sz="2800" dirty="0" smtClean="0">
                <a:solidFill>
                  <a:prstClr val="black">
                    <a:lumMod val="85000"/>
                    <a:lumOff val="15000"/>
                  </a:prstClr>
                </a:solidFill>
                <a:latin typeface="Garamond" panose="02020404030301010803"/>
              </a:rPr>
              <a:t>a une protection</a:t>
            </a:r>
            <a:endParaRPr lang="en-US" sz="2800" dirty="0"/>
          </a:p>
        </p:txBody>
      </p:sp>
    </p:spTree>
    <p:extLst>
      <p:ext uri="{BB962C8B-B14F-4D97-AF65-F5344CB8AC3E}">
        <p14:creationId xmlns:p14="http://schemas.microsoft.com/office/powerpoint/2010/main" val="2966227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 </a:t>
            </a:r>
            <a:r>
              <a:rPr lang="en-US" dirty="0" err="1" smtClean="0"/>
              <a:t>principes</a:t>
            </a:r>
            <a:r>
              <a:rPr lang="en-US" dirty="0" smtClean="0"/>
              <a:t> de DIH</a:t>
            </a:r>
            <a:endParaRPr lang="en-US" dirty="0"/>
          </a:p>
        </p:txBody>
      </p:sp>
      <p:sp>
        <p:nvSpPr>
          <p:cNvPr id="3" name="Content Placeholder 2"/>
          <p:cNvSpPr>
            <a:spLocks noGrp="1"/>
          </p:cNvSpPr>
          <p:nvPr>
            <p:ph idx="1"/>
          </p:nvPr>
        </p:nvSpPr>
        <p:spPr>
          <a:xfrm>
            <a:off x="676894" y="1852550"/>
            <a:ext cx="10478786" cy="4825649"/>
          </a:xfrm>
        </p:spPr>
        <p:txBody>
          <a:bodyPr>
            <a:noAutofit/>
          </a:bodyPr>
          <a:lstStyle/>
          <a:p>
            <a:pPr marL="0" lvl="0" indent="0" algn="just" defTabSz="457200">
              <a:lnSpc>
                <a:spcPct val="100000"/>
              </a:lnSpc>
              <a:spcBef>
                <a:spcPct val="20000"/>
              </a:spcBef>
              <a:spcAft>
                <a:spcPts val="600"/>
              </a:spcAft>
              <a:buClr>
                <a:srgbClr val="AB946B"/>
              </a:buClr>
              <a:buSzPct val="115000"/>
              <a:buNone/>
            </a:pPr>
            <a:endParaRPr lang="fr-FR" sz="2800" b="1"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3"/>
            </a:pPr>
            <a:r>
              <a:rPr lang="fr-FR" sz="2800" b="1" dirty="0">
                <a:solidFill>
                  <a:prstClr val="black">
                    <a:lumMod val="85000"/>
                    <a:lumOff val="15000"/>
                  </a:prstClr>
                </a:solidFill>
                <a:latin typeface="Garamond" panose="02020404030301010803"/>
              </a:rPr>
              <a:t>L'interdiction d'infliger des souffrances inutiles.</a:t>
            </a:r>
          </a:p>
          <a:p>
            <a:pPr marL="457200" lvl="0" indent="-457200" algn="just" defTabSz="457200">
              <a:lnSpc>
                <a:spcPct val="100000"/>
              </a:lnSpc>
              <a:spcBef>
                <a:spcPct val="20000"/>
              </a:spcBef>
              <a:spcAft>
                <a:spcPts val="600"/>
              </a:spcAft>
              <a:buClr>
                <a:srgbClr val="AB946B"/>
              </a:buClr>
              <a:buSzPct val="115000"/>
              <a:buFont typeface="+mj-lt"/>
              <a:buAutoNum type="arabicPeriod" startAt="3"/>
            </a:pPr>
            <a:r>
              <a:rPr lang="fr-FR" sz="2800" b="1" dirty="0">
                <a:solidFill>
                  <a:prstClr val="black">
                    <a:lumMod val="85000"/>
                    <a:lumOff val="15000"/>
                  </a:prstClr>
                </a:solidFill>
                <a:latin typeface="Garamond" panose="02020404030301010803"/>
              </a:rPr>
              <a:t>Le DIH interdit d'infliger des souffrances inutiles et des blessures superflues.</a:t>
            </a:r>
          </a:p>
          <a:p>
            <a:pPr marL="457200" lvl="0" indent="-457200" algn="just" defTabSz="457200">
              <a:lnSpc>
                <a:spcPct val="100000"/>
              </a:lnSpc>
              <a:spcBef>
                <a:spcPct val="20000"/>
              </a:spcBef>
              <a:spcAft>
                <a:spcPts val="600"/>
              </a:spcAft>
              <a:buClr>
                <a:srgbClr val="AB946B"/>
              </a:buClr>
              <a:buSzPct val="115000"/>
              <a:buFont typeface="+mj-lt"/>
              <a:buAutoNum type="arabicPeriod" startAt="3"/>
            </a:pPr>
            <a:r>
              <a:rPr lang="fr-FR" sz="2800" b="1" dirty="0">
                <a:solidFill>
                  <a:prstClr val="black">
                    <a:lumMod val="85000"/>
                    <a:lumOff val="15000"/>
                  </a:prstClr>
                </a:solidFill>
                <a:latin typeface="Garamond" panose="02020404030301010803"/>
              </a:rPr>
              <a:t>Le sens de ces termes n'est pas clair mais signifie clairement que même les combattants qui peuvent être attaqués légalement sont protégés par cette interdiction.</a:t>
            </a:r>
          </a:p>
          <a:p>
            <a:pPr marL="457200" lvl="0" indent="-457200" algn="just" defTabSz="457200">
              <a:lnSpc>
                <a:spcPct val="100000"/>
              </a:lnSpc>
              <a:spcBef>
                <a:spcPct val="20000"/>
              </a:spcBef>
              <a:spcAft>
                <a:spcPts val="600"/>
              </a:spcAft>
              <a:buClr>
                <a:srgbClr val="AB946B"/>
              </a:buClr>
              <a:buSzPct val="115000"/>
              <a:buFont typeface="+mj-lt"/>
              <a:buAutoNum type="arabicPeriod" startAt="3"/>
            </a:pPr>
            <a:r>
              <a:rPr lang="fr-FR" sz="2800" b="1" dirty="0">
                <a:solidFill>
                  <a:prstClr val="black">
                    <a:lumMod val="85000"/>
                    <a:lumOff val="15000"/>
                  </a:prstClr>
                </a:solidFill>
                <a:latin typeface="Garamond" panose="02020404030301010803"/>
              </a:rPr>
              <a:t>Une règle qui a été établie sur la base de ce principe est l'interdiction d'utiliser des armes laser aveuglantes, ou des armes chimiques.</a:t>
            </a:r>
            <a:endParaRPr lang="en-US" sz="2800" dirty="0"/>
          </a:p>
        </p:txBody>
      </p:sp>
    </p:spTree>
    <p:extLst>
      <p:ext uri="{BB962C8B-B14F-4D97-AF65-F5344CB8AC3E}">
        <p14:creationId xmlns:p14="http://schemas.microsoft.com/office/powerpoint/2010/main" val="2124044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 </a:t>
            </a:r>
            <a:r>
              <a:rPr lang="en-US" dirty="0" err="1" smtClean="0"/>
              <a:t>principes</a:t>
            </a:r>
            <a:r>
              <a:rPr lang="en-US" dirty="0" smtClean="0"/>
              <a:t> de DIH</a:t>
            </a:r>
            <a:endParaRPr lang="en-US" dirty="0"/>
          </a:p>
        </p:txBody>
      </p:sp>
      <p:sp>
        <p:nvSpPr>
          <p:cNvPr id="3" name="Content Placeholder 2"/>
          <p:cNvSpPr>
            <a:spLocks noGrp="1"/>
          </p:cNvSpPr>
          <p:nvPr>
            <p:ph idx="1"/>
          </p:nvPr>
        </p:nvSpPr>
        <p:spPr>
          <a:xfrm>
            <a:off x="485775" y="1845734"/>
            <a:ext cx="11329988" cy="4383616"/>
          </a:xfrm>
        </p:spPr>
        <p:txBody>
          <a:bodyPr>
            <a:normAutofit fontScale="92500"/>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4"/>
            </a:pPr>
            <a:endParaRPr lang="fr-FR" b="1"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fr-FR" b="1" dirty="0">
                <a:solidFill>
                  <a:prstClr val="black">
                    <a:lumMod val="85000"/>
                    <a:lumOff val="15000"/>
                  </a:prstClr>
                </a:solidFill>
                <a:latin typeface="Garamond" panose="02020404030301010803"/>
              </a:rPr>
              <a:t>Le principe de proportionnalité</a:t>
            </a:r>
          </a:p>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fr-FR" dirty="0">
                <a:solidFill>
                  <a:prstClr val="black">
                    <a:lumMod val="85000"/>
                    <a:lumOff val="15000"/>
                  </a:prstClr>
                </a:solidFill>
                <a:latin typeface="Garamond" panose="02020404030301010803"/>
              </a:rPr>
              <a:t>Le principe limite et protège les </a:t>
            </a:r>
            <a:r>
              <a:rPr lang="fr-FR" dirty="0" smtClean="0">
                <a:solidFill>
                  <a:prstClr val="black">
                    <a:lumMod val="85000"/>
                    <a:lumOff val="15000"/>
                  </a:prstClr>
                </a:solidFill>
                <a:latin typeface="Garamond" panose="02020404030301010803"/>
              </a:rPr>
              <a:t>dégâts </a:t>
            </a:r>
            <a:r>
              <a:rPr lang="fr-FR" dirty="0">
                <a:solidFill>
                  <a:prstClr val="black">
                    <a:lumMod val="85000"/>
                    <a:lumOff val="15000"/>
                  </a:prstClr>
                </a:solidFill>
                <a:latin typeface="Garamond" panose="02020404030301010803"/>
              </a:rPr>
              <a:t>potentiels aux civils en exigeant que les combattants causent le moins de </a:t>
            </a:r>
            <a:r>
              <a:rPr lang="fr-FR" dirty="0" smtClean="0">
                <a:solidFill>
                  <a:prstClr val="black">
                    <a:lumMod val="85000"/>
                    <a:lumOff val="15000"/>
                  </a:prstClr>
                </a:solidFill>
                <a:latin typeface="Garamond" panose="02020404030301010803"/>
              </a:rPr>
              <a:t>dégâts </a:t>
            </a:r>
            <a:r>
              <a:rPr lang="fr-FR" dirty="0">
                <a:solidFill>
                  <a:prstClr val="black">
                    <a:lumMod val="85000"/>
                    <a:lumOff val="15000"/>
                  </a:prstClr>
                </a:solidFill>
                <a:latin typeface="Garamond" panose="02020404030301010803"/>
              </a:rPr>
              <a:t>aux civils.</a:t>
            </a:r>
          </a:p>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fr-FR" dirty="0">
                <a:solidFill>
                  <a:prstClr val="black">
                    <a:lumMod val="85000"/>
                    <a:lumOff val="15000"/>
                  </a:prstClr>
                </a:solidFill>
                <a:latin typeface="Garamond" panose="02020404030301010803"/>
              </a:rPr>
              <a:t>Lorsque des </a:t>
            </a:r>
            <a:r>
              <a:rPr lang="fr-FR" dirty="0" smtClean="0">
                <a:solidFill>
                  <a:prstClr val="black">
                    <a:lumMod val="85000"/>
                    <a:lumOff val="15000"/>
                  </a:prstClr>
                </a:solidFill>
                <a:latin typeface="Garamond" panose="02020404030301010803"/>
              </a:rPr>
              <a:t>dégâts </a:t>
            </a:r>
            <a:r>
              <a:rPr lang="fr-FR" dirty="0">
                <a:solidFill>
                  <a:prstClr val="black">
                    <a:lumMod val="85000"/>
                    <a:lumOff val="15000"/>
                  </a:prstClr>
                </a:solidFill>
                <a:latin typeface="Garamond" panose="02020404030301010803"/>
              </a:rPr>
              <a:t>doivent être causés à des civils, ils doivent être proportionnels à l'avantage militaire.</a:t>
            </a:r>
          </a:p>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fr-FR" dirty="0">
                <a:solidFill>
                  <a:prstClr val="black">
                    <a:lumMod val="85000"/>
                    <a:lumOff val="15000"/>
                  </a:prstClr>
                </a:solidFill>
                <a:latin typeface="Garamond" panose="02020404030301010803"/>
              </a:rPr>
              <a:t> L'exigence de proportionnalité est la plus répandue à l'article 51 (5) (b) du PA I concernant la conduite des hostilités: elle interdit les attaques lorsque le préjudice civil serait excessif par rapport à l'avantage militaire recherché.</a:t>
            </a:r>
          </a:p>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fr-FR" dirty="0">
                <a:solidFill>
                  <a:prstClr val="black">
                    <a:lumMod val="85000"/>
                    <a:lumOff val="15000"/>
                  </a:prstClr>
                </a:solidFill>
                <a:latin typeface="Garamond" panose="02020404030301010803"/>
              </a:rPr>
              <a:t>Ce principe est pertinent pour examiner la légalité de ce que l'on appelle souvent les "dommages collatéraux".</a:t>
            </a:r>
          </a:p>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fr-FR" dirty="0">
                <a:solidFill>
                  <a:prstClr val="black">
                    <a:lumMod val="85000"/>
                    <a:lumOff val="15000"/>
                  </a:prstClr>
                </a:solidFill>
                <a:latin typeface="Garamond" panose="02020404030301010803"/>
              </a:rPr>
              <a:t>Les attaques directes contre des civils sont interdites et, par conséquent, une évaluation de la proportionnalité n'est pas une évaluation juridique pertinente car toute attaque directe contre des civils qui ne participent pas aux hostilités viole le DIH. Le test de proportionnalité ne s'applique qu'à une attaque contre une cible militaire légale.</a:t>
            </a:r>
            <a:endParaRPr lang="en-US" dirty="0">
              <a:solidFill>
                <a:prstClr val="black">
                  <a:lumMod val="85000"/>
                  <a:lumOff val="15000"/>
                </a:prstClr>
              </a:solidFill>
              <a:latin typeface="Garamond" panose="02020404030301010803"/>
            </a:endParaRPr>
          </a:p>
          <a:p>
            <a:pPr marL="0" lvl="0" indent="0" algn="just" defTabSz="457200">
              <a:lnSpc>
                <a:spcPct val="100000"/>
              </a:lnSpc>
              <a:spcBef>
                <a:spcPct val="20000"/>
              </a:spcBef>
              <a:spcAft>
                <a:spcPts val="600"/>
              </a:spcAft>
              <a:buClr>
                <a:srgbClr val="AB946B"/>
              </a:buClr>
              <a:buSzPct val="115000"/>
              <a:buNone/>
            </a:pPr>
            <a:endParaRPr lang="en-US" dirty="0">
              <a:solidFill>
                <a:prstClr val="black">
                  <a:lumMod val="85000"/>
                  <a:lumOff val="15000"/>
                </a:prstClr>
              </a:solidFill>
              <a:latin typeface="Garamond" panose="02020404030301010803"/>
            </a:endParaRPr>
          </a:p>
          <a:p>
            <a:endParaRPr lang="en-US" dirty="0"/>
          </a:p>
        </p:txBody>
      </p:sp>
    </p:spTree>
    <p:extLst>
      <p:ext uri="{BB962C8B-B14F-4D97-AF65-F5344CB8AC3E}">
        <p14:creationId xmlns:p14="http://schemas.microsoft.com/office/powerpoint/2010/main" val="16558413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 </a:t>
            </a:r>
            <a:r>
              <a:rPr lang="en-US" dirty="0" err="1" smtClean="0"/>
              <a:t>principes</a:t>
            </a:r>
            <a:r>
              <a:rPr lang="en-US" dirty="0" smtClean="0"/>
              <a:t> de DIH</a:t>
            </a:r>
            <a:endParaRPr lang="en-US" dirty="0"/>
          </a:p>
        </p:txBody>
      </p:sp>
      <p:sp>
        <p:nvSpPr>
          <p:cNvPr id="3" name="Content Placeholder 2"/>
          <p:cNvSpPr>
            <a:spLocks noGrp="1"/>
          </p:cNvSpPr>
          <p:nvPr>
            <p:ph idx="1"/>
          </p:nvPr>
        </p:nvSpPr>
        <p:spPr>
          <a:xfrm>
            <a:off x="534390" y="1211283"/>
            <a:ext cx="11438534" cy="5046641"/>
          </a:xfrm>
        </p:spPr>
        <p:txBody>
          <a:bodyPr>
            <a:noAutofit/>
          </a:bodyPr>
          <a:lstStyle/>
          <a:p>
            <a:pPr marL="0" lvl="0" indent="0" algn="just" defTabSz="457200">
              <a:lnSpc>
                <a:spcPct val="100000"/>
              </a:lnSpc>
              <a:spcBef>
                <a:spcPct val="20000"/>
              </a:spcBef>
              <a:spcAft>
                <a:spcPts val="600"/>
              </a:spcAft>
              <a:buClr>
                <a:srgbClr val="AB946B"/>
              </a:buClr>
              <a:buSzPct val="115000"/>
              <a:buNone/>
            </a:pPr>
            <a:endParaRPr lang="fr-FR" sz="2400" b="1"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5"/>
            </a:pPr>
            <a:r>
              <a:rPr lang="fr-FR" sz="2400" b="1" dirty="0">
                <a:solidFill>
                  <a:prstClr val="black">
                    <a:lumMod val="85000"/>
                    <a:lumOff val="15000"/>
                  </a:prstClr>
                </a:solidFill>
                <a:latin typeface="Garamond" panose="02020404030301010803"/>
              </a:rPr>
              <a:t>La notion de nécessité</a:t>
            </a:r>
          </a:p>
          <a:p>
            <a:pPr marL="457200" lvl="0" indent="-457200" algn="just" defTabSz="457200">
              <a:lnSpc>
                <a:spcPct val="100000"/>
              </a:lnSpc>
              <a:spcBef>
                <a:spcPct val="20000"/>
              </a:spcBef>
              <a:spcAft>
                <a:spcPts val="600"/>
              </a:spcAft>
              <a:buClr>
                <a:srgbClr val="AB946B"/>
              </a:buClr>
              <a:buSzPct val="115000"/>
              <a:buFont typeface="+mj-lt"/>
              <a:buAutoNum type="arabicPeriod" startAt="5"/>
            </a:pPr>
            <a:r>
              <a:rPr lang="fr-FR" sz="2400" dirty="0">
                <a:solidFill>
                  <a:prstClr val="black">
                    <a:lumMod val="85000"/>
                    <a:lumOff val="15000"/>
                  </a:prstClr>
                </a:solidFill>
                <a:latin typeface="Garamond" panose="02020404030301010803"/>
              </a:rPr>
              <a:t>Une notion dominante dans le DIH est la nécessité militaire, le principe qui se heurte le plus à la protection humanitaire.</a:t>
            </a:r>
          </a:p>
          <a:p>
            <a:pPr marL="457200" lvl="0" indent="-457200" algn="just" defTabSz="457200">
              <a:lnSpc>
                <a:spcPct val="100000"/>
              </a:lnSpc>
              <a:spcBef>
                <a:spcPct val="20000"/>
              </a:spcBef>
              <a:spcAft>
                <a:spcPts val="600"/>
              </a:spcAft>
              <a:buClr>
                <a:srgbClr val="AB946B"/>
              </a:buClr>
              <a:buSzPct val="115000"/>
              <a:buFont typeface="+mj-lt"/>
              <a:buAutoNum type="arabicPeriod" startAt="5"/>
            </a:pPr>
            <a:r>
              <a:rPr lang="fr-FR" sz="2400" dirty="0">
                <a:solidFill>
                  <a:prstClr val="black">
                    <a:lumMod val="85000"/>
                    <a:lumOff val="15000"/>
                  </a:prstClr>
                </a:solidFill>
                <a:latin typeface="Garamond" panose="02020404030301010803"/>
              </a:rPr>
              <a:t>La nécessité militaire permet aux forces armées de s'engager </a:t>
            </a:r>
            <a:r>
              <a:rPr lang="fr-FR" sz="2400" dirty="0" smtClean="0">
                <a:solidFill>
                  <a:prstClr val="black">
                    <a:lumMod val="85000"/>
                    <a:lumOff val="15000"/>
                  </a:prstClr>
                </a:solidFill>
                <a:latin typeface="Garamond" panose="02020404030301010803"/>
              </a:rPr>
              <a:t>dans la destruction </a:t>
            </a:r>
            <a:r>
              <a:rPr lang="fr-FR" sz="2400" dirty="0">
                <a:solidFill>
                  <a:prstClr val="black">
                    <a:lumMod val="85000"/>
                    <a:lumOff val="15000"/>
                  </a:prstClr>
                </a:solidFill>
                <a:latin typeface="Garamond" panose="02020404030301010803"/>
              </a:rPr>
              <a:t>et l'infliction de </a:t>
            </a:r>
            <a:r>
              <a:rPr lang="fr-FR" sz="2400" dirty="0" smtClean="0">
                <a:solidFill>
                  <a:prstClr val="black">
                    <a:lumMod val="85000"/>
                    <a:lumOff val="15000"/>
                  </a:prstClr>
                </a:solidFill>
                <a:latin typeface="Garamond" panose="02020404030301010803"/>
              </a:rPr>
              <a:t>dégâts. </a:t>
            </a:r>
            <a:r>
              <a:rPr lang="fr-FR" sz="2400" dirty="0">
                <a:solidFill>
                  <a:prstClr val="black">
                    <a:lumMod val="85000"/>
                    <a:lumOff val="15000"/>
                  </a:prstClr>
                </a:solidFill>
                <a:latin typeface="Garamond" panose="02020404030301010803"/>
              </a:rPr>
              <a:t>La nécessité militaire signifie que gagner la guerre ou la bataille est légitime. La notion ne donne cependant pas aux forces armées le droit d'ignorer complètement les règles humanitaires et de faire ce qu'elles veulent.</a:t>
            </a:r>
          </a:p>
          <a:p>
            <a:pPr marL="457200" lvl="0" indent="-457200" algn="just" defTabSz="457200">
              <a:lnSpc>
                <a:spcPct val="100000"/>
              </a:lnSpc>
              <a:spcBef>
                <a:spcPct val="20000"/>
              </a:spcBef>
              <a:spcAft>
                <a:spcPts val="600"/>
              </a:spcAft>
              <a:buClr>
                <a:srgbClr val="AB946B"/>
              </a:buClr>
              <a:buSzPct val="115000"/>
              <a:buFont typeface="+mj-lt"/>
              <a:buAutoNum type="arabicPeriod" startAt="5"/>
            </a:pPr>
            <a:r>
              <a:rPr lang="fr-FR" sz="2400" dirty="0" smtClean="0">
                <a:solidFill>
                  <a:prstClr val="black">
                    <a:lumMod val="85000"/>
                    <a:lumOff val="15000"/>
                  </a:prstClr>
                </a:solidFill>
                <a:latin typeface="Garamond" panose="02020404030301010803"/>
              </a:rPr>
              <a:t>On trouve </a:t>
            </a:r>
            <a:r>
              <a:rPr lang="fr-FR" sz="2400" dirty="0">
                <a:solidFill>
                  <a:prstClr val="black">
                    <a:lumMod val="85000"/>
                    <a:lumOff val="15000"/>
                  </a:prstClr>
                </a:solidFill>
                <a:latin typeface="Garamond" panose="02020404030301010803"/>
              </a:rPr>
              <a:t>dans les règles du </a:t>
            </a:r>
            <a:r>
              <a:rPr lang="fr-FR" sz="2400" dirty="0" smtClean="0">
                <a:solidFill>
                  <a:prstClr val="black">
                    <a:lumMod val="85000"/>
                    <a:lumOff val="15000"/>
                  </a:prstClr>
                </a:solidFill>
                <a:latin typeface="Garamond" panose="02020404030301010803"/>
              </a:rPr>
              <a:t>DIH, </a:t>
            </a:r>
            <a:r>
              <a:rPr lang="fr-FR" sz="2400" dirty="0">
                <a:solidFill>
                  <a:prstClr val="black">
                    <a:lumMod val="85000"/>
                    <a:lumOff val="15000"/>
                  </a:prstClr>
                </a:solidFill>
                <a:latin typeface="Garamond" panose="02020404030301010803"/>
              </a:rPr>
              <a:t>p</a:t>
            </a:r>
            <a:r>
              <a:rPr lang="fr-FR" sz="2400" dirty="0" smtClean="0">
                <a:solidFill>
                  <a:prstClr val="black">
                    <a:lumMod val="85000"/>
                    <a:lumOff val="15000"/>
                  </a:prstClr>
                </a:solidFill>
                <a:latin typeface="Garamond" panose="02020404030301010803"/>
              </a:rPr>
              <a:t>ar exemple </a:t>
            </a:r>
            <a:r>
              <a:rPr lang="fr-FR" sz="2400" dirty="0">
                <a:solidFill>
                  <a:prstClr val="black">
                    <a:lumMod val="85000"/>
                    <a:lumOff val="15000"/>
                  </a:prstClr>
                </a:solidFill>
                <a:latin typeface="Garamond" panose="02020404030301010803"/>
              </a:rPr>
              <a:t>l</a:t>
            </a:r>
            <a:r>
              <a:rPr lang="fr-FR" sz="2400" dirty="0" smtClean="0">
                <a:solidFill>
                  <a:prstClr val="black">
                    <a:lumMod val="85000"/>
                    <a:lumOff val="15000"/>
                  </a:prstClr>
                </a:solidFill>
                <a:latin typeface="Garamond" panose="02020404030301010803"/>
              </a:rPr>
              <a:t>'article </a:t>
            </a:r>
            <a:r>
              <a:rPr lang="fr-FR" sz="2400" dirty="0">
                <a:solidFill>
                  <a:prstClr val="black">
                    <a:lumMod val="85000"/>
                    <a:lumOff val="15000"/>
                  </a:prstClr>
                </a:solidFill>
                <a:latin typeface="Garamond" panose="02020404030301010803"/>
              </a:rPr>
              <a:t>52 de AP I dresse la liste des objets susceptibles d'être attaqués</a:t>
            </a:r>
          </a:p>
          <a:p>
            <a:pPr marL="457200" lvl="0" indent="-457200" algn="just" defTabSz="457200">
              <a:lnSpc>
                <a:spcPct val="100000"/>
              </a:lnSpc>
              <a:spcBef>
                <a:spcPct val="20000"/>
              </a:spcBef>
              <a:spcAft>
                <a:spcPts val="600"/>
              </a:spcAft>
              <a:buClr>
                <a:srgbClr val="AB946B"/>
              </a:buClr>
              <a:buSzPct val="115000"/>
              <a:buFont typeface="+mj-lt"/>
              <a:buAutoNum type="arabicPeriod" startAt="5"/>
            </a:pPr>
            <a:r>
              <a:rPr lang="fr-FR" sz="2400" dirty="0">
                <a:solidFill>
                  <a:prstClr val="black">
                    <a:lumMod val="85000"/>
                    <a:lumOff val="15000"/>
                  </a:prstClr>
                </a:solidFill>
                <a:latin typeface="Garamond" panose="02020404030301010803"/>
              </a:rPr>
              <a:t>La notion ne peut pas être appliquée pour remplacer des protections spécifiques ou créer des exceptions à des règles lorsque le texte lui-même n'en fournit pas.</a:t>
            </a:r>
            <a:endParaRPr lang="en-US" sz="2400"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5"/>
            </a:pPr>
            <a:endParaRPr lang="en-US" sz="2400" dirty="0">
              <a:solidFill>
                <a:prstClr val="black">
                  <a:lumMod val="85000"/>
                  <a:lumOff val="15000"/>
                </a:prstClr>
              </a:solidFill>
              <a:latin typeface="Garamond" panose="02020404030301010803"/>
            </a:endParaRPr>
          </a:p>
          <a:p>
            <a:endParaRPr lang="en-US" sz="2400" dirty="0"/>
          </a:p>
        </p:txBody>
      </p:sp>
    </p:spTree>
    <p:extLst>
      <p:ext uri="{BB962C8B-B14F-4D97-AF65-F5344CB8AC3E}">
        <p14:creationId xmlns:p14="http://schemas.microsoft.com/office/powerpoint/2010/main" val="28864963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 </a:t>
            </a:r>
            <a:r>
              <a:rPr lang="en-US" dirty="0" err="1" smtClean="0"/>
              <a:t>principes</a:t>
            </a:r>
            <a:r>
              <a:rPr lang="en-US" dirty="0" smtClean="0"/>
              <a:t> DIH</a:t>
            </a:r>
            <a:endParaRPr lang="en-US" dirty="0"/>
          </a:p>
        </p:txBody>
      </p:sp>
      <p:sp>
        <p:nvSpPr>
          <p:cNvPr id="3" name="Content Placeholder 2"/>
          <p:cNvSpPr>
            <a:spLocks noGrp="1"/>
          </p:cNvSpPr>
          <p:nvPr>
            <p:ph idx="1"/>
          </p:nvPr>
        </p:nvSpPr>
        <p:spPr>
          <a:xfrm>
            <a:off x="600075" y="1845733"/>
            <a:ext cx="11315699" cy="4426479"/>
          </a:xfrm>
        </p:spPr>
        <p:txBody>
          <a:bodyPr>
            <a:normAutofit fontScale="92500"/>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6"/>
            </a:pPr>
            <a:endParaRPr lang="fr-FR" b="1"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6"/>
            </a:pPr>
            <a:r>
              <a:rPr lang="fr-FR" b="1" dirty="0">
                <a:solidFill>
                  <a:prstClr val="black">
                    <a:lumMod val="85000"/>
                    <a:lumOff val="15000"/>
                  </a:prstClr>
                </a:solidFill>
                <a:latin typeface="Garamond" panose="02020404030301010803"/>
              </a:rPr>
              <a:t>Le principe de l'humanité</a:t>
            </a:r>
          </a:p>
          <a:p>
            <a:pPr marL="457200" lvl="0" indent="-457200" algn="just" defTabSz="457200">
              <a:lnSpc>
                <a:spcPct val="100000"/>
              </a:lnSpc>
              <a:spcBef>
                <a:spcPct val="20000"/>
              </a:spcBef>
              <a:spcAft>
                <a:spcPts val="600"/>
              </a:spcAft>
              <a:buClr>
                <a:srgbClr val="AB946B"/>
              </a:buClr>
              <a:buSzPct val="115000"/>
              <a:buFont typeface="+mj-lt"/>
              <a:buAutoNum type="arabicPeriod" startAt="6"/>
            </a:pPr>
            <a:r>
              <a:rPr lang="fr-FR" dirty="0">
                <a:solidFill>
                  <a:prstClr val="black">
                    <a:lumMod val="85000"/>
                    <a:lumOff val="15000"/>
                  </a:prstClr>
                </a:solidFill>
                <a:latin typeface="Garamond" panose="02020404030301010803"/>
              </a:rPr>
              <a:t>La brutalité inhumaine dans la bataille de Solferino de 1859, a inspiré la fondation du (CICR), par Henry Dunant qui l'a basé sur le principe de l'humanité.</a:t>
            </a:r>
          </a:p>
          <a:p>
            <a:pPr marL="457200" lvl="0" indent="-457200" algn="just" defTabSz="457200">
              <a:lnSpc>
                <a:spcPct val="100000"/>
              </a:lnSpc>
              <a:spcBef>
                <a:spcPct val="20000"/>
              </a:spcBef>
              <a:spcAft>
                <a:spcPts val="600"/>
              </a:spcAft>
              <a:buClr>
                <a:srgbClr val="AB946B"/>
              </a:buClr>
              <a:buSzPct val="115000"/>
              <a:buFont typeface="+mj-lt"/>
              <a:buAutoNum type="arabicPeriod" startAt="6"/>
            </a:pPr>
            <a:r>
              <a:rPr lang="fr-FR" dirty="0">
                <a:solidFill>
                  <a:prstClr val="black">
                    <a:lumMod val="85000"/>
                    <a:lumOff val="15000"/>
                  </a:prstClr>
                </a:solidFill>
                <a:latin typeface="Garamond" panose="02020404030301010803"/>
              </a:rPr>
              <a:t>Le principe soutient que tous les humains ont </a:t>
            </a:r>
            <a:r>
              <a:rPr lang="fr-FR" dirty="0" smtClean="0">
                <a:solidFill>
                  <a:prstClr val="black">
                    <a:lumMod val="85000"/>
                    <a:lumOff val="15000"/>
                  </a:prstClr>
                </a:solidFill>
                <a:latin typeface="Garamond" panose="02020404030301010803"/>
              </a:rPr>
              <a:t> </a:t>
            </a:r>
            <a:r>
              <a:rPr lang="fr-FR" dirty="0">
                <a:solidFill>
                  <a:prstClr val="black">
                    <a:lumMod val="85000"/>
                    <a:lumOff val="15000"/>
                  </a:prstClr>
                </a:solidFill>
                <a:latin typeface="Garamond" panose="02020404030301010803"/>
              </a:rPr>
              <a:t>la capacité de montrer du respect et </a:t>
            </a:r>
            <a:r>
              <a:rPr lang="fr-FR" dirty="0" smtClean="0">
                <a:solidFill>
                  <a:prstClr val="black">
                    <a:lumMod val="85000"/>
                    <a:lumOff val="15000"/>
                  </a:prstClr>
                </a:solidFill>
                <a:latin typeface="Garamond" panose="02020404030301010803"/>
              </a:rPr>
              <a:t>de la considération pour </a:t>
            </a:r>
            <a:r>
              <a:rPr lang="fr-FR" dirty="0">
                <a:solidFill>
                  <a:prstClr val="black">
                    <a:lumMod val="85000"/>
                    <a:lumOff val="15000"/>
                  </a:prstClr>
                </a:solidFill>
                <a:latin typeface="Garamond" panose="02020404030301010803"/>
              </a:rPr>
              <a:t>tous, même leurs ennemis jurés. L'humanité est au centre de la condition humaine et sépare les humains des animaux.</a:t>
            </a:r>
          </a:p>
          <a:p>
            <a:pPr marL="457200" lvl="0" indent="-457200" algn="just" defTabSz="457200">
              <a:lnSpc>
                <a:spcPct val="100000"/>
              </a:lnSpc>
              <a:spcBef>
                <a:spcPct val="20000"/>
              </a:spcBef>
              <a:spcAft>
                <a:spcPts val="600"/>
              </a:spcAft>
              <a:buClr>
                <a:srgbClr val="AB946B"/>
              </a:buClr>
              <a:buSzPct val="115000"/>
              <a:buFont typeface="+mj-lt"/>
              <a:buAutoNum type="arabicPeriod" startAt="6"/>
            </a:pPr>
            <a:r>
              <a:rPr lang="fr-FR" dirty="0">
                <a:solidFill>
                  <a:prstClr val="black">
                    <a:lumMod val="85000"/>
                    <a:lumOff val="15000"/>
                  </a:prstClr>
                </a:solidFill>
                <a:latin typeface="Garamond" panose="02020404030301010803"/>
              </a:rPr>
              <a:t>Le DIH énonce seulement des protections de base qui démontrent que même pendant un conflit armé, il devrait y avoir un respect pour l'humanité.</a:t>
            </a:r>
          </a:p>
          <a:p>
            <a:pPr marL="457200" lvl="0" indent="-457200" algn="just" defTabSz="457200">
              <a:lnSpc>
                <a:spcPct val="100000"/>
              </a:lnSpc>
              <a:spcBef>
                <a:spcPct val="20000"/>
              </a:spcBef>
              <a:spcAft>
                <a:spcPts val="600"/>
              </a:spcAft>
              <a:buClr>
                <a:srgbClr val="AB946B"/>
              </a:buClr>
              <a:buSzPct val="115000"/>
              <a:buFont typeface="+mj-lt"/>
              <a:buAutoNum type="arabicPeriod" startAt="6"/>
            </a:pPr>
            <a:r>
              <a:rPr lang="fr-FR" dirty="0">
                <a:solidFill>
                  <a:prstClr val="black">
                    <a:lumMod val="85000"/>
                    <a:lumOff val="15000"/>
                  </a:prstClr>
                </a:solidFill>
                <a:latin typeface="Garamond" panose="02020404030301010803"/>
              </a:rPr>
              <a:t>Le DIH moderne accepte que le mal, la destruction et la mort peuvent être légaux pendant un conflit armé. Mais cherche simplement à limiter </a:t>
            </a:r>
            <a:r>
              <a:rPr lang="fr-FR" dirty="0" smtClean="0">
                <a:solidFill>
                  <a:prstClr val="black">
                    <a:lumMod val="85000"/>
                    <a:lumOff val="15000"/>
                  </a:prstClr>
                </a:solidFill>
                <a:latin typeface="Garamond" panose="02020404030301010803"/>
              </a:rPr>
              <a:t>les dégâts, </a:t>
            </a:r>
            <a:r>
              <a:rPr lang="fr-FR" dirty="0">
                <a:solidFill>
                  <a:prstClr val="black">
                    <a:lumMod val="85000"/>
                    <a:lumOff val="15000"/>
                  </a:prstClr>
                </a:solidFill>
                <a:latin typeface="Garamond" panose="02020404030301010803"/>
              </a:rPr>
              <a:t>et le principe de l'humanité est au cœur de cette ambition.</a:t>
            </a:r>
          </a:p>
          <a:p>
            <a:pPr marL="457200" lvl="0" indent="-457200" algn="just" defTabSz="457200">
              <a:lnSpc>
                <a:spcPct val="100000"/>
              </a:lnSpc>
              <a:spcBef>
                <a:spcPct val="20000"/>
              </a:spcBef>
              <a:spcAft>
                <a:spcPts val="600"/>
              </a:spcAft>
              <a:buClr>
                <a:srgbClr val="AB946B"/>
              </a:buClr>
              <a:buSzPct val="115000"/>
              <a:buFont typeface="+mj-lt"/>
              <a:buAutoNum type="arabicPeriod" startAt="6"/>
            </a:pPr>
            <a:r>
              <a:rPr lang="fr-FR" dirty="0">
                <a:solidFill>
                  <a:prstClr val="black">
                    <a:lumMod val="85000"/>
                    <a:lumOff val="15000"/>
                  </a:prstClr>
                </a:solidFill>
                <a:latin typeface="Garamond" panose="02020404030301010803"/>
              </a:rPr>
              <a:t>De nombreuses règles du DIH sont inspirées par cette notion, en particulier celles qui établissent des protections pour les blessés, les malades et les civils.</a:t>
            </a:r>
            <a:endParaRPr lang="en-US" dirty="0"/>
          </a:p>
        </p:txBody>
      </p:sp>
    </p:spTree>
    <p:extLst>
      <p:ext uri="{BB962C8B-B14F-4D97-AF65-F5344CB8AC3E}">
        <p14:creationId xmlns:p14="http://schemas.microsoft.com/office/powerpoint/2010/main" val="29314858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spc="0" dirty="0">
                <a:ln w="3175" cmpd="sng">
                  <a:noFill/>
                </a:ln>
                <a:solidFill>
                  <a:prstClr val="black">
                    <a:lumMod val="85000"/>
                    <a:lumOff val="15000"/>
                  </a:prstClr>
                </a:solidFill>
                <a:latin typeface="Garamond" panose="02020404030301010803"/>
              </a:rPr>
              <a:t/>
            </a:r>
            <a:br>
              <a:rPr lang="en-US" sz="4400" spc="0" dirty="0">
                <a:ln w="3175" cmpd="sng">
                  <a:noFill/>
                </a:ln>
                <a:solidFill>
                  <a:prstClr val="black">
                    <a:lumMod val="85000"/>
                    <a:lumOff val="15000"/>
                  </a:prstClr>
                </a:solidFill>
                <a:latin typeface="Garamond" panose="02020404030301010803"/>
              </a:rPr>
            </a:br>
            <a:r>
              <a:rPr lang="en-US" sz="4400" spc="0" dirty="0">
                <a:ln w="3175" cmpd="sng">
                  <a:noFill/>
                </a:ln>
                <a:solidFill>
                  <a:prstClr val="black">
                    <a:lumMod val="85000"/>
                    <a:lumOff val="15000"/>
                  </a:prstClr>
                </a:solidFill>
                <a:latin typeface="Garamond" panose="02020404030301010803"/>
              </a:rPr>
              <a:t>Champ </a:t>
            </a:r>
            <a:r>
              <a:rPr lang="fr-BE" sz="4400" spc="0" dirty="0" smtClean="0">
                <a:ln w="3175" cmpd="sng">
                  <a:noFill/>
                </a:ln>
                <a:solidFill>
                  <a:prstClr val="black">
                    <a:lumMod val="85000"/>
                    <a:lumOff val="15000"/>
                  </a:prstClr>
                </a:solidFill>
                <a:latin typeface="Garamond" panose="02020404030301010803"/>
              </a:rPr>
              <a:t>d'application</a:t>
            </a:r>
            <a:r>
              <a:rPr lang="en-US" sz="4400" spc="0" dirty="0" smtClean="0">
                <a:ln w="3175" cmpd="sng">
                  <a:noFill/>
                </a:ln>
                <a:solidFill>
                  <a:prstClr val="black">
                    <a:lumMod val="85000"/>
                    <a:lumOff val="15000"/>
                  </a:prstClr>
                </a:solidFill>
                <a:latin typeface="Garamond" panose="02020404030301010803"/>
              </a:rPr>
              <a:t> </a:t>
            </a:r>
            <a:r>
              <a:rPr lang="en-US" sz="4400" spc="0" dirty="0">
                <a:ln w="3175" cmpd="sng">
                  <a:noFill/>
                </a:ln>
                <a:solidFill>
                  <a:prstClr val="black">
                    <a:lumMod val="85000"/>
                    <a:lumOff val="15000"/>
                  </a:prstClr>
                </a:solidFill>
                <a:latin typeface="Garamond" panose="02020404030301010803"/>
              </a:rPr>
              <a:t>du DIH</a:t>
            </a:r>
            <a:endParaRPr lang="en-US" dirty="0"/>
          </a:p>
        </p:txBody>
      </p:sp>
      <p:sp>
        <p:nvSpPr>
          <p:cNvPr id="3" name="Content Placeholder 2"/>
          <p:cNvSpPr>
            <a:spLocks noGrp="1"/>
          </p:cNvSpPr>
          <p:nvPr>
            <p:ph idx="1"/>
          </p:nvPr>
        </p:nvSpPr>
        <p:spPr>
          <a:xfrm>
            <a:off x="1097280" y="1845733"/>
            <a:ext cx="10058400" cy="4355041"/>
          </a:xfrm>
        </p:spPr>
        <p:txBody>
          <a:bodyPr>
            <a:normAutofit fontScale="92500" lnSpcReduction="20000"/>
          </a:bodyPr>
          <a:lstStyle/>
          <a:p>
            <a:pPr marL="285750" lvl="0" indent="-285750" algn="just" defTabSz="457200">
              <a:lnSpc>
                <a:spcPct val="100000"/>
              </a:lnSpc>
              <a:spcBef>
                <a:spcPct val="20000"/>
              </a:spcBef>
              <a:spcAft>
                <a:spcPts val="600"/>
              </a:spcAft>
              <a:buClr>
                <a:srgbClr val="AB946B"/>
              </a:buClr>
              <a:buSzPct val="115000"/>
              <a:buFont typeface="Arial"/>
              <a:buChar char="•"/>
            </a:pPr>
            <a:endParaRPr lang="fr-FR" sz="2800"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AB946B"/>
              </a:buClr>
              <a:buSzPct val="115000"/>
              <a:buFont typeface="Arial"/>
              <a:buChar char="•"/>
            </a:pPr>
            <a:r>
              <a:rPr lang="fr-FR" sz="2800" dirty="0">
                <a:solidFill>
                  <a:prstClr val="black">
                    <a:lumMod val="85000"/>
                    <a:lumOff val="15000"/>
                  </a:prstClr>
                </a:solidFill>
                <a:latin typeface="Garamond" panose="02020404030301010803"/>
              </a:rPr>
              <a:t>Impose des obligations aux groupes armés étatiques et non étatiques engagés dans des conflits armés, qu'ils soient internationaux ou </a:t>
            </a:r>
            <a:r>
              <a:rPr lang="fr-FR" sz="2800" dirty="0" smtClean="0">
                <a:solidFill>
                  <a:prstClr val="black">
                    <a:lumMod val="85000"/>
                    <a:lumOff val="15000"/>
                  </a:prstClr>
                </a:solidFill>
                <a:latin typeface="Garamond" panose="02020404030301010803"/>
              </a:rPr>
              <a:t>intra nationaux.</a:t>
            </a:r>
            <a:endParaRPr lang="fr-FR" sz="2800"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AB946B"/>
              </a:buClr>
              <a:buSzPct val="115000"/>
              <a:buFont typeface="Arial"/>
              <a:buChar char="•"/>
            </a:pPr>
            <a:r>
              <a:rPr lang="fr-FR" sz="2800" dirty="0">
                <a:solidFill>
                  <a:prstClr val="black">
                    <a:lumMod val="85000"/>
                    <a:lumOff val="15000"/>
                  </a:prstClr>
                </a:solidFill>
                <a:latin typeface="Garamond" panose="02020404030301010803"/>
              </a:rPr>
              <a:t>Réglemente uniquement les activités des parties dans les conflits armés et les situations d'occupation et non les raisons du recours aux conflits armés, par ex. Charte des Nations Unies.</a:t>
            </a:r>
          </a:p>
          <a:p>
            <a:pPr marL="285750" lvl="0" indent="-285750" algn="just" defTabSz="457200">
              <a:lnSpc>
                <a:spcPct val="100000"/>
              </a:lnSpc>
              <a:spcBef>
                <a:spcPct val="20000"/>
              </a:spcBef>
              <a:spcAft>
                <a:spcPts val="600"/>
              </a:spcAft>
              <a:buClr>
                <a:srgbClr val="AB946B"/>
              </a:buClr>
              <a:buSzPct val="115000"/>
              <a:buFont typeface="Arial"/>
              <a:buChar char="•"/>
            </a:pPr>
            <a:r>
              <a:rPr lang="fr-FR" sz="2800" dirty="0">
                <a:solidFill>
                  <a:prstClr val="black">
                    <a:lumMod val="85000"/>
                    <a:lumOff val="15000"/>
                  </a:prstClr>
                </a:solidFill>
                <a:latin typeface="Garamond" panose="02020404030301010803"/>
              </a:rPr>
              <a:t>Il s'applique que le conflit armé soit ou non justifié en droit:</a:t>
            </a:r>
          </a:p>
          <a:p>
            <a:pPr marL="285750" lvl="0" indent="-285750" algn="just" defTabSz="457200">
              <a:lnSpc>
                <a:spcPct val="100000"/>
              </a:lnSpc>
              <a:spcBef>
                <a:spcPct val="20000"/>
              </a:spcBef>
              <a:spcAft>
                <a:spcPts val="600"/>
              </a:spcAft>
              <a:buClr>
                <a:srgbClr val="AB946B"/>
              </a:buClr>
              <a:buSzPct val="115000"/>
              <a:buFont typeface="Arial"/>
              <a:buChar char="•"/>
            </a:pPr>
            <a:r>
              <a:rPr lang="fr-FR" sz="2800" dirty="0">
                <a:solidFill>
                  <a:prstClr val="black">
                    <a:lumMod val="85000"/>
                    <a:lumOff val="15000"/>
                  </a:prstClr>
                </a:solidFill>
                <a:latin typeface="Garamond" panose="02020404030301010803"/>
              </a:rPr>
              <a:t>Une fois qu'il y a un conflit armé, le DIH s'applique, qu'une partie soit ou non légalement justifiée d'utiliser la force.</a:t>
            </a:r>
            <a:endParaRPr lang="en-US" sz="2800" dirty="0">
              <a:solidFill>
                <a:prstClr val="black">
                  <a:lumMod val="85000"/>
                  <a:lumOff val="15000"/>
                </a:prstClr>
              </a:solidFill>
              <a:latin typeface="Garamond" panose="02020404030301010803"/>
            </a:endParaRPr>
          </a:p>
          <a:p>
            <a:endParaRPr lang="en-US" sz="2800" dirty="0"/>
          </a:p>
        </p:txBody>
      </p:sp>
    </p:spTree>
    <p:extLst>
      <p:ext uri="{BB962C8B-B14F-4D97-AF65-F5344CB8AC3E}">
        <p14:creationId xmlns:p14="http://schemas.microsoft.com/office/powerpoint/2010/main" val="13107784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BE" altLang="en-US" dirty="0" smtClean="0">
                <a:solidFill>
                  <a:srgbClr val="FF0000"/>
                </a:solidFill>
              </a:rPr>
              <a:t>Les droits humains sont…</a:t>
            </a:r>
            <a:br>
              <a:rPr lang="fr-BE" altLang="en-US" dirty="0" smtClean="0">
                <a:solidFill>
                  <a:srgbClr val="FF0000"/>
                </a:solidFill>
              </a:rPr>
            </a:br>
            <a:endParaRPr lang="fr-BE" dirty="0"/>
          </a:p>
        </p:txBody>
      </p:sp>
      <p:pic>
        <p:nvPicPr>
          <p:cNvPr id="6" name="Content Placeholder 5"/>
          <p:cNvPicPr>
            <a:picLocks noGrp="1" noChangeAspect="1"/>
          </p:cNvPicPr>
          <p:nvPr>
            <p:ph idx="1"/>
          </p:nvPr>
        </p:nvPicPr>
        <p:blipFill>
          <a:blip r:embed="rId3"/>
          <a:stretch>
            <a:fillRect/>
          </a:stretch>
        </p:blipFill>
        <p:spPr>
          <a:xfrm>
            <a:off x="2618543" y="1846263"/>
            <a:ext cx="7015239" cy="4022725"/>
          </a:xfrm>
          <a:prstGeom prst="rect">
            <a:avLst/>
          </a:prstGeom>
        </p:spPr>
      </p:pic>
      <p:pic>
        <p:nvPicPr>
          <p:cNvPr id="7" name="Picture 6"/>
          <p:cNvPicPr>
            <a:picLocks noChangeAspect="1"/>
          </p:cNvPicPr>
          <p:nvPr/>
        </p:nvPicPr>
        <p:blipFill>
          <a:blip r:embed="rId4"/>
          <a:stretch>
            <a:fillRect/>
          </a:stretch>
        </p:blipFill>
        <p:spPr>
          <a:xfrm>
            <a:off x="2771775" y="4758585"/>
            <a:ext cx="2786063" cy="1219306"/>
          </a:xfrm>
          <a:prstGeom prst="rect">
            <a:avLst/>
          </a:prstGeom>
        </p:spPr>
      </p:pic>
      <p:pic>
        <p:nvPicPr>
          <p:cNvPr id="8" name="Picture 7"/>
          <p:cNvPicPr>
            <a:picLocks noChangeAspect="1"/>
          </p:cNvPicPr>
          <p:nvPr/>
        </p:nvPicPr>
        <p:blipFill>
          <a:blip r:embed="rId5"/>
          <a:stretch>
            <a:fillRect/>
          </a:stretch>
        </p:blipFill>
        <p:spPr>
          <a:xfrm>
            <a:off x="4267041" y="3200380"/>
            <a:ext cx="3657917" cy="457240"/>
          </a:xfrm>
          <a:prstGeom prst="rect">
            <a:avLst/>
          </a:prstGeom>
        </p:spPr>
      </p:pic>
      <p:pic>
        <p:nvPicPr>
          <p:cNvPr id="9" name="Content Placeholder 5"/>
          <p:cNvPicPr>
            <a:picLocks noChangeAspect="1"/>
          </p:cNvPicPr>
          <p:nvPr/>
        </p:nvPicPr>
        <p:blipFill>
          <a:blip r:embed="rId3"/>
          <a:stretch>
            <a:fillRect/>
          </a:stretch>
        </p:blipFill>
        <p:spPr>
          <a:xfrm>
            <a:off x="2618860" y="1846263"/>
            <a:ext cx="7015239" cy="4022725"/>
          </a:xfrm>
          <a:prstGeom prst="rect">
            <a:avLst/>
          </a:prstGeom>
        </p:spPr>
      </p:pic>
      <p:pic>
        <p:nvPicPr>
          <p:cNvPr id="11" name="Picture 10"/>
          <p:cNvPicPr>
            <a:picLocks noChangeAspect="1"/>
          </p:cNvPicPr>
          <p:nvPr/>
        </p:nvPicPr>
        <p:blipFill>
          <a:blip r:embed="rId6"/>
          <a:stretch>
            <a:fillRect/>
          </a:stretch>
        </p:blipFill>
        <p:spPr>
          <a:xfrm>
            <a:off x="5963672" y="4758585"/>
            <a:ext cx="3166041" cy="1219306"/>
          </a:xfrm>
          <a:prstGeom prst="rect">
            <a:avLst/>
          </a:prstGeom>
        </p:spPr>
      </p:pic>
      <p:pic>
        <p:nvPicPr>
          <p:cNvPr id="12" name="Picture 11"/>
          <p:cNvPicPr>
            <a:picLocks noChangeAspect="1"/>
          </p:cNvPicPr>
          <p:nvPr/>
        </p:nvPicPr>
        <p:blipFill>
          <a:blip r:embed="rId7"/>
          <a:stretch>
            <a:fillRect/>
          </a:stretch>
        </p:blipFill>
        <p:spPr>
          <a:xfrm>
            <a:off x="4511312" y="4123168"/>
            <a:ext cx="865707" cy="640135"/>
          </a:xfrm>
          <a:prstGeom prst="rect">
            <a:avLst/>
          </a:prstGeom>
        </p:spPr>
      </p:pic>
      <p:pic>
        <p:nvPicPr>
          <p:cNvPr id="13" name="Picture 12"/>
          <p:cNvPicPr>
            <a:picLocks noChangeAspect="1"/>
          </p:cNvPicPr>
          <p:nvPr/>
        </p:nvPicPr>
        <p:blipFill>
          <a:blip r:embed="rId8"/>
          <a:stretch>
            <a:fillRect/>
          </a:stretch>
        </p:blipFill>
        <p:spPr>
          <a:xfrm>
            <a:off x="6515686" y="4083540"/>
            <a:ext cx="1170533" cy="719390"/>
          </a:xfrm>
          <a:prstGeom prst="rect">
            <a:avLst/>
          </a:prstGeom>
        </p:spPr>
      </p:pic>
      <p:pic>
        <p:nvPicPr>
          <p:cNvPr id="14" name="Picture 13"/>
          <p:cNvPicPr/>
          <p:nvPr/>
        </p:nvPicPr>
        <p:blipFill>
          <a:blip r:embed="rId9"/>
          <a:stretch>
            <a:fillRect/>
          </a:stretch>
        </p:blipFill>
        <p:spPr>
          <a:xfrm>
            <a:off x="398145" y="2628722"/>
            <a:ext cx="10319385" cy="3629025"/>
          </a:xfrm>
          <a:prstGeom prst="rect">
            <a:avLst/>
          </a:prstGeom>
        </p:spPr>
      </p:pic>
    </p:spTree>
    <p:extLst>
      <p:ext uri="{BB962C8B-B14F-4D97-AF65-F5344CB8AC3E}">
        <p14:creationId xmlns:p14="http://schemas.microsoft.com/office/powerpoint/2010/main" val="343435599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r-FR" sz="4000" spc="0" dirty="0">
                <a:ln w="3175" cmpd="sng">
                  <a:noFill/>
                </a:ln>
                <a:solidFill>
                  <a:prstClr val="black">
                    <a:lumMod val="85000"/>
                    <a:lumOff val="15000"/>
                  </a:prstClr>
                </a:solidFill>
                <a:latin typeface="Garamond" panose="02020404030301010803"/>
              </a:rPr>
              <a:t/>
            </a:r>
            <a:br>
              <a:rPr lang="fr-FR" sz="4000" spc="0" dirty="0">
                <a:ln w="3175" cmpd="sng">
                  <a:noFill/>
                </a:ln>
                <a:solidFill>
                  <a:prstClr val="black">
                    <a:lumMod val="85000"/>
                    <a:lumOff val="15000"/>
                  </a:prstClr>
                </a:solidFill>
                <a:latin typeface="Garamond" panose="02020404030301010803"/>
              </a:rPr>
            </a:br>
            <a:r>
              <a:rPr lang="fr-FR" sz="4000" spc="0" dirty="0">
                <a:ln w="3175" cmpd="sng">
                  <a:noFill/>
                </a:ln>
                <a:solidFill>
                  <a:prstClr val="black">
                    <a:lumMod val="85000"/>
                    <a:lumOff val="15000"/>
                  </a:prstClr>
                </a:solidFill>
                <a:latin typeface="Garamond" panose="02020404030301010803"/>
              </a:rPr>
              <a:t>Les 4 Conventions de Genève de 1949: Principes généraux.</a:t>
            </a:r>
            <a:endParaRPr lang="en-US" dirty="0"/>
          </a:p>
        </p:txBody>
      </p:sp>
      <p:sp>
        <p:nvSpPr>
          <p:cNvPr id="3" name="Content Placeholder 2"/>
          <p:cNvSpPr>
            <a:spLocks noGrp="1"/>
          </p:cNvSpPr>
          <p:nvPr>
            <p:ph idx="1"/>
          </p:nvPr>
        </p:nvSpPr>
        <p:spPr>
          <a:xfrm>
            <a:off x="1097280" y="1845734"/>
            <a:ext cx="10058400" cy="4397904"/>
          </a:xfrm>
        </p:spPr>
        <p:txBody>
          <a:bodyPr>
            <a:normAutofit/>
          </a:bodyPr>
          <a:lstStyle/>
          <a:p>
            <a:pPr marL="0" lvl="0" indent="0" algn="just" defTabSz="457200">
              <a:lnSpc>
                <a:spcPct val="100000"/>
              </a:lnSpc>
              <a:spcBef>
                <a:spcPct val="20000"/>
              </a:spcBef>
              <a:spcAft>
                <a:spcPts val="600"/>
              </a:spcAft>
              <a:buClr>
                <a:srgbClr val="AB946B"/>
              </a:buClr>
              <a:buSzPct val="115000"/>
              <a:buNone/>
            </a:pPr>
            <a:r>
              <a:rPr lang="en-US" sz="2200" b="1" dirty="0" smtClean="0">
                <a:solidFill>
                  <a:prstClr val="black">
                    <a:lumMod val="85000"/>
                    <a:lumOff val="15000"/>
                  </a:prstClr>
                </a:solidFill>
                <a:latin typeface="Garamond" panose="02020404030301010803"/>
              </a:rPr>
              <a:t>1</a:t>
            </a:r>
            <a:r>
              <a:rPr lang="fr-FR" sz="2200" b="1" dirty="0" smtClean="0">
                <a:solidFill>
                  <a:prstClr val="black">
                    <a:lumMod val="85000"/>
                    <a:lumOff val="15000"/>
                  </a:prstClr>
                </a:solidFill>
                <a:latin typeface="Garamond" panose="02020404030301010803"/>
              </a:rPr>
              <a:t>. Respect </a:t>
            </a:r>
            <a:r>
              <a:rPr lang="fr-FR" sz="2200" b="1" dirty="0">
                <a:solidFill>
                  <a:prstClr val="black">
                    <a:lumMod val="85000"/>
                    <a:lumOff val="15000"/>
                  </a:prstClr>
                </a:solidFill>
                <a:latin typeface="Garamond" panose="02020404030301010803"/>
              </a:rPr>
              <a:t>des droits fondamentaux</a:t>
            </a:r>
          </a:p>
          <a:p>
            <a:pPr marL="0" lvl="0" indent="0" algn="just" defTabSz="457200">
              <a:lnSpc>
                <a:spcPct val="100000"/>
              </a:lnSpc>
              <a:spcBef>
                <a:spcPct val="20000"/>
              </a:spcBef>
              <a:spcAft>
                <a:spcPts val="600"/>
              </a:spcAft>
              <a:buClr>
                <a:srgbClr val="AB946B"/>
              </a:buClr>
              <a:buSzPct val="115000"/>
              <a:buNone/>
            </a:pPr>
            <a:r>
              <a:rPr lang="fr-FR" sz="2200" dirty="0">
                <a:solidFill>
                  <a:prstClr val="black">
                    <a:lumMod val="85000"/>
                    <a:lumOff val="15000"/>
                  </a:prstClr>
                </a:solidFill>
                <a:latin typeface="Garamond" panose="02020404030301010803"/>
              </a:rPr>
              <a:t>La Convention contient des dispositions relatives à la protection des personnes protégées dans les situations de conflit armé.</a:t>
            </a:r>
          </a:p>
          <a:p>
            <a:pPr marL="0" lvl="0" indent="0" algn="just" defTabSz="457200">
              <a:lnSpc>
                <a:spcPct val="100000"/>
              </a:lnSpc>
              <a:spcBef>
                <a:spcPct val="20000"/>
              </a:spcBef>
              <a:spcAft>
                <a:spcPts val="600"/>
              </a:spcAft>
              <a:buClr>
                <a:srgbClr val="AB946B"/>
              </a:buClr>
              <a:buSzPct val="115000"/>
              <a:buNone/>
            </a:pPr>
            <a:r>
              <a:rPr lang="fr-FR" sz="2200" dirty="0">
                <a:solidFill>
                  <a:prstClr val="black">
                    <a:lumMod val="85000"/>
                    <a:lumOff val="15000"/>
                  </a:prstClr>
                </a:solidFill>
                <a:latin typeface="Garamond" panose="02020404030301010803"/>
              </a:rPr>
              <a:t>Article 27: La base de la Convention:</a:t>
            </a:r>
          </a:p>
          <a:p>
            <a:pPr marL="0" lvl="0" indent="0" algn="just" defTabSz="457200">
              <a:lnSpc>
                <a:spcPct val="100000"/>
              </a:lnSpc>
              <a:spcBef>
                <a:spcPct val="20000"/>
              </a:spcBef>
              <a:spcAft>
                <a:spcPts val="600"/>
              </a:spcAft>
              <a:buClr>
                <a:srgbClr val="AB946B"/>
              </a:buClr>
              <a:buSzPct val="115000"/>
              <a:buNone/>
            </a:pPr>
            <a:r>
              <a:rPr lang="fr-FR" sz="2200" dirty="0" smtClean="0">
                <a:solidFill>
                  <a:prstClr val="black">
                    <a:lumMod val="85000"/>
                    <a:lumOff val="15000"/>
                  </a:prstClr>
                </a:solidFill>
                <a:latin typeface="Garamond" panose="02020404030301010803"/>
              </a:rPr>
              <a:t>Annonce </a:t>
            </a:r>
            <a:r>
              <a:rPr lang="fr-FR" sz="2200" dirty="0">
                <a:solidFill>
                  <a:prstClr val="black">
                    <a:lumMod val="85000"/>
                    <a:lumOff val="15000"/>
                  </a:prstClr>
                </a:solidFill>
                <a:latin typeface="Garamond" panose="02020404030301010803"/>
              </a:rPr>
              <a:t>les principes sur lesquels repose l'ensemble </a:t>
            </a:r>
            <a:r>
              <a:rPr lang="fr-FR" sz="2200" dirty="0" smtClean="0">
                <a:solidFill>
                  <a:prstClr val="black">
                    <a:lumMod val="85000"/>
                    <a:lumOff val="15000"/>
                  </a:prstClr>
                </a:solidFill>
                <a:latin typeface="Garamond" panose="02020404030301010803"/>
              </a:rPr>
              <a:t>des conventions </a:t>
            </a:r>
            <a:r>
              <a:rPr lang="fr-FR" sz="2200" dirty="0">
                <a:solidFill>
                  <a:prstClr val="black">
                    <a:lumMod val="85000"/>
                    <a:lumOff val="15000"/>
                  </a:prstClr>
                </a:solidFill>
                <a:latin typeface="Garamond" panose="02020404030301010803"/>
              </a:rPr>
              <a:t>de Genève: les </a:t>
            </a:r>
            <a:r>
              <a:rPr lang="fr-FR" sz="2200" dirty="0" smtClean="0">
                <a:solidFill>
                  <a:prstClr val="black">
                    <a:lumMod val="85000"/>
                    <a:lumOff val="15000"/>
                  </a:prstClr>
                </a:solidFill>
                <a:latin typeface="Garamond" panose="02020404030301010803"/>
              </a:rPr>
              <a:t>principes </a:t>
            </a:r>
            <a:r>
              <a:rPr lang="fr-FR" sz="2200" dirty="0">
                <a:solidFill>
                  <a:prstClr val="black">
                    <a:lumMod val="85000"/>
                    <a:lumOff val="15000"/>
                  </a:prstClr>
                </a:solidFill>
                <a:latin typeface="Garamond" panose="02020404030301010803"/>
              </a:rPr>
              <a:t>du respect de la personne humaine et le caractère inviolable des droits individuels des hommes et des femmes. Que les principes sont dans la </a:t>
            </a:r>
            <a:r>
              <a:rPr lang="fr-FR" sz="2200" dirty="0" smtClean="0">
                <a:solidFill>
                  <a:prstClr val="black">
                    <a:lumMod val="85000"/>
                    <a:lumOff val="15000"/>
                  </a:prstClr>
                </a:solidFill>
                <a:latin typeface="Garamond" panose="02020404030301010803"/>
              </a:rPr>
              <a:t>convention </a:t>
            </a:r>
            <a:r>
              <a:rPr lang="fr-FR" sz="2200" dirty="0">
                <a:solidFill>
                  <a:prstClr val="black">
                    <a:lumMod val="85000"/>
                    <a:lumOff val="15000"/>
                  </a:prstClr>
                </a:solidFill>
                <a:latin typeface="Garamond" panose="02020404030301010803"/>
              </a:rPr>
              <a:t>leur donne le caractère d'obligations légales.</a:t>
            </a:r>
          </a:p>
          <a:p>
            <a:pPr marL="0" lvl="0" indent="0" algn="just" defTabSz="457200">
              <a:lnSpc>
                <a:spcPct val="100000"/>
              </a:lnSpc>
              <a:spcBef>
                <a:spcPct val="20000"/>
              </a:spcBef>
              <a:spcAft>
                <a:spcPts val="600"/>
              </a:spcAft>
              <a:buClr>
                <a:srgbClr val="AB946B"/>
              </a:buClr>
              <a:buSzPct val="115000"/>
              <a:buNone/>
            </a:pPr>
            <a:r>
              <a:rPr lang="fr-FR" sz="2200" dirty="0">
                <a:solidFill>
                  <a:prstClr val="black">
                    <a:lumMod val="85000"/>
                    <a:lumOff val="15000"/>
                  </a:prstClr>
                </a:solidFill>
                <a:latin typeface="Garamond" panose="02020404030301010803"/>
              </a:rPr>
              <a:t>Le respect de la personne doit avoir un sens large: tous les droits de l'individu: le droit à l'intégrité physique, morale et mentale, y compris les droits économiques </a:t>
            </a:r>
            <a:endParaRPr lang="en-US" dirty="0"/>
          </a:p>
        </p:txBody>
      </p:sp>
    </p:spTree>
    <p:extLst>
      <p:ext uri="{BB962C8B-B14F-4D97-AF65-F5344CB8AC3E}">
        <p14:creationId xmlns:p14="http://schemas.microsoft.com/office/powerpoint/2010/main" val="39757551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Les 4 Conventions de Genève de 1949 con ..</a:t>
            </a:r>
            <a:endParaRPr lang="en-US" dirty="0"/>
          </a:p>
        </p:txBody>
      </p:sp>
      <p:sp>
        <p:nvSpPr>
          <p:cNvPr id="3" name="Content Placeholder 2"/>
          <p:cNvSpPr>
            <a:spLocks noGrp="1"/>
          </p:cNvSpPr>
          <p:nvPr>
            <p:ph idx="1"/>
          </p:nvPr>
        </p:nvSpPr>
        <p:spPr>
          <a:xfrm>
            <a:off x="614363" y="1845734"/>
            <a:ext cx="11215687" cy="4397904"/>
          </a:xfrm>
        </p:spPr>
        <p:txBody>
          <a:bodyPr>
            <a:normAutofit lnSpcReduction="10000"/>
          </a:bodyPr>
          <a:lstStyle/>
          <a:p>
            <a:pPr marL="285750" lvl="0" indent="-285750" algn="just" defTabSz="457200">
              <a:lnSpc>
                <a:spcPct val="100000"/>
              </a:lnSpc>
              <a:spcBef>
                <a:spcPct val="20000"/>
              </a:spcBef>
              <a:spcAft>
                <a:spcPts val="600"/>
              </a:spcAft>
              <a:buClr>
                <a:srgbClr val="AB946B"/>
              </a:buClr>
              <a:buSzPct val="115000"/>
              <a:buFont typeface="Arial"/>
              <a:buChar char="•"/>
            </a:pPr>
            <a:endParaRPr lang="fr-FR" b="1"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AB946B"/>
              </a:buClr>
              <a:buSzPct val="115000"/>
              <a:buFont typeface="Arial"/>
              <a:buChar char="•"/>
            </a:pPr>
            <a:r>
              <a:rPr lang="fr-FR" b="1" dirty="0">
                <a:solidFill>
                  <a:prstClr val="black">
                    <a:lumMod val="85000"/>
                    <a:lumOff val="15000"/>
                  </a:prstClr>
                </a:solidFill>
                <a:latin typeface="Garamond" panose="02020404030301010803"/>
              </a:rPr>
              <a:t>Droit à l'intégrité physique et mentale:</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interdiction des actes mettant en danger la vie ou la santé - article 32 l'obligation de traiter humainement. L'article interdit certaines pratiques.</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Intégrité mentale: le respect des valeurs morales - les noms, les photos, les aspects de la vie privée des individus ne devraient pas être communiqués.</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Droit à la vie</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Bien que non spécifiquement mentionné est implicite: Sans vie, il n'y aurait aucune base pour les autres droits mentionnés.</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 Cela est confirmé par les articles 32 et 34 interdisant le meurtre, les représailles et la prise d'otages.</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La peine de mort ne peut être appliquée qu'aux personnes protégées dans les circonstances prévues à l'article 68.</a:t>
            </a:r>
            <a:endParaRPr lang="en-US" dirty="0"/>
          </a:p>
        </p:txBody>
      </p:sp>
    </p:spTree>
    <p:extLst>
      <p:ext uri="{BB962C8B-B14F-4D97-AF65-F5344CB8AC3E}">
        <p14:creationId xmlns:p14="http://schemas.microsoft.com/office/powerpoint/2010/main" val="194641474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Les 4 Conventions de Genève de 1949 con ..</a:t>
            </a:r>
            <a:endParaRPr lang="en-US" dirty="0"/>
          </a:p>
        </p:txBody>
      </p:sp>
      <p:sp>
        <p:nvSpPr>
          <p:cNvPr id="3" name="Content Placeholder 2"/>
          <p:cNvSpPr>
            <a:spLocks noGrp="1"/>
          </p:cNvSpPr>
          <p:nvPr>
            <p:ph idx="1"/>
          </p:nvPr>
        </p:nvSpPr>
        <p:spPr>
          <a:xfrm>
            <a:off x="1097280" y="1845733"/>
            <a:ext cx="10058400" cy="4369329"/>
          </a:xfrm>
        </p:spPr>
        <p:txBody>
          <a:bodyPr>
            <a:normAutofit fontScale="92500" lnSpcReduction="20000"/>
          </a:bodyPr>
          <a:lstStyle/>
          <a:p>
            <a:pPr marL="285750" lvl="0" indent="-285750" algn="just" defTabSz="457200">
              <a:lnSpc>
                <a:spcPct val="100000"/>
              </a:lnSpc>
              <a:spcBef>
                <a:spcPct val="20000"/>
              </a:spcBef>
              <a:spcAft>
                <a:spcPts val="600"/>
              </a:spcAft>
              <a:buClr>
                <a:srgbClr val="AB946B"/>
              </a:buClr>
              <a:buSzPct val="115000"/>
              <a:buFont typeface="Arial"/>
              <a:buChar char="•"/>
            </a:pPr>
            <a:endParaRPr lang="fr-FR" b="1"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AB946B"/>
              </a:buClr>
              <a:buSzPct val="115000"/>
              <a:buFont typeface="Arial"/>
              <a:buChar char="•"/>
            </a:pPr>
            <a:r>
              <a:rPr lang="fr-FR" b="1" dirty="0">
                <a:solidFill>
                  <a:prstClr val="black">
                    <a:lumMod val="85000"/>
                    <a:lumOff val="15000"/>
                  </a:prstClr>
                </a:solidFill>
                <a:latin typeface="Garamond" panose="02020404030301010803"/>
              </a:rPr>
              <a:t>Le droit à la liberté personnelle et à la liberté de mouvement:</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Soumis à certaines restrictions pendant la guerre: les mouvements de civils de nationalité ennemie peuvent être restreints ou supprimés si les circonstances l'exigent, mais pas d'une manière générale, c'est-à-dire que la liberté de mouvement doit être respectée sauf lorsque les circonstances l'exigent.</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Respect des droits de la famille:</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Art. 46 de la CG IV - la protection des liens matrimoniaux, la communauté des parents et des enfants qui constitue une famille.</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La maison familiale est protégée et ne devrait pas faire l'objet d'une interférence arbitraire.</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Le droit de la famille est également protégé par l'article 82 interdisant le viol et d'autres atteintes à l'honneur des femmes.</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 En cas de campement, les membres de la même famille devraient être réunis - Article 82 du GC.</a:t>
            </a:r>
          </a:p>
          <a:p>
            <a:pPr marL="285750" lvl="0" indent="-285750" algn="just" defTabSz="457200">
              <a:lnSpc>
                <a:spcPct val="100000"/>
              </a:lnSpc>
              <a:spcBef>
                <a:spcPct val="20000"/>
              </a:spcBef>
              <a:spcAft>
                <a:spcPts val="600"/>
              </a:spcAft>
              <a:buClr>
                <a:srgbClr val="AB946B"/>
              </a:buClr>
              <a:buSzPct val="115000"/>
              <a:buFont typeface="Arial"/>
              <a:buChar char="•"/>
            </a:pPr>
            <a:r>
              <a:rPr lang="fr-FR" dirty="0">
                <a:solidFill>
                  <a:prstClr val="black">
                    <a:lumMod val="85000"/>
                    <a:lumOff val="15000"/>
                  </a:prstClr>
                </a:solidFill>
                <a:latin typeface="Garamond" panose="02020404030301010803"/>
              </a:rPr>
              <a:t>Les familles séparées doivent être réunies- CG IV Arts 25, 26, 39, 40 et 50.</a:t>
            </a:r>
            <a:endParaRPr lang="en-US" dirty="0"/>
          </a:p>
        </p:txBody>
      </p:sp>
    </p:spTree>
    <p:extLst>
      <p:ext uri="{BB962C8B-B14F-4D97-AF65-F5344CB8AC3E}">
        <p14:creationId xmlns:p14="http://schemas.microsoft.com/office/powerpoint/2010/main" val="41029374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dirty="0"/>
              <a:t/>
            </a:r>
            <a:br>
              <a:rPr lang="fr-FR" dirty="0"/>
            </a:br>
            <a:r>
              <a:rPr lang="fr-FR" dirty="0"/>
              <a:t/>
            </a:r>
            <a:br>
              <a:rPr lang="fr-FR" dirty="0"/>
            </a:br>
            <a:r>
              <a:rPr lang="fr-FR" dirty="0"/>
              <a:t>Les 4 Conventions de Genève de 1949 con ..</a:t>
            </a:r>
            <a:endParaRPr lang="en-US" dirty="0"/>
          </a:p>
        </p:txBody>
      </p:sp>
      <p:sp>
        <p:nvSpPr>
          <p:cNvPr id="3" name="Content Placeholder 2"/>
          <p:cNvSpPr>
            <a:spLocks noGrp="1"/>
          </p:cNvSpPr>
          <p:nvPr>
            <p:ph idx="1"/>
          </p:nvPr>
        </p:nvSpPr>
        <p:spPr>
          <a:xfrm>
            <a:off x="-1" y="1845734"/>
            <a:ext cx="11972925" cy="4397904"/>
          </a:xfrm>
        </p:spPr>
        <p:txBody>
          <a:bodyPr>
            <a:normAutofit fontScale="92500" lnSpcReduction="10000"/>
          </a:bodyPr>
          <a:lstStyle/>
          <a:p>
            <a:pPr marL="285750" lvl="0" indent="-285750" algn="just" defTabSz="457200">
              <a:lnSpc>
                <a:spcPct val="100000"/>
              </a:lnSpc>
              <a:spcBef>
                <a:spcPct val="20000"/>
              </a:spcBef>
              <a:spcAft>
                <a:spcPts val="600"/>
              </a:spcAft>
              <a:buClr>
                <a:srgbClr val="AB946B"/>
              </a:buClr>
              <a:buSzPct val="115000"/>
              <a:buFont typeface="Arial"/>
              <a:buChar char="•"/>
            </a:pPr>
            <a:endParaRPr lang="fr-FR" sz="2200" b="1" dirty="0">
              <a:solidFill>
                <a:prstClr val="black">
                  <a:lumMod val="85000"/>
                  <a:lumOff val="15000"/>
                </a:prstClr>
              </a:solidFill>
              <a:latin typeface="Garamond" panose="02020404030301010803"/>
            </a:endParaRPr>
          </a:p>
          <a:p>
            <a:pPr marL="285750" lvl="0" indent="-285750" algn="just" defTabSz="457200">
              <a:lnSpc>
                <a:spcPct val="100000"/>
              </a:lnSpc>
              <a:spcBef>
                <a:spcPct val="20000"/>
              </a:spcBef>
              <a:spcAft>
                <a:spcPts val="600"/>
              </a:spcAft>
              <a:buClr>
                <a:srgbClr val="AB946B"/>
              </a:buClr>
              <a:buSzPct val="115000"/>
              <a:buFont typeface="Arial"/>
              <a:buChar char="•"/>
            </a:pPr>
            <a:r>
              <a:rPr lang="fr-FR" sz="2200" b="1" dirty="0">
                <a:solidFill>
                  <a:prstClr val="black">
                    <a:lumMod val="85000"/>
                    <a:lumOff val="15000"/>
                  </a:prstClr>
                </a:solidFill>
                <a:latin typeface="Garamond" panose="02020404030301010803"/>
              </a:rPr>
              <a:t>Respect de l'honneur des personnes protégées:</a:t>
            </a:r>
          </a:p>
          <a:p>
            <a:pPr marL="285750" lvl="0" indent="-285750" algn="just" defTabSz="457200">
              <a:lnSpc>
                <a:spcPct val="100000"/>
              </a:lnSpc>
              <a:spcBef>
                <a:spcPct val="20000"/>
              </a:spcBef>
              <a:spcAft>
                <a:spcPts val="600"/>
              </a:spcAft>
              <a:buClr>
                <a:srgbClr val="AB946B"/>
              </a:buClr>
              <a:buSzPct val="115000"/>
              <a:buFont typeface="Arial"/>
              <a:buChar char="•"/>
            </a:pPr>
            <a:r>
              <a:rPr lang="fr-FR" sz="2200" dirty="0">
                <a:solidFill>
                  <a:prstClr val="black">
                    <a:lumMod val="85000"/>
                    <a:lumOff val="15000"/>
                  </a:prstClr>
                </a:solidFill>
                <a:latin typeface="Garamond" panose="02020404030301010803"/>
              </a:rPr>
              <a:t>Toutes les personnes protégées doivent être protégées contre les actions qui portent atteinte à leur honneur ou à leur réputation. Les noms, photos, aspects de la vie privée des individus ne doivent pas être communiqués.</a:t>
            </a:r>
          </a:p>
          <a:p>
            <a:pPr marL="285750" lvl="0" indent="-285750" algn="just" defTabSz="457200">
              <a:lnSpc>
                <a:spcPct val="100000"/>
              </a:lnSpc>
              <a:spcBef>
                <a:spcPct val="20000"/>
              </a:spcBef>
              <a:spcAft>
                <a:spcPts val="600"/>
              </a:spcAft>
              <a:buClr>
                <a:srgbClr val="AB946B"/>
              </a:buClr>
              <a:buSzPct val="115000"/>
              <a:buFont typeface="Arial"/>
              <a:buChar char="•"/>
            </a:pPr>
            <a:r>
              <a:rPr lang="fr-FR" sz="2200" b="1" dirty="0">
                <a:solidFill>
                  <a:prstClr val="black">
                    <a:lumMod val="85000"/>
                    <a:lumOff val="15000"/>
                  </a:prstClr>
                </a:solidFill>
                <a:latin typeface="Garamond" panose="02020404030301010803"/>
              </a:rPr>
              <a:t> Les civils ne peuvent être soumis à des peines ou à un travail humiliants.</a:t>
            </a:r>
          </a:p>
          <a:p>
            <a:pPr marL="285750" lvl="0" indent="-285750" algn="just" defTabSz="457200">
              <a:lnSpc>
                <a:spcPct val="100000"/>
              </a:lnSpc>
              <a:spcBef>
                <a:spcPct val="20000"/>
              </a:spcBef>
              <a:spcAft>
                <a:spcPts val="600"/>
              </a:spcAft>
              <a:buClr>
                <a:srgbClr val="AB946B"/>
              </a:buClr>
              <a:buSzPct val="115000"/>
              <a:buFont typeface="Arial"/>
              <a:buChar char="•"/>
            </a:pPr>
            <a:r>
              <a:rPr lang="fr-FR" sz="2200" dirty="0">
                <a:solidFill>
                  <a:prstClr val="black">
                    <a:lumMod val="85000"/>
                    <a:lumOff val="15000"/>
                  </a:prstClr>
                </a:solidFill>
                <a:latin typeface="Garamond" panose="02020404030301010803"/>
              </a:rPr>
              <a:t>Respect des convictions religieuses</a:t>
            </a:r>
          </a:p>
          <a:p>
            <a:pPr marL="285750" lvl="0" indent="-285750" algn="just" defTabSz="457200">
              <a:lnSpc>
                <a:spcPct val="100000"/>
              </a:lnSpc>
              <a:spcBef>
                <a:spcPct val="20000"/>
              </a:spcBef>
              <a:spcAft>
                <a:spcPts val="600"/>
              </a:spcAft>
              <a:buClr>
                <a:srgbClr val="AB946B"/>
              </a:buClr>
              <a:buSzPct val="115000"/>
              <a:buFont typeface="Arial"/>
              <a:buChar char="•"/>
            </a:pPr>
            <a:r>
              <a:rPr lang="fr-FR" sz="2200" dirty="0">
                <a:solidFill>
                  <a:prstClr val="black">
                    <a:lumMod val="85000"/>
                    <a:lumOff val="15000"/>
                  </a:prstClr>
                </a:solidFill>
                <a:latin typeface="Garamond" panose="02020404030301010803"/>
              </a:rPr>
              <a:t>La liberté de conscience et de religion est un droit fondamental en droit international. Le respect de la religion fait partie de la liberté de conscience et de pensée en général - liberté de croire ou de ne pas croire et liberté de changer de religion.</a:t>
            </a:r>
          </a:p>
          <a:p>
            <a:pPr marL="285750" lvl="0" indent="-285750" algn="just" defTabSz="457200">
              <a:lnSpc>
                <a:spcPct val="100000"/>
              </a:lnSpc>
              <a:spcBef>
                <a:spcPct val="20000"/>
              </a:spcBef>
              <a:spcAft>
                <a:spcPts val="600"/>
              </a:spcAft>
              <a:buClr>
                <a:srgbClr val="AB946B"/>
              </a:buClr>
              <a:buSzPct val="115000"/>
              <a:buFont typeface="Arial"/>
              <a:buChar char="•"/>
            </a:pPr>
            <a:r>
              <a:rPr lang="fr-FR" sz="2200" dirty="0">
                <a:solidFill>
                  <a:prstClr val="black">
                    <a:lumMod val="85000"/>
                    <a:lumOff val="15000"/>
                  </a:prstClr>
                </a:solidFill>
                <a:latin typeface="Garamond" panose="02020404030301010803"/>
              </a:rPr>
              <a:t>Les personnes protégées doivent être autorisées à pratiquer librement leur religion à moins que ce ne soit pour des raisons de sécurité publique, d'ordre ou de moralité - les articles 38 (30) et 58 de la CG prévoient que les internés reçoivent une assistance spirituelle. Voir aussi Art. 27.</a:t>
            </a:r>
            <a:endParaRPr lang="en-US" dirty="0"/>
          </a:p>
        </p:txBody>
      </p:sp>
    </p:spTree>
    <p:extLst>
      <p:ext uri="{BB962C8B-B14F-4D97-AF65-F5344CB8AC3E}">
        <p14:creationId xmlns:p14="http://schemas.microsoft.com/office/powerpoint/2010/main" val="33847123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a:t/>
            </a:r>
            <a:br>
              <a:rPr lang="fr-FR" dirty="0"/>
            </a:br>
            <a:r>
              <a:rPr lang="fr-FR" dirty="0"/>
              <a:t>Les 4 Conventions de Genève de 1949</a:t>
            </a:r>
            <a:r>
              <a:rPr lang="en-US" dirty="0" smtClean="0"/>
              <a:t>..</a:t>
            </a:r>
            <a:endParaRPr lang="en-US" dirty="0"/>
          </a:p>
        </p:txBody>
      </p:sp>
      <p:sp>
        <p:nvSpPr>
          <p:cNvPr id="3" name="Content Placeholder 2"/>
          <p:cNvSpPr>
            <a:spLocks noGrp="1"/>
          </p:cNvSpPr>
          <p:nvPr>
            <p:ph idx="1"/>
          </p:nvPr>
        </p:nvSpPr>
        <p:spPr>
          <a:xfrm>
            <a:off x="1097280" y="1845734"/>
            <a:ext cx="10058400" cy="4397904"/>
          </a:xfrm>
        </p:spPr>
        <p:txBody>
          <a:bodyPr>
            <a:normAutofit fontScale="92500"/>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2"/>
            </a:pPr>
            <a:endParaRPr lang="fr-FR" sz="2100" b="1"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fr-FR" sz="2100" b="1" dirty="0">
                <a:solidFill>
                  <a:prstClr val="black">
                    <a:lumMod val="85000"/>
                    <a:lumOff val="15000"/>
                  </a:prstClr>
                </a:solidFill>
                <a:latin typeface="Garamond" panose="02020404030301010803"/>
              </a:rPr>
              <a:t>Traitement humain: </a:t>
            </a:r>
            <a:r>
              <a:rPr lang="fr-FR" sz="2100" dirty="0">
                <a:solidFill>
                  <a:prstClr val="black">
                    <a:lumMod val="85000"/>
                    <a:lumOff val="15000"/>
                  </a:prstClr>
                </a:solidFill>
                <a:latin typeface="Garamond" panose="02020404030301010803"/>
              </a:rPr>
              <a:t>L'obligation d'accorder un traitement humain aux personnes protégées est la base même des quatre </a:t>
            </a:r>
            <a:r>
              <a:rPr lang="fr-FR" sz="2100" dirty="0" smtClean="0">
                <a:solidFill>
                  <a:prstClr val="black">
                    <a:lumMod val="85000"/>
                    <a:lumOff val="15000"/>
                  </a:prstClr>
                </a:solidFill>
                <a:latin typeface="Garamond" panose="02020404030301010803"/>
              </a:rPr>
              <a:t>conventions </a:t>
            </a:r>
            <a:r>
              <a:rPr lang="fr-FR" sz="2100" dirty="0">
                <a:solidFill>
                  <a:prstClr val="black">
                    <a:lumMod val="85000"/>
                    <a:lumOff val="15000"/>
                  </a:prstClr>
                </a:solidFill>
                <a:latin typeface="Garamond" panose="02020404030301010803"/>
              </a:rPr>
              <a:t>de Genève.</a:t>
            </a:r>
          </a:p>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fr-FR" sz="2100" dirty="0">
                <a:solidFill>
                  <a:prstClr val="black">
                    <a:lumMod val="85000"/>
                    <a:lumOff val="15000"/>
                  </a:prstClr>
                </a:solidFill>
                <a:latin typeface="Garamond" panose="02020404030301010803"/>
              </a:rPr>
              <a:t> Après avoir proclamé le principe général, la </a:t>
            </a:r>
            <a:r>
              <a:rPr lang="fr-FR" sz="2100" dirty="0" smtClean="0">
                <a:solidFill>
                  <a:prstClr val="black">
                    <a:lumMod val="85000"/>
                    <a:lumOff val="15000"/>
                  </a:prstClr>
                </a:solidFill>
                <a:latin typeface="Garamond" panose="02020404030301010803"/>
              </a:rPr>
              <a:t>convention </a:t>
            </a:r>
            <a:r>
              <a:rPr lang="fr-FR" sz="2100" dirty="0">
                <a:solidFill>
                  <a:prstClr val="black">
                    <a:lumMod val="85000"/>
                    <a:lumOff val="15000"/>
                  </a:prstClr>
                </a:solidFill>
                <a:latin typeface="Garamond" panose="02020404030301010803"/>
              </a:rPr>
              <a:t>énumère les actes qui sont interdits.</a:t>
            </a:r>
          </a:p>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fr-FR" sz="2100" dirty="0">
                <a:solidFill>
                  <a:prstClr val="black">
                    <a:lumMod val="85000"/>
                    <a:lumOff val="15000"/>
                  </a:prstClr>
                </a:solidFill>
                <a:latin typeface="Garamond" panose="02020404030301010803"/>
              </a:rPr>
              <a:t>Le mot "traitement" s'applique à tous les aspects de la vie humaine.</a:t>
            </a:r>
          </a:p>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fr-FR" sz="2100" dirty="0">
                <a:solidFill>
                  <a:prstClr val="black">
                    <a:lumMod val="85000"/>
                    <a:lumOff val="15000"/>
                  </a:prstClr>
                </a:solidFill>
                <a:latin typeface="Garamond" panose="02020404030301010803"/>
              </a:rPr>
              <a:t>La Convention définit la manière correcte de se comporter envers un être humain pendant un conflit armé.</a:t>
            </a:r>
          </a:p>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fr-FR" sz="2100" dirty="0">
                <a:solidFill>
                  <a:prstClr val="black">
                    <a:lumMod val="85000"/>
                    <a:lumOff val="15000"/>
                  </a:prstClr>
                </a:solidFill>
                <a:latin typeface="Garamond" panose="02020404030301010803"/>
              </a:rPr>
              <a:t>Tout acte de violence, d'intimidation ou d'abus inspiré non pas par des exigences militaires ou un désir légitime de sécurité, mais par un mépris systématique des valeurs humaines est interdit.</a:t>
            </a:r>
          </a:p>
          <a:p>
            <a:pPr marL="457200" lvl="0" indent="-457200" algn="just" defTabSz="457200">
              <a:lnSpc>
                <a:spcPct val="100000"/>
              </a:lnSpc>
              <a:spcBef>
                <a:spcPct val="20000"/>
              </a:spcBef>
              <a:spcAft>
                <a:spcPts val="600"/>
              </a:spcAft>
              <a:buClr>
                <a:srgbClr val="AB946B"/>
              </a:buClr>
              <a:buSzPct val="115000"/>
              <a:buFont typeface="+mj-lt"/>
              <a:buAutoNum type="arabicPeriod" startAt="2"/>
            </a:pPr>
            <a:r>
              <a:rPr lang="fr-FR" sz="2100" dirty="0">
                <a:solidFill>
                  <a:prstClr val="black">
                    <a:lumMod val="85000"/>
                    <a:lumOff val="15000"/>
                  </a:prstClr>
                </a:solidFill>
                <a:latin typeface="Garamond" panose="02020404030301010803"/>
              </a:rPr>
              <a:t> L'article 32 dresse la liste de certains actes constituant des violations graves du devoir de traitement humain: extermination, meurtre, torture, mutilation, expériences biologiques non nécessités par le traitement médical de la personne </a:t>
            </a:r>
            <a:r>
              <a:rPr lang="fr-FR" sz="2100" dirty="0" smtClean="0">
                <a:solidFill>
                  <a:prstClr val="black">
                    <a:lumMod val="85000"/>
                    <a:lumOff val="15000"/>
                  </a:prstClr>
                </a:solidFill>
                <a:latin typeface="Garamond" panose="02020404030301010803"/>
              </a:rPr>
              <a:t>concernée</a:t>
            </a:r>
            <a:endParaRPr lang="en-US" dirty="0"/>
          </a:p>
        </p:txBody>
      </p:sp>
    </p:spTree>
    <p:extLst>
      <p:ext uri="{BB962C8B-B14F-4D97-AF65-F5344CB8AC3E}">
        <p14:creationId xmlns:p14="http://schemas.microsoft.com/office/powerpoint/2010/main" val="271149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400" spc="0" dirty="0">
                <a:ln w="3175" cmpd="sng">
                  <a:noFill/>
                </a:ln>
                <a:solidFill>
                  <a:prstClr val="black">
                    <a:lumMod val="85000"/>
                    <a:lumOff val="15000"/>
                  </a:prstClr>
                </a:solidFill>
                <a:latin typeface="Garamond" panose="02020404030301010803"/>
              </a:rPr>
              <a:t/>
            </a:r>
            <a:br>
              <a:rPr lang="fr-FR" sz="4400" spc="0" dirty="0">
                <a:ln w="3175" cmpd="sng">
                  <a:noFill/>
                </a:ln>
                <a:solidFill>
                  <a:prstClr val="black">
                    <a:lumMod val="85000"/>
                    <a:lumOff val="15000"/>
                  </a:prstClr>
                </a:solidFill>
                <a:latin typeface="Garamond" panose="02020404030301010803"/>
              </a:rPr>
            </a:br>
            <a:r>
              <a:rPr lang="fr-FR" sz="4400" spc="0" dirty="0">
                <a:ln w="3175" cmpd="sng">
                  <a:noFill/>
                </a:ln>
                <a:solidFill>
                  <a:prstClr val="black">
                    <a:lumMod val="85000"/>
                    <a:lumOff val="15000"/>
                  </a:prstClr>
                </a:solidFill>
                <a:latin typeface="Garamond" panose="02020404030301010803"/>
              </a:rPr>
              <a:t>Les 4 Conventions de Genève de 1949 con ..</a:t>
            </a:r>
            <a:endParaRPr lang="en-US" dirty="0"/>
          </a:p>
        </p:txBody>
      </p:sp>
      <p:sp>
        <p:nvSpPr>
          <p:cNvPr id="3" name="Content Placeholder 2"/>
          <p:cNvSpPr>
            <a:spLocks noGrp="1"/>
          </p:cNvSpPr>
          <p:nvPr>
            <p:ph idx="1"/>
          </p:nvPr>
        </p:nvSpPr>
        <p:spPr>
          <a:xfrm>
            <a:off x="1097280" y="1845734"/>
            <a:ext cx="10058400" cy="4326466"/>
          </a:xfrm>
        </p:spPr>
        <p:txBody>
          <a:bodyPr>
            <a:normAutofit fontScale="92500"/>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3"/>
            </a:pPr>
            <a:endParaRPr lang="fr-FR" sz="2200" b="1"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3"/>
            </a:pPr>
            <a:r>
              <a:rPr lang="fr-FR" sz="2200" b="1" dirty="0">
                <a:solidFill>
                  <a:prstClr val="black">
                    <a:lumMod val="85000"/>
                    <a:lumOff val="15000"/>
                  </a:prstClr>
                </a:solidFill>
                <a:latin typeface="Garamond" panose="02020404030301010803"/>
              </a:rPr>
              <a:t>Traitement des femmes.</a:t>
            </a:r>
          </a:p>
          <a:p>
            <a:pPr marL="457200" lvl="0" indent="-457200" algn="just" defTabSz="457200">
              <a:lnSpc>
                <a:spcPct val="100000"/>
              </a:lnSpc>
              <a:spcBef>
                <a:spcPct val="20000"/>
              </a:spcBef>
              <a:spcAft>
                <a:spcPts val="600"/>
              </a:spcAft>
              <a:buClr>
                <a:srgbClr val="AB946B"/>
              </a:buClr>
              <a:buSzPct val="115000"/>
              <a:buFont typeface="+mj-lt"/>
              <a:buAutoNum type="arabicPeriod" startAt="3"/>
            </a:pPr>
            <a:r>
              <a:rPr lang="fr-FR" sz="2200" dirty="0">
                <a:solidFill>
                  <a:prstClr val="black">
                    <a:lumMod val="85000"/>
                    <a:lumOff val="15000"/>
                  </a:prstClr>
                </a:solidFill>
                <a:latin typeface="Garamond" panose="02020404030301010803"/>
              </a:rPr>
              <a:t>Paragraphe interdit les pratiques qui ont eu lieu, par exemple, pendant la Seconde Guerre mondiale, lorsque les femmes de tous âges, et même les enfants, ont été soumis à:</a:t>
            </a:r>
          </a:p>
          <a:p>
            <a:pPr marL="457200" lvl="0" indent="-457200" algn="just" defTabSz="457200">
              <a:lnSpc>
                <a:spcPct val="100000"/>
              </a:lnSpc>
              <a:spcBef>
                <a:spcPct val="20000"/>
              </a:spcBef>
              <a:spcAft>
                <a:spcPts val="600"/>
              </a:spcAft>
              <a:buClr>
                <a:srgbClr val="AB946B"/>
              </a:buClr>
              <a:buSzPct val="115000"/>
              <a:buFont typeface="+mj-lt"/>
              <a:buAutoNum type="arabicPeriod" startAt="3"/>
            </a:pPr>
            <a:r>
              <a:rPr lang="fr-FR" sz="2200" dirty="0">
                <a:solidFill>
                  <a:prstClr val="black">
                    <a:lumMod val="85000"/>
                    <a:lumOff val="15000"/>
                  </a:prstClr>
                </a:solidFill>
                <a:latin typeface="Garamond" panose="02020404030301010803"/>
              </a:rPr>
              <a:t>le viol, la prostitution, le traitement brutal de toutes sortes, les mutilations, etc. Dans les régions où les troupes étaient stationnées ou par lesquelles elles passaient, des milliers de femmes étaient forcées de se prostituer contre leur gré ou étaient contaminées par des maladies vénériennes à une échelle alarmante.</a:t>
            </a:r>
          </a:p>
          <a:p>
            <a:pPr marL="457200" lvl="0" indent="-457200" algn="just" defTabSz="457200">
              <a:lnSpc>
                <a:spcPct val="100000"/>
              </a:lnSpc>
              <a:spcBef>
                <a:spcPct val="20000"/>
              </a:spcBef>
              <a:spcAft>
                <a:spcPts val="600"/>
              </a:spcAft>
              <a:buClr>
                <a:srgbClr val="AB946B"/>
              </a:buClr>
              <a:buSzPct val="115000"/>
              <a:buFont typeface="+mj-lt"/>
              <a:buAutoNum type="arabicPeriod" startAt="3"/>
            </a:pPr>
            <a:r>
              <a:rPr lang="fr-FR" sz="2200" dirty="0">
                <a:solidFill>
                  <a:prstClr val="black">
                    <a:lumMod val="85000"/>
                    <a:lumOff val="15000"/>
                  </a:prstClr>
                </a:solidFill>
                <a:latin typeface="Garamond" panose="02020404030301010803"/>
              </a:rPr>
              <a:t>Ces actes sont interdits en tous lieux et en toutes circonstances, et les femmes, quelle que soit leur nationalité, race, croyances religieuses, âge, état civil ou condition sociale, ont un droit absolu au respect de leur honneur et de leur modestie, bref à leur dignité en tant que femmes.</a:t>
            </a:r>
            <a:endParaRPr lang="en-US" dirty="0"/>
          </a:p>
        </p:txBody>
      </p:sp>
    </p:spTree>
    <p:extLst>
      <p:ext uri="{BB962C8B-B14F-4D97-AF65-F5344CB8AC3E}">
        <p14:creationId xmlns:p14="http://schemas.microsoft.com/office/powerpoint/2010/main" val="404523097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z="4400" spc="0" dirty="0">
                <a:ln w="3175" cmpd="sng">
                  <a:noFill/>
                </a:ln>
                <a:solidFill>
                  <a:prstClr val="black">
                    <a:lumMod val="85000"/>
                    <a:lumOff val="15000"/>
                  </a:prstClr>
                </a:solidFill>
                <a:latin typeface="Garamond" panose="02020404030301010803"/>
              </a:rPr>
              <a:t/>
            </a:r>
            <a:br>
              <a:rPr lang="fr-FR" sz="4400" spc="0" dirty="0">
                <a:ln w="3175" cmpd="sng">
                  <a:noFill/>
                </a:ln>
                <a:solidFill>
                  <a:prstClr val="black">
                    <a:lumMod val="85000"/>
                    <a:lumOff val="15000"/>
                  </a:prstClr>
                </a:solidFill>
                <a:latin typeface="Garamond" panose="02020404030301010803"/>
              </a:rPr>
            </a:br>
            <a:r>
              <a:rPr lang="fr-FR" sz="4400" spc="0" dirty="0">
                <a:ln w="3175" cmpd="sng">
                  <a:noFill/>
                </a:ln>
                <a:solidFill>
                  <a:prstClr val="black">
                    <a:lumMod val="85000"/>
                    <a:lumOff val="15000"/>
                  </a:prstClr>
                </a:solidFill>
                <a:latin typeface="Garamond" panose="02020404030301010803"/>
              </a:rPr>
              <a:t>Les 4 Conventions de Genève de 1949 con ..</a:t>
            </a:r>
            <a:endParaRPr lang="en-US" dirty="0"/>
          </a:p>
        </p:txBody>
      </p:sp>
      <p:sp>
        <p:nvSpPr>
          <p:cNvPr id="3" name="Content Placeholder 2"/>
          <p:cNvSpPr>
            <a:spLocks noGrp="1"/>
          </p:cNvSpPr>
          <p:nvPr>
            <p:ph idx="1"/>
          </p:nvPr>
        </p:nvSpPr>
        <p:spPr>
          <a:xfrm>
            <a:off x="1097280" y="1845733"/>
            <a:ext cx="10058400" cy="4412191"/>
          </a:xfrm>
        </p:spPr>
        <p:txBody>
          <a:bodyPr/>
          <a:lstStyle/>
          <a:p>
            <a:pPr marL="457200" lvl="0" indent="-457200" algn="just" defTabSz="457200">
              <a:lnSpc>
                <a:spcPct val="100000"/>
              </a:lnSpc>
              <a:spcBef>
                <a:spcPct val="20000"/>
              </a:spcBef>
              <a:spcAft>
                <a:spcPts val="600"/>
              </a:spcAft>
              <a:buClr>
                <a:srgbClr val="AB946B"/>
              </a:buClr>
              <a:buSzPct val="115000"/>
              <a:buFont typeface="+mj-lt"/>
              <a:buAutoNum type="arabicPeriod" startAt="4"/>
            </a:pPr>
            <a:endParaRPr lang="fr-FR" sz="2400" b="1" dirty="0">
              <a:solidFill>
                <a:prstClr val="black">
                  <a:lumMod val="85000"/>
                  <a:lumOff val="15000"/>
                </a:prstClr>
              </a:solidFill>
              <a:latin typeface="Garamond" panose="02020404030301010803"/>
            </a:endParaRPr>
          </a:p>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fr-FR" sz="2400" b="1" dirty="0">
                <a:solidFill>
                  <a:prstClr val="black">
                    <a:lumMod val="85000"/>
                    <a:lumOff val="15000"/>
                  </a:prstClr>
                </a:solidFill>
                <a:latin typeface="Garamond" panose="02020404030301010803"/>
              </a:rPr>
              <a:t>Égalité de traitement et non-discrimination.</a:t>
            </a:r>
          </a:p>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fr-FR" sz="2400" dirty="0">
                <a:solidFill>
                  <a:prstClr val="black">
                    <a:lumMod val="85000"/>
                    <a:lumOff val="15000"/>
                  </a:prstClr>
                </a:solidFill>
                <a:latin typeface="Garamond" panose="02020404030301010803"/>
              </a:rPr>
              <a:t>Toutes les personnes protégées doivent bénéficier du même traitement sur la base de l'égalité et de la non-discrimination.</a:t>
            </a:r>
          </a:p>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fr-FR" sz="2400" dirty="0">
                <a:solidFill>
                  <a:prstClr val="black">
                    <a:lumMod val="85000"/>
                    <a:lumOff val="15000"/>
                  </a:prstClr>
                </a:solidFill>
                <a:latin typeface="Garamond" panose="02020404030301010803"/>
              </a:rPr>
              <a:t>Cela signifie que toute personne protégée a droit à tous les droits et libertés proclamés par les Conventions - un principe général commun à toutes les Conventions de Genève.</a:t>
            </a:r>
          </a:p>
          <a:p>
            <a:pPr marL="457200" lvl="0" indent="-457200" algn="just" defTabSz="457200">
              <a:lnSpc>
                <a:spcPct val="100000"/>
              </a:lnSpc>
              <a:spcBef>
                <a:spcPct val="20000"/>
              </a:spcBef>
              <a:spcAft>
                <a:spcPts val="600"/>
              </a:spcAft>
              <a:buClr>
                <a:srgbClr val="AB946B"/>
              </a:buClr>
              <a:buSzPct val="115000"/>
              <a:buFont typeface="+mj-lt"/>
              <a:buAutoNum type="arabicPeriod" startAt="4"/>
            </a:pPr>
            <a:r>
              <a:rPr lang="fr-FR" sz="2400" dirty="0">
                <a:solidFill>
                  <a:prstClr val="black">
                    <a:lumMod val="85000"/>
                    <a:lumOff val="15000"/>
                  </a:prstClr>
                </a:solidFill>
                <a:latin typeface="Garamond" panose="02020404030301010803"/>
              </a:rPr>
              <a:t>Toute mesure discriminatoire quelle qu'elle soit est interdite, sauf si elle résulte de l'application des dispositions des conventions.</a:t>
            </a:r>
            <a:endParaRPr lang="en-US" dirty="0"/>
          </a:p>
        </p:txBody>
      </p:sp>
    </p:spTree>
    <p:extLst>
      <p:ext uri="{BB962C8B-B14F-4D97-AF65-F5344CB8AC3E}">
        <p14:creationId xmlns:p14="http://schemas.microsoft.com/office/powerpoint/2010/main" val="3997220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ltLang="en-US" sz="3200" b="1" kern="0" spc="0" dirty="0">
                <a:solidFill>
                  <a:srgbClr val="FF0000"/>
                </a:solidFill>
                <a:latin typeface="Arial"/>
              </a:rPr>
              <a:t>Principes de base des droits </a:t>
            </a:r>
            <a:r>
              <a:rPr lang="fr-FR" altLang="en-US" sz="3200" b="1" kern="0" spc="0" dirty="0" smtClean="0">
                <a:solidFill>
                  <a:srgbClr val="FF0000"/>
                </a:solidFill>
                <a:latin typeface="Arial"/>
              </a:rPr>
              <a:t>humains</a:t>
            </a:r>
            <a:endParaRPr lang="en-US" dirty="0"/>
          </a:p>
        </p:txBody>
      </p:sp>
      <p:sp>
        <p:nvSpPr>
          <p:cNvPr id="3" name="Content Placeholder 2"/>
          <p:cNvSpPr>
            <a:spLocks noGrp="1"/>
          </p:cNvSpPr>
          <p:nvPr>
            <p:ph idx="1"/>
          </p:nvPr>
        </p:nvSpPr>
        <p:spPr/>
        <p:txBody>
          <a:bodyPr>
            <a:normAutofit fontScale="92500" lnSpcReduction="20000"/>
          </a:bodyPr>
          <a:lstStyle/>
          <a:p>
            <a:pPr marL="0" indent="0" algn="just">
              <a:buNone/>
            </a:pPr>
            <a:endParaRPr lang="fr-FR" sz="3200" dirty="0"/>
          </a:p>
          <a:p>
            <a:pPr algn="just"/>
            <a:r>
              <a:rPr lang="fr-FR" sz="3200" dirty="0"/>
              <a:t>1. Égalité</a:t>
            </a:r>
          </a:p>
          <a:p>
            <a:pPr algn="just"/>
            <a:r>
              <a:rPr lang="fr-FR" sz="3200" dirty="0"/>
              <a:t>La base des </a:t>
            </a:r>
            <a:r>
              <a:rPr lang="fr-FR" sz="3200" dirty="0" smtClean="0"/>
              <a:t>droits humains </a:t>
            </a:r>
            <a:r>
              <a:rPr lang="fr-FR" sz="3200" dirty="0"/>
              <a:t>est que "tous les êtres humains naissent libres et égaux en dignité et en droits" (UDHR Art 1).</a:t>
            </a:r>
          </a:p>
          <a:p>
            <a:pPr algn="just"/>
            <a:r>
              <a:rPr lang="fr-FR" sz="3200" dirty="0"/>
              <a:t>2. Universalité</a:t>
            </a:r>
          </a:p>
          <a:p>
            <a:pPr algn="just"/>
            <a:r>
              <a:rPr lang="fr-FR" sz="3200" dirty="0"/>
              <a:t>Les </a:t>
            </a:r>
            <a:r>
              <a:rPr lang="fr-FR" sz="3200" dirty="0" smtClean="0"/>
              <a:t>droits humains </a:t>
            </a:r>
            <a:r>
              <a:rPr lang="fr-FR" sz="3200" dirty="0"/>
              <a:t>sont </a:t>
            </a:r>
            <a:r>
              <a:rPr lang="fr-FR" sz="3200" dirty="0" smtClean="0"/>
              <a:t>des </a:t>
            </a:r>
            <a:r>
              <a:rPr lang="fr-FR" sz="3200" dirty="0"/>
              <a:t>valeurs morales et éthiques partagées dans toutes les régions du </a:t>
            </a:r>
            <a:r>
              <a:rPr lang="fr-FR" sz="3200" dirty="0" smtClean="0"/>
              <a:t>monde. Les gouvernements </a:t>
            </a:r>
            <a:r>
              <a:rPr lang="fr-FR" sz="3200" dirty="0"/>
              <a:t>et les communautés </a:t>
            </a:r>
            <a:r>
              <a:rPr lang="fr-FR" sz="3200" dirty="0" smtClean="0"/>
              <a:t>doivent </a:t>
            </a:r>
            <a:r>
              <a:rPr lang="fr-FR" sz="3200" dirty="0"/>
              <a:t>les reconnaître et les défendre.</a:t>
            </a:r>
            <a:endParaRPr lang="en-US" sz="3200" dirty="0"/>
          </a:p>
          <a:p>
            <a:pPr algn="just"/>
            <a:endParaRPr lang="en-US" sz="3200" dirty="0"/>
          </a:p>
        </p:txBody>
      </p:sp>
    </p:spTree>
    <p:extLst>
      <p:ext uri="{BB962C8B-B14F-4D97-AF65-F5344CB8AC3E}">
        <p14:creationId xmlns:p14="http://schemas.microsoft.com/office/powerpoint/2010/main" val="13870320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ltLang="en-US" sz="3200" b="1" kern="0" spc="0" dirty="0" smtClean="0">
                <a:solidFill>
                  <a:srgbClr val="FF0000"/>
                </a:solidFill>
                <a:latin typeface="Arial"/>
              </a:rPr>
              <a:t>Principes </a:t>
            </a:r>
            <a:r>
              <a:rPr lang="fr-FR" altLang="en-US" sz="3200" b="1" kern="0" spc="0" dirty="0">
                <a:solidFill>
                  <a:srgbClr val="FF0000"/>
                </a:solidFill>
                <a:latin typeface="Arial"/>
              </a:rPr>
              <a:t>de base des droits </a:t>
            </a:r>
            <a:r>
              <a:rPr lang="fr-FR" altLang="en-US" sz="3200" b="1" kern="0" spc="0" dirty="0" smtClean="0">
                <a:solidFill>
                  <a:srgbClr val="FF0000"/>
                </a:solidFill>
                <a:latin typeface="Arial"/>
              </a:rPr>
              <a:t>humains</a:t>
            </a:r>
            <a:endParaRPr lang="en-US" dirty="0"/>
          </a:p>
        </p:txBody>
      </p:sp>
      <p:sp>
        <p:nvSpPr>
          <p:cNvPr id="3" name="Content Placeholder 2"/>
          <p:cNvSpPr>
            <a:spLocks noGrp="1"/>
          </p:cNvSpPr>
          <p:nvPr>
            <p:ph idx="1"/>
          </p:nvPr>
        </p:nvSpPr>
        <p:spPr/>
        <p:txBody>
          <a:bodyPr>
            <a:noAutofit/>
          </a:bodyPr>
          <a:lstStyle/>
          <a:p>
            <a:pPr algn="just">
              <a:buFont typeface="Wingdings" panose="05000000000000000000" pitchFamily="2" charset="2"/>
              <a:buNone/>
            </a:pPr>
            <a:r>
              <a:rPr lang="fr-FR" altLang="en-US" sz="3200" dirty="0"/>
              <a:t>3. </a:t>
            </a:r>
            <a:r>
              <a:rPr lang="fr-FR" altLang="en-US" sz="3200" dirty="0" smtClean="0"/>
              <a:t>Sans discrimination</a:t>
            </a:r>
            <a:endParaRPr lang="fr-FR" altLang="en-US" sz="3200" dirty="0"/>
          </a:p>
          <a:p>
            <a:pPr algn="just">
              <a:buFont typeface="Wingdings" panose="05000000000000000000" pitchFamily="2" charset="2"/>
              <a:buNone/>
            </a:pPr>
            <a:r>
              <a:rPr lang="fr-FR" altLang="en-US" sz="3200" dirty="0"/>
              <a:t>La loi sur les droits </a:t>
            </a:r>
            <a:r>
              <a:rPr lang="fr-FR" altLang="en-US" sz="3200" dirty="0" smtClean="0"/>
              <a:t>humains </a:t>
            </a:r>
            <a:r>
              <a:rPr lang="fr-FR" altLang="en-US" sz="3200" dirty="0"/>
              <a:t>accorde les mêmes droits et la même responsabilité à tous les hommes et toutes les </a:t>
            </a:r>
            <a:r>
              <a:rPr lang="fr-FR" altLang="en-US" sz="3200" dirty="0" smtClean="0"/>
              <a:t>femmes, en tant qu’ </a:t>
            </a:r>
            <a:r>
              <a:rPr lang="fr-FR" altLang="en-US" sz="3200" dirty="0"/>
              <a:t>êtres humains, quel que soit leur </a:t>
            </a:r>
            <a:r>
              <a:rPr lang="fr-FR" altLang="en-US" sz="3200" dirty="0" smtClean="0"/>
              <a:t>fonction </a:t>
            </a:r>
            <a:r>
              <a:rPr lang="fr-FR" altLang="en-US" sz="3200" dirty="0"/>
              <a:t>ou leur relation.</a:t>
            </a:r>
          </a:p>
          <a:p>
            <a:pPr algn="just">
              <a:buFont typeface="Wingdings" panose="05000000000000000000" pitchFamily="2" charset="2"/>
              <a:buNone/>
            </a:pPr>
            <a:r>
              <a:rPr lang="fr-FR" altLang="en-US" sz="3200" dirty="0"/>
              <a:t>4. Indivisibilité</a:t>
            </a:r>
          </a:p>
          <a:p>
            <a:pPr algn="just">
              <a:buFont typeface="Wingdings" panose="05000000000000000000" pitchFamily="2" charset="2"/>
              <a:buNone/>
            </a:pPr>
            <a:r>
              <a:rPr lang="fr-FR" altLang="en-US" sz="3200" dirty="0"/>
              <a:t>Tous les droits </a:t>
            </a:r>
            <a:r>
              <a:rPr lang="fr-FR" altLang="en-US" sz="3200" dirty="0" smtClean="0"/>
              <a:t>humains </a:t>
            </a:r>
            <a:r>
              <a:rPr lang="fr-FR" altLang="en-US" sz="3200" dirty="0"/>
              <a:t>devraient être traités en tant qu'unité comprenant les droits civils, politiques, sociaux, économiques, culturels et collectifs.</a:t>
            </a:r>
            <a:endParaRPr lang="en-US" altLang="en-US" sz="3200" dirty="0"/>
          </a:p>
          <a:p>
            <a:endParaRPr lang="en-US" sz="3200" dirty="0"/>
          </a:p>
        </p:txBody>
      </p:sp>
    </p:spTree>
    <p:extLst>
      <p:ext uri="{BB962C8B-B14F-4D97-AF65-F5344CB8AC3E}">
        <p14:creationId xmlns:p14="http://schemas.microsoft.com/office/powerpoint/2010/main" val="31039300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ltLang="en-US" sz="3200" b="1" kern="0" spc="0" dirty="0" smtClean="0">
                <a:solidFill>
                  <a:srgbClr val="FF0000"/>
                </a:solidFill>
                <a:latin typeface="Arial"/>
              </a:rPr>
              <a:t>Principes </a:t>
            </a:r>
            <a:r>
              <a:rPr lang="fr-FR" altLang="en-US" sz="3200" b="1" kern="0" spc="0" dirty="0">
                <a:solidFill>
                  <a:srgbClr val="FF0000"/>
                </a:solidFill>
                <a:latin typeface="Arial"/>
              </a:rPr>
              <a:t>de base des droits humains</a:t>
            </a:r>
            <a:endParaRPr lang="en-US" dirty="0"/>
          </a:p>
        </p:txBody>
      </p:sp>
      <p:sp>
        <p:nvSpPr>
          <p:cNvPr id="3" name="Content Placeholder 2"/>
          <p:cNvSpPr>
            <a:spLocks noGrp="1"/>
          </p:cNvSpPr>
          <p:nvPr>
            <p:ph idx="1"/>
          </p:nvPr>
        </p:nvSpPr>
        <p:spPr>
          <a:xfrm>
            <a:off x="1097280" y="1845733"/>
            <a:ext cx="10058400" cy="4426479"/>
          </a:xfrm>
        </p:spPr>
        <p:txBody>
          <a:bodyPr>
            <a:normAutofit lnSpcReduction="10000"/>
          </a:bodyPr>
          <a:lstStyle/>
          <a:p>
            <a:pPr algn="just"/>
            <a:endParaRPr lang="fr-FR" sz="2400" dirty="0"/>
          </a:p>
          <a:p>
            <a:pPr algn="just"/>
            <a:r>
              <a:rPr lang="fr-FR" sz="2400" dirty="0"/>
              <a:t>5. Interdépendance</a:t>
            </a:r>
          </a:p>
          <a:p>
            <a:pPr algn="just"/>
            <a:r>
              <a:rPr lang="fr-FR" sz="2400" dirty="0"/>
              <a:t>Les préoccupations relatives aux </a:t>
            </a:r>
            <a:r>
              <a:rPr lang="fr-FR" sz="2400" dirty="0" smtClean="0"/>
              <a:t>droits humains </a:t>
            </a:r>
            <a:r>
              <a:rPr lang="fr-FR" sz="2400" dirty="0"/>
              <a:t>apparaissent dans toutes les sphères de la vie - maison, école, lieu de travail, tribunal, marché - partout.</a:t>
            </a:r>
          </a:p>
          <a:p>
            <a:pPr algn="just"/>
            <a:r>
              <a:rPr lang="fr-FR" sz="2400" dirty="0"/>
              <a:t>Les violations des </a:t>
            </a:r>
            <a:r>
              <a:rPr lang="fr-FR" sz="2400" dirty="0" smtClean="0"/>
              <a:t>droits humains </a:t>
            </a:r>
            <a:r>
              <a:rPr lang="fr-FR" sz="2400" dirty="0"/>
              <a:t>sont interconnectées; la perte d'un droit affecte négativement l'autre. De même, la promotion d'un droit soutient l'autre.</a:t>
            </a:r>
          </a:p>
          <a:p>
            <a:pPr algn="just"/>
            <a:r>
              <a:rPr lang="fr-FR" sz="2400" dirty="0"/>
              <a:t>6. Responsabilité </a:t>
            </a:r>
          </a:p>
          <a:p>
            <a:pPr algn="just"/>
            <a:r>
              <a:rPr lang="fr-FR" sz="2400" dirty="0"/>
              <a:t>a) Responsabilité du gouvernement: - Les </a:t>
            </a:r>
            <a:r>
              <a:rPr lang="fr-FR" sz="2400" dirty="0" smtClean="0"/>
              <a:t>droits humains </a:t>
            </a:r>
            <a:r>
              <a:rPr lang="fr-FR" sz="2400" dirty="0"/>
              <a:t>ne sont pas des cadeaux donnés au gré des gouvernements: - </a:t>
            </a:r>
            <a:r>
              <a:rPr lang="fr-FR" sz="2400" dirty="0" smtClean="0"/>
              <a:t>Les gouvernements </a:t>
            </a:r>
            <a:r>
              <a:rPr lang="fr-FR" sz="2400" dirty="0"/>
              <a:t>ne </a:t>
            </a:r>
            <a:r>
              <a:rPr lang="fr-FR" sz="2400" dirty="0" smtClean="0"/>
              <a:t>doivent </a:t>
            </a:r>
            <a:r>
              <a:rPr lang="fr-FR" sz="2400" dirty="0"/>
              <a:t>pas les refuser ou les donner à certaines personnes mais pas à d'autres. </a:t>
            </a:r>
            <a:r>
              <a:rPr lang="fr-FR" sz="2400" dirty="0" smtClean="0"/>
              <a:t>Au cas où cela arrive,  </a:t>
            </a:r>
            <a:r>
              <a:rPr lang="fr-FR" sz="2400" dirty="0"/>
              <a:t>ils devraient être tenus responsables.</a:t>
            </a:r>
            <a:r>
              <a:rPr lang="en-US" sz="2400" dirty="0" smtClean="0"/>
              <a:t>,</a:t>
            </a:r>
            <a:endParaRPr lang="en-US" sz="2400" dirty="0"/>
          </a:p>
          <a:p>
            <a:pPr algn="just"/>
            <a:endParaRPr lang="en-US" sz="2400" dirty="0"/>
          </a:p>
          <a:p>
            <a:pPr algn="just"/>
            <a:endParaRPr lang="en-US" sz="2400" dirty="0"/>
          </a:p>
        </p:txBody>
      </p:sp>
    </p:spTree>
    <p:extLst>
      <p:ext uri="{BB962C8B-B14F-4D97-AF65-F5344CB8AC3E}">
        <p14:creationId xmlns:p14="http://schemas.microsoft.com/office/powerpoint/2010/main" val="393527973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ltLang="en-US" sz="3200" b="1" kern="0" spc="0" dirty="0" smtClean="0">
                <a:solidFill>
                  <a:srgbClr val="FF0000"/>
                </a:solidFill>
                <a:latin typeface="Arial"/>
              </a:rPr>
              <a:t>Principes </a:t>
            </a:r>
            <a:r>
              <a:rPr lang="fr-FR" altLang="en-US" sz="3200" b="1" kern="0" spc="0" dirty="0">
                <a:solidFill>
                  <a:srgbClr val="FF0000"/>
                </a:solidFill>
                <a:latin typeface="Arial"/>
              </a:rPr>
              <a:t>de base des droits humains</a:t>
            </a:r>
            <a:endParaRPr lang="en-US" dirty="0"/>
          </a:p>
        </p:txBody>
      </p:sp>
      <p:sp>
        <p:nvSpPr>
          <p:cNvPr id="3" name="Content Placeholder 2"/>
          <p:cNvSpPr>
            <a:spLocks noGrp="1"/>
          </p:cNvSpPr>
          <p:nvPr>
            <p:ph idx="1"/>
          </p:nvPr>
        </p:nvSpPr>
        <p:spPr>
          <a:xfrm>
            <a:off x="669768" y="1228217"/>
            <a:ext cx="10058400" cy="4440766"/>
          </a:xfrm>
        </p:spPr>
        <p:txBody>
          <a:bodyPr>
            <a:noAutofit/>
          </a:bodyPr>
          <a:lstStyle/>
          <a:p>
            <a:pPr algn="just"/>
            <a:endParaRPr lang="fr-FR" sz="2800" dirty="0"/>
          </a:p>
          <a:p>
            <a:pPr algn="just"/>
            <a:r>
              <a:rPr lang="fr-FR" sz="2800" dirty="0"/>
              <a:t>b) Responsabilité individuelle: -</a:t>
            </a:r>
          </a:p>
          <a:p>
            <a:pPr algn="just"/>
            <a:r>
              <a:rPr lang="fr-FR" sz="2800" dirty="0"/>
              <a:t>Chaque individu a le devoir de connaître et d'enseigner les </a:t>
            </a:r>
            <a:r>
              <a:rPr lang="fr-FR" sz="2800" dirty="0" smtClean="0"/>
              <a:t>droits humains,</a:t>
            </a:r>
            <a:endParaRPr lang="fr-FR" sz="2800" dirty="0"/>
          </a:p>
          <a:p>
            <a:pPr algn="just"/>
            <a:r>
              <a:rPr lang="fr-FR" sz="2800" dirty="0"/>
              <a:t>Chaque individu doit respecter les </a:t>
            </a:r>
            <a:r>
              <a:rPr lang="fr-FR" sz="2800" dirty="0" smtClean="0"/>
              <a:t>droits humains</a:t>
            </a:r>
            <a:endParaRPr lang="fr-FR" sz="2800" dirty="0"/>
          </a:p>
          <a:p>
            <a:pPr algn="just"/>
            <a:r>
              <a:rPr lang="fr-FR" sz="2800" dirty="0"/>
              <a:t>Chaque individu a le devoir de défier les institutions et les individus qui violent les </a:t>
            </a:r>
            <a:r>
              <a:rPr lang="fr-FR" sz="2800" dirty="0" smtClean="0"/>
              <a:t>droits humains.</a:t>
            </a:r>
            <a:endParaRPr lang="fr-FR" sz="2800" dirty="0"/>
          </a:p>
          <a:p>
            <a:pPr algn="just"/>
            <a:r>
              <a:rPr lang="fr-FR" sz="2800" dirty="0"/>
              <a:t>c) Autres responsabilités</a:t>
            </a:r>
          </a:p>
          <a:p>
            <a:pPr algn="just"/>
            <a:r>
              <a:rPr lang="fr-FR" sz="2800" dirty="0"/>
              <a:t>- Chaque organe de la société, y compris les sociétés, les institutions </a:t>
            </a:r>
            <a:r>
              <a:rPr lang="fr-FR" sz="2800" dirty="0" smtClean="0"/>
              <a:t>d'enseignement et les ONG </a:t>
            </a:r>
            <a:r>
              <a:rPr lang="fr-FR" sz="2800" dirty="0"/>
              <a:t>partagent le devoir </a:t>
            </a:r>
            <a:r>
              <a:rPr lang="fr-FR" sz="2800" dirty="0" smtClean="0"/>
              <a:t>d’assumer </a:t>
            </a:r>
            <a:r>
              <a:rPr lang="fr-FR" sz="2800" dirty="0"/>
              <a:t>et de protéger les </a:t>
            </a:r>
            <a:r>
              <a:rPr lang="fr-FR" sz="2800" dirty="0" smtClean="0"/>
              <a:t>droits humains.</a:t>
            </a:r>
            <a:endParaRPr lang="en-US" sz="2800" dirty="0"/>
          </a:p>
          <a:p>
            <a:pPr algn="just"/>
            <a:endParaRPr lang="en-US" sz="2800" dirty="0"/>
          </a:p>
        </p:txBody>
      </p:sp>
    </p:spTree>
    <p:extLst>
      <p:ext uri="{BB962C8B-B14F-4D97-AF65-F5344CB8AC3E}">
        <p14:creationId xmlns:p14="http://schemas.microsoft.com/office/powerpoint/2010/main" val="42668724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sz="3200" b="1" kern="0" spc="0" dirty="0" smtClean="0">
                <a:solidFill>
                  <a:srgbClr val="333399"/>
                </a:solidFill>
                <a:latin typeface="Arial"/>
              </a:rPr>
              <a:t>Les obligations d'état</a:t>
            </a:r>
            <a:endParaRPr lang="en-US" dirty="0"/>
          </a:p>
        </p:txBody>
      </p:sp>
      <p:pic>
        <p:nvPicPr>
          <p:cNvPr id="4" name="Content Placeholder 3"/>
          <p:cNvPicPr>
            <a:picLocks noGrp="1" noChangeAspect="1"/>
          </p:cNvPicPr>
          <p:nvPr>
            <p:ph idx="1"/>
          </p:nvPr>
        </p:nvPicPr>
        <p:blipFill>
          <a:blip r:embed="rId2"/>
          <a:stretch>
            <a:fillRect/>
          </a:stretch>
        </p:blipFill>
        <p:spPr>
          <a:xfrm>
            <a:off x="2271712" y="1846263"/>
            <a:ext cx="7558087" cy="4325937"/>
          </a:xfrm>
          <a:prstGeom prst="rect">
            <a:avLst/>
          </a:prstGeom>
        </p:spPr>
      </p:pic>
    </p:spTree>
    <p:extLst>
      <p:ext uri="{BB962C8B-B14F-4D97-AF65-F5344CB8AC3E}">
        <p14:creationId xmlns:p14="http://schemas.microsoft.com/office/powerpoint/2010/main" val="3707572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ltLang="en-US" sz="3200" b="1" kern="0" spc="0" dirty="0">
                <a:solidFill>
                  <a:srgbClr val="0099CC"/>
                </a:solidFill>
                <a:latin typeface="Arial"/>
              </a:rPr>
              <a:t/>
            </a:r>
            <a:br>
              <a:rPr lang="fr-FR" altLang="en-US" sz="3200" b="1" kern="0" spc="0" dirty="0">
                <a:solidFill>
                  <a:srgbClr val="0099CC"/>
                </a:solidFill>
                <a:latin typeface="Arial"/>
              </a:rPr>
            </a:br>
            <a:r>
              <a:rPr lang="fr-FR" altLang="en-US" sz="3200" b="1" kern="0" spc="0" dirty="0">
                <a:solidFill>
                  <a:srgbClr val="0099CC"/>
                </a:solidFill>
                <a:latin typeface="Arial"/>
              </a:rPr>
              <a:t>Trois types d'obligations des États</a:t>
            </a:r>
            <a:endParaRPr lang="en-US" dirty="0"/>
          </a:p>
        </p:txBody>
      </p:sp>
      <p:sp>
        <p:nvSpPr>
          <p:cNvPr id="3" name="Content Placeholder 2"/>
          <p:cNvSpPr>
            <a:spLocks noGrp="1"/>
          </p:cNvSpPr>
          <p:nvPr>
            <p:ph idx="1"/>
          </p:nvPr>
        </p:nvSpPr>
        <p:spPr/>
        <p:txBody>
          <a:bodyPr/>
          <a:lstStyle/>
          <a:p>
            <a:pPr algn="ctr"/>
            <a:r>
              <a:rPr lang="en-US" dirty="0" smtClean="0"/>
              <a:t>a</a:t>
            </a:r>
            <a:endParaRPr lang="en-US" dirty="0"/>
          </a:p>
        </p:txBody>
      </p:sp>
      <p:sp>
        <p:nvSpPr>
          <p:cNvPr id="17" name="Rectangle 3"/>
          <p:cNvSpPr>
            <a:spLocks noChangeArrowheads="1"/>
          </p:cNvSpPr>
          <p:nvPr/>
        </p:nvSpPr>
        <p:spPr bwMode="auto">
          <a:xfrm>
            <a:off x="6172200" y="3124200"/>
            <a:ext cx="2209800" cy="2895600"/>
          </a:xfrm>
          <a:prstGeom prst="rect">
            <a:avLst/>
          </a:prstGeom>
          <a:solidFill>
            <a:srgbClr val="3399FF">
              <a:alpha val="50195"/>
            </a:srgbClr>
          </a:solidFill>
          <a:ln w="38100">
            <a:solidFill>
              <a:srgbClr val="000000"/>
            </a:solidFill>
            <a:miter lim="800000"/>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30000"/>
              </a:spcBef>
              <a:spcAft>
                <a:spcPct val="0"/>
              </a:spcAft>
              <a:buClrTx/>
              <a:buSzTx/>
              <a:buFontTx/>
              <a:buNone/>
              <a:tabLst/>
              <a:defRPr/>
            </a:pPr>
            <a:r>
              <a:rPr lang="en-US" altLang="en-US" sz="2400" b="1" kern="0" dirty="0" smtClean="0">
                <a:solidFill>
                  <a:srgbClr val="000000"/>
                </a:solidFill>
                <a:cs typeface="Arial" panose="020B0604020202020204" pitchFamily="34" charset="0"/>
              </a:rPr>
              <a:t>CONCRETISER</a:t>
            </a:r>
            <a:endParaRPr kumimoji="0" lang="en-US"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CA"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CA"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p:txBody>
      </p:sp>
      <p:grpSp>
        <p:nvGrpSpPr>
          <p:cNvPr id="18" name="Group 4"/>
          <p:cNvGrpSpPr>
            <a:grpSpLocks/>
          </p:cNvGrpSpPr>
          <p:nvPr/>
        </p:nvGrpSpPr>
        <p:grpSpPr bwMode="auto">
          <a:xfrm>
            <a:off x="1143000" y="3124200"/>
            <a:ext cx="5029200" cy="2895600"/>
            <a:chOff x="288" y="864"/>
            <a:chExt cx="3168" cy="2160"/>
          </a:xfrm>
        </p:grpSpPr>
        <p:sp>
          <p:nvSpPr>
            <p:cNvPr id="19" name="Rectangle 5"/>
            <p:cNvSpPr>
              <a:spLocks noChangeArrowheads="1"/>
            </p:cNvSpPr>
            <p:nvPr/>
          </p:nvSpPr>
          <p:spPr bwMode="auto">
            <a:xfrm>
              <a:off x="1752" y="864"/>
              <a:ext cx="1704" cy="2160"/>
            </a:xfrm>
            <a:prstGeom prst="rect">
              <a:avLst/>
            </a:prstGeom>
            <a:solidFill>
              <a:srgbClr val="3399FF">
                <a:alpha val="50195"/>
              </a:srgbClr>
            </a:solidFill>
            <a:ln w="38100">
              <a:solidFill>
                <a:srgbClr val="000000"/>
              </a:solidFill>
              <a:miter lim="800000"/>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smtClean="0">
                <a:ln>
                  <a:noFill/>
                </a:ln>
                <a:solidFill>
                  <a:srgbClr val="FF66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smtClean="0">
                <a:ln>
                  <a:noFill/>
                </a:ln>
                <a:solidFill>
                  <a:srgbClr val="FF6600"/>
                </a:solidFill>
                <a:effectLst/>
                <a:uLnTx/>
                <a:uFillTx/>
                <a:latin typeface="Arial" panose="020B0604020202020204" pitchFamily="34" charset="0"/>
                <a:cs typeface="Arial" panose="020B0604020202020204" pitchFamily="34" charset="0"/>
              </a:endParaRPr>
            </a:p>
          </p:txBody>
        </p:sp>
        <p:sp>
          <p:nvSpPr>
            <p:cNvPr id="20" name="Rectangle 6"/>
            <p:cNvSpPr>
              <a:spLocks noChangeArrowheads="1"/>
            </p:cNvSpPr>
            <p:nvPr/>
          </p:nvSpPr>
          <p:spPr bwMode="auto">
            <a:xfrm>
              <a:off x="288" y="864"/>
              <a:ext cx="1464" cy="2160"/>
            </a:xfrm>
            <a:prstGeom prst="rect">
              <a:avLst/>
            </a:prstGeom>
            <a:solidFill>
              <a:srgbClr val="3399FF">
                <a:alpha val="50195"/>
              </a:srgbClr>
            </a:solidFill>
            <a:ln w="38100">
              <a:solidFill>
                <a:srgbClr val="000000"/>
              </a:solidFill>
              <a:miter lim="800000"/>
              <a:headEnd/>
              <a:tailEnd/>
            </a:ln>
          </p:spPr>
          <p:txBody>
            <a:bodyPr wrap="none" anchor="ct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r>
                <a:rPr kumimoji="0" lang="en-US" altLang="en-US" sz="2400" b="1" i="0" u="none" strike="noStrike" kern="0" cap="none" spc="0" normalizeH="0" baseline="0" noProof="0" dirty="0" smtClean="0">
                  <a:ln>
                    <a:noFill/>
                  </a:ln>
                  <a:solidFill>
                    <a:srgbClr val="FF6600"/>
                  </a:solidFill>
                  <a:effectLst/>
                  <a:uLnTx/>
                  <a:uFillTx/>
                  <a:latin typeface="Arial" panose="020B0604020202020204" pitchFamily="34" charset="0"/>
                  <a:cs typeface="Arial" panose="020B0604020202020204" pitchFamily="34" charset="0"/>
                </a:rPr>
                <a:t>RESPECTER</a:t>
              </a: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FF66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FF66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US"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a:p>
              <a:pPr marL="0" marR="0" lvl="0" indent="0" algn="ctr" defTabSz="914400" eaLnBrk="1" fontAlgn="base" latinLnBrk="0" hangingPunct="1">
                <a:lnSpc>
                  <a:spcPct val="100000"/>
                </a:lnSpc>
                <a:spcBef>
                  <a:spcPct val="30000"/>
                </a:spcBef>
                <a:spcAft>
                  <a:spcPct val="0"/>
                </a:spcAft>
                <a:buClrTx/>
                <a:buSzTx/>
                <a:buFontTx/>
                <a:buNone/>
                <a:tabLst/>
                <a:defRPr/>
              </a:pPr>
              <a:endParaRPr kumimoji="0" lang="en-CA" altLang="en-US" sz="2400" b="1" i="0" u="none" strike="noStrike" kern="0" cap="none" spc="0" normalizeH="0" baseline="0" noProof="0" dirty="0" smtClean="0">
                <a:ln>
                  <a:noFill/>
                </a:ln>
                <a:solidFill>
                  <a:srgbClr val="000000"/>
                </a:solidFill>
                <a:effectLst/>
                <a:uLnTx/>
                <a:uFillTx/>
                <a:latin typeface="Arial" panose="020B0604020202020204" pitchFamily="34" charset="0"/>
                <a:cs typeface="Arial" panose="020B0604020202020204" pitchFamily="34" charset="0"/>
              </a:endParaRPr>
            </a:p>
          </p:txBody>
        </p:sp>
      </p:grpSp>
      <p:sp>
        <p:nvSpPr>
          <p:cNvPr id="21" name="Text Box 7"/>
          <p:cNvSpPr txBox="1">
            <a:spLocks noChangeArrowheads="1"/>
          </p:cNvSpPr>
          <p:nvPr/>
        </p:nvSpPr>
        <p:spPr bwMode="auto">
          <a:xfrm>
            <a:off x="1066800" y="1828800"/>
            <a:ext cx="7162800" cy="830997"/>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lvl="0" algn="ctr" defTabSz="914400" fontAlgn="base">
              <a:spcBef>
                <a:spcPct val="50000"/>
              </a:spcBef>
              <a:spcAft>
                <a:spcPct val="0"/>
              </a:spcAft>
              <a:buNone/>
              <a:defRPr/>
            </a:pPr>
            <a:r>
              <a:rPr lang="fr-FR" altLang="en-US" sz="2400" kern="0" dirty="0" smtClean="0">
                <a:solidFill>
                  <a:srgbClr val="000000"/>
                </a:solidFill>
                <a:latin typeface="Times New Roman" panose="02020603050405020304" pitchFamily="18" charset="0"/>
                <a:cs typeface="Angsana New" pitchFamily="18" charset="-34"/>
              </a:rPr>
              <a:t>Toutes </a:t>
            </a:r>
            <a:r>
              <a:rPr lang="fr-FR" altLang="en-US" sz="2400" kern="0" dirty="0">
                <a:solidFill>
                  <a:srgbClr val="000000"/>
                </a:solidFill>
                <a:latin typeface="Times New Roman" panose="02020603050405020304" pitchFamily="18" charset="0"/>
                <a:cs typeface="Angsana New" pitchFamily="18" charset="-34"/>
              </a:rPr>
              <a:t>les catégories de </a:t>
            </a:r>
            <a:r>
              <a:rPr lang="fr-FR" altLang="en-US" sz="2400" kern="0" dirty="0" smtClean="0">
                <a:solidFill>
                  <a:srgbClr val="000000"/>
                </a:solidFill>
                <a:latin typeface="Times New Roman" panose="02020603050405020304" pitchFamily="18" charset="0"/>
                <a:cs typeface="Angsana New" pitchFamily="18" charset="-34"/>
              </a:rPr>
              <a:t>droits humains </a:t>
            </a:r>
            <a:r>
              <a:rPr lang="fr-FR" altLang="en-US" sz="2400" kern="0" dirty="0">
                <a:solidFill>
                  <a:srgbClr val="000000"/>
                </a:solidFill>
                <a:latin typeface="Times New Roman" panose="02020603050405020304" pitchFamily="18" charset="0"/>
                <a:cs typeface="Angsana New" pitchFamily="18" charset="-34"/>
              </a:rPr>
              <a:t>imposent aux États la responsabilité de prendre des mesures pour:</a:t>
            </a:r>
            <a:endParaRPr kumimoji="0" lang="en-US" altLang="en-US" sz="2400" b="0" i="0" u="none" strike="noStrike" kern="0" cap="none" spc="0" normalizeH="0" baseline="0" noProof="0" dirty="0" smtClean="0">
              <a:ln>
                <a:noFill/>
              </a:ln>
              <a:solidFill>
                <a:srgbClr val="000000"/>
              </a:solidFill>
              <a:effectLst/>
              <a:uLnTx/>
              <a:uFillTx/>
              <a:latin typeface="Times New Roman" panose="02020603050405020304" pitchFamily="18" charset="0"/>
              <a:cs typeface="Angsana New" pitchFamily="18" charset="-34"/>
            </a:endParaRPr>
          </a:p>
        </p:txBody>
      </p:sp>
      <p:sp>
        <p:nvSpPr>
          <p:cNvPr id="22" name="Line 8"/>
          <p:cNvSpPr>
            <a:spLocks noChangeShapeType="1"/>
          </p:cNvSpPr>
          <p:nvPr/>
        </p:nvSpPr>
        <p:spPr bwMode="auto">
          <a:xfrm>
            <a:off x="1219200" y="3962400"/>
            <a:ext cx="7162800" cy="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txBody>
          <a:bodyPr/>
          <a:lstStyle/>
          <a:p>
            <a:pPr marL="0" marR="0" lvl="0" indent="0" defTabSz="914400" eaLnBrk="0" fontAlgn="base" latinLnBrk="0" hangingPunct="0">
              <a:lnSpc>
                <a:spcPct val="100000"/>
              </a:lnSpc>
              <a:spcBef>
                <a:spcPct val="0"/>
              </a:spcBef>
              <a:spcAft>
                <a:spcPct val="0"/>
              </a:spcAft>
              <a:buClrTx/>
              <a:buSzTx/>
              <a:buFontTx/>
              <a:buNone/>
              <a:tabLst/>
              <a:defRPr/>
            </a:pPr>
            <a:endParaRPr kumimoji="0" lang="en-US" sz="1800" b="0" i="0" u="none" strike="noStrike" kern="0" cap="none" spc="0" normalizeH="0" baseline="0" noProof="0" smtClean="0">
              <a:ln>
                <a:noFill/>
              </a:ln>
              <a:solidFill>
                <a:srgbClr val="000000"/>
              </a:solidFill>
              <a:effectLst/>
              <a:uLnTx/>
              <a:uFillTx/>
              <a:latin typeface="Arial" panose="020B0604020202020204" pitchFamily="34" charset="0"/>
              <a:cs typeface="Angsana New" pitchFamily="18" charset="-34"/>
            </a:endParaRPr>
          </a:p>
        </p:txBody>
      </p:sp>
      <p:sp>
        <p:nvSpPr>
          <p:cNvPr id="23" name="Rectangle 9"/>
          <p:cNvSpPr>
            <a:spLocks noChangeArrowheads="1"/>
          </p:cNvSpPr>
          <p:nvPr/>
        </p:nvSpPr>
        <p:spPr bwMode="auto">
          <a:xfrm>
            <a:off x="3581400" y="3352800"/>
            <a:ext cx="2362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defTabSz="914400" fontAlgn="base">
              <a:spcBef>
                <a:spcPct val="30000"/>
              </a:spcBef>
              <a:spcAft>
                <a:spcPct val="0"/>
              </a:spcAft>
              <a:buFontTx/>
              <a:buNone/>
            </a:pPr>
            <a:r>
              <a:rPr lang="en-US" altLang="en-US" sz="2400" b="1" dirty="0" smtClean="0">
                <a:solidFill>
                  <a:srgbClr val="FF0000"/>
                </a:solidFill>
                <a:cs typeface="Arial" panose="020B0604020202020204" pitchFamily="34" charset="0"/>
              </a:rPr>
              <a:t>PROTEGER</a:t>
            </a:r>
          </a:p>
        </p:txBody>
      </p:sp>
      <p:sp>
        <p:nvSpPr>
          <p:cNvPr id="27" name="Text Box 10"/>
          <p:cNvSpPr txBox="1">
            <a:spLocks noChangeArrowheads="1"/>
          </p:cNvSpPr>
          <p:nvPr/>
        </p:nvSpPr>
        <p:spPr bwMode="auto">
          <a:xfrm>
            <a:off x="1219200" y="4038600"/>
            <a:ext cx="20574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914400" fontAlgn="base">
              <a:spcBef>
                <a:spcPct val="0"/>
              </a:spcBef>
              <a:spcAft>
                <a:spcPct val="0"/>
              </a:spcAft>
              <a:buFontTx/>
              <a:buNone/>
            </a:pPr>
            <a:r>
              <a:rPr lang="fr-FR" altLang="en-US" sz="2400" dirty="0">
                <a:solidFill>
                  <a:srgbClr val="000000"/>
                </a:solidFill>
                <a:latin typeface="Times New Roman" panose="02020603050405020304" pitchFamily="18" charset="0"/>
                <a:cs typeface="Angsana New" pitchFamily="18" charset="-34"/>
              </a:rPr>
              <a:t>Ne pas interférer avec </a:t>
            </a:r>
            <a:r>
              <a:rPr lang="fr-FR" altLang="en-US" sz="2400" dirty="0" smtClean="0">
                <a:solidFill>
                  <a:srgbClr val="000000"/>
                </a:solidFill>
                <a:latin typeface="Times New Roman" panose="02020603050405020304" pitchFamily="18" charset="0"/>
                <a:cs typeface="Angsana New" pitchFamily="18" charset="-34"/>
              </a:rPr>
              <a:t> les droits Humains</a:t>
            </a:r>
            <a:endParaRPr lang="en-US" altLang="en-US" sz="2400" dirty="0" smtClean="0">
              <a:solidFill>
                <a:srgbClr val="000000"/>
              </a:solidFill>
              <a:latin typeface="Times New Roman" panose="02020603050405020304" pitchFamily="18" charset="0"/>
              <a:cs typeface="Angsana New" pitchFamily="18" charset="-34"/>
            </a:endParaRPr>
          </a:p>
        </p:txBody>
      </p:sp>
      <p:sp>
        <p:nvSpPr>
          <p:cNvPr id="28" name="Text Box 11"/>
          <p:cNvSpPr txBox="1">
            <a:spLocks noChangeArrowheads="1"/>
          </p:cNvSpPr>
          <p:nvPr/>
        </p:nvSpPr>
        <p:spPr bwMode="auto">
          <a:xfrm>
            <a:off x="3581400" y="4038600"/>
            <a:ext cx="25146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50000"/>
              </a:spcBef>
              <a:buNone/>
            </a:pPr>
            <a:r>
              <a:rPr lang="fr-FR" altLang="en-US" sz="2400" dirty="0" smtClean="0">
                <a:solidFill>
                  <a:schemeClr val="tx1"/>
                </a:solidFill>
                <a:latin typeface="Times New Roman" panose="02020603050405020304" pitchFamily="18" charset="0"/>
              </a:rPr>
              <a:t>Empêcher  les autres d’interférer </a:t>
            </a:r>
            <a:r>
              <a:rPr lang="fr-FR" altLang="en-US" sz="2400" dirty="0">
                <a:solidFill>
                  <a:schemeClr val="tx1"/>
                </a:solidFill>
                <a:latin typeface="Times New Roman" panose="02020603050405020304" pitchFamily="18" charset="0"/>
              </a:rPr>
              <a:t>avec </a:t>
            </a:r>
            <a:r>
              <a:rPr lang="fr-FR" altLang="en-US" sz="2400" dirty="0" smtClean="0">
                <a:solidFill>
                  <a:schemeClr val="tx1"/>
                </a:solidFill>
                <a:latin typeface="Times New Roman" panose="02020603050405020304" pitchFamily="18" charset="0"/>
              </a:rPr>
              <a:t> les droits humains</a:t>
            </a:r>
            <a:endParaRPr lang="en-US" altLang="en-US" sz="2400" dirty="0">
              <a:solidFill>
                <a:schemeClr val="tx1"/>
              </a:solidFill>
              <a:latin typeface="Times New Roman" panose="02020603050405020304" pitchFamily="18" charset="0"/>
            </a:endParaRPr>
          </a:p>
        </p:txBody>
      </p:sp>
      <p:sp>
        <p:nvSpPr>
          <p:cNvPr id="29" name="Text Box 12"/>
          <p:cNvSpPr txBox="1">
            <a:spLocks noChangeArrowheads="1"/>
          </p:cNvSpPr>
          <p:nvPr/>
        </p:nvSpPr>
        <p:spPr bwMode="auto">
          <a:xfrm>
            <a:off x="6477000" y="4191000"/>
            <a:ext cx="1905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914400" fontAlgn="base">
              <a:spcBef>
                <a:spcPct val="50000"/>
              </a:spcBef>
              <a:spcAft>
                <a:spcPct val="0"/>
              </a:spcAft>
              <a:buFontTx/>
              <a:buNone/>
            </a:pPr>
            <a:endParaRPr lang="en-US" altLang="en-US" sz="2400" dirty="0" smtClean="0">
              <a:solidFill>
                <a:srgbClr val="000000"/>
              </a:solidFill>
              <a:latin typeface="Times New Roman" panose="02020603050405020304" pitchFamily="18" charset="0"/>
              <a:cs typeface="Angsana New" pitchFamily="18" charset="-34"/>
            </a:endParaRPr>
          </a:p>
        </p:txBody>
      </p:sp>
      <p:sp>
        <p:nvSpPr>
          <p:cNvPr id="30" name="Text Box 12"/>
          <p:cNvSpPr txBox="1">
            <a:spLocks noChangeArrowheads="1"/>
          </p:cNvSpPr>
          <p:nvPr/>
        </p:nvSpPr>
        <p:spPr bwMode="auto">
          <a:xfrm>
            <a:off x="6248400" y="4070774"/>
            <a:ext cx="2133600" cy="1938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accent2"/>
                </a:solidFill>
                <a:latin typeface="Arial" panose="020B0604020202020204" pitchFamily="34" charset="0"/>
              </a:defRPr>
            </a:lvl1pPr>
            <a:lvl2pPr marL="742950" indent="-285750">
              <a:spcBef>
                <a:spcPct val="20000"/>
              </a:spcBef>
              <a:buFont typeface="Wingdings" panose="05000000000000000000" pitchFamily="2" charset="2"/>
              <a:buChar char="ü"/>
              <a:defRPr sz="2800">
                <a:solidFill>
                  <a:schemeClr val="tx1"/>
                </a:solidFill>
                <a:latin typeface="Arial" panose="020B0604020202020204" pitchFamily="34" charset="0"/>
              </a:defRPr>
            </a:lvl2pPr>
            <a:lvl3pPr marL="1143000" indent="-228600">
              <a:spcBef>
                <a:spcPct val="20000"/>
              </a:spcBef>
              <a:buFont typeface="Wingdings" panose="05000000000000000000" pitchFamily="2" charset="2"/>
              <a:buChar char="ð"/>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defTabSz="914400" fontAlgn="base">
              <a:spcBef>
                <a:spcPct val="50000"/>
              </a:spcBef>
              <a:spcAft>
                <a:spcPct val="0"/>
              </a:spcAft>
              <a:buFontTx/>
              <a:buNone/>
            </a:pPr>
            <a:r>
              <a:rPr lang="fr-FR" altLang="en-US" sz="2000" dirty="0" smtClean="0">
                <a:solidFill>
                  <a:srgbClr val="000000"/>
                </a:solidFill>
                <a:latin typeface="Times New Roman" panose="02020603050405020304" pitchFamily="18" charset="0"/>
                <a:cs typeface="Angsana New" pitchFamily="18" charset="-34"/>
              </a:rPr>
              <a:t>Adopter </a:t>
            </a:r>
            <a:r>
              <a:rPr lang="fr-FR" altLang="en-US" sz="2000" dirty="0">
                <a:solidFill>
                  <a:srgbClr val="000000"/>
                </a:solidFill>
                <a:latin typeface="Times New Roman" panose="02020603050405020304" pitchFamily="18" charset="0"/>
                <a:cs typeface="Angsana New" pitchFamily="18" charset="-34"/>
              </a:rPr>
              <a:t>des mesures appropriées en vue de la </a:t>
            </a:r>
            <a:r>
              <a:rPr lang="fr-FR" altLang="en-US" sz="2000" dirty="0" smtClean="0">
                <a:solidFill>
                  <a:srgbClr val="000000"/>
                </a:solidFill>
                <a:latin typeface="Times New Roman" panose="02020603050405020304" pitchFamily="18" charset="0"/>
                <a:cs typeface="Angsana New" pitchFamily="18" charset="-34"/>
              </a:rPr>
              <a:t>concrétisation </a:t>
            </a:r>
            <a:r>
              <a:rPr lang="fr-FR" altLang="en-US" sz="2000" dirty="0">
                <a:solidFill>
                  <a:srgbClr val="000000"/>
                </a:solidFill>
                <a:latin typeface="Times New Roman" panose="02020603050405020304" pitchFamily="18" charset="0"/>
                <a:cs typeface="Angsana New" pitchFamily="18" charset="-34"/>
              </a:rPr>
              <a:t>des </a:t>
            </a:r>
            <a:r>
              <a:rPr lang="fr-FR" altLang="en-US" sz="2000" dirty="0" smtClean="0">
                <a:solidFill>
                  <a:srgbClr val="000000"/>
                </a:solidFill>
                <a:latin typeface="Times New Roman" panose="02020603050405020304" pitchFamily="18" charset="0"/>
                <a:cs typeface="Angsana New" pitchFamily="18" charset="-34"/>
              </a:rPr>
              <a:t>droits humains</a:t>
            </a:r>
            <a:endParaRPr lang="en-US" altLang="en-US" sz="2000" dirty="0" smtClean="0">
              <a:solidFill>
                <a:srgbClr val="000000"/>
              </a:solidFill>
              <a:latin typeface="Times New Roman" panose="02020603050405020304" pitchFamily="18" charset="0"/>
              <a:cs typeface="Angsana New" pitchFamily="18" charset="-34"/>
            </a:endParaRPr>
          </a:p>
        </p:txBody>
      </p:sp>
    </p:spTree>
    <p:extLst>
      <p:ext uri="{BB962C8B-B14F-4D97-AF65-F5344CB8AC3E}">
        <p14:creationId xmlns:p14="http://schemas.microsoft.com/office/powerpoint/2010/main" val="2225318822"/>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2998</TotalTime>
  <Words>4270</Words>
  <Application>Microsoft Office PowerPoint</Application>
  <PresentationFormat>Widescreen</PresentationFormat>
  <Paragraphs>272</Paragraphs>
  <Slides>36</Slides>
  <Notes>2</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36</vt:i4>
      </vt:variant>
    </vt:vector>
  </HeadingPairs>
  <TitlesOfParts>
    <vt:vector size="46" baseType="lpstr">
      <vt:lpstr>宋体</vt:lpstr>
      <vt:lpstr>Angsana New</vt:lpstr>
      <vt:lpstr>Arial</vt:lpstr>
      <vt:lpstr>Arial Black</vt:lpstr>
      <vt:lpstr>Calibri</vt:lpstr>
      <vt:lpstr>Calibri Light</vt:lpstr>
      <vt:lpstr>Garamond</vt:lpstr>
      <vt:lpstr>Times New Roman</vt:lpstr>
      <vt:lpstr>Wingdings</vt:lpstr>
      <vt:lpstr>Retrospect</vt:lpstr>
      <vt:lpstr> Protection et promotion des droits des réfugiés et des personnes déplacées.</vt:lpstr>
      <vt:lpstr>Commençons par les definitions  </vt:lpstr>
      <vt:lpstr>Les droits humains sont… </vt:lpstr>
      <vt:lpstr>Principes de base des droits humains</vt:lpstr>
      <vt:lpstr>Principes de base des droits humains</vt:lpstr>
      <vt:lpstr>Principes de base des droits humains</vt:lpstr>
      <vt:lpstr>Principes de base des droits humains</vt:lpstr>
      <vt:lpstr>Les obligations d'état</vt:lpstr>
      <vt:lpstr> Trois types d'obligations des États</vt:lpstr>
      <vt:lpstr>Obligations des États en matière de droits humains</vt:lpstr>
      <vt:lpstr>Violations des droits humains…</vt:lpstr>
      <vt:lpstr>Violations des droits humains</vt:lpstr>
      <vt:lpstr>Definition de violations des droits humains</vt:lpstr>
      <vt:lpstr>Definition de violations de droits humains</vt:lpstr>
      <vt:lpstr>Exemples  Violations des droits humains</vt:lpstr>
      <vt:lpstr>Protection des droits humains…</vt:lpstr>
      <vt:lpstr>Protection des droits humains…</vt:lpstr>
      <vt:lpstr>Protection de droits humais…</vt:lpstr>
      <vt:lpstr> Instruments de protection des droits humains</vt:lpstr>
      <vt:lpstr> Instruments de protection des droits  humains</vt:lpstr>
      <vt:lpstr> Instruments de protection des droits  humains</vt:lpstr>
      <vt:lpstr>Les principes de DIH</vt:lpstr>
      <vt:lpstr>Les principes de DIH</vt:lpstr>
      <vt:lpstr>Les principes de DIH</vt:lpstr>
      <vt:lpstr>Les principes de DIH</vt:lpstr>
      <vt:lpstr>Les principes de DIH</vt:lpstr>
      <vt:lpstr>Les principes de DIH</vt:lpstr>
      <vt:lpstr>Les principes DIH</vt:lpstr>
      <vt:lpstr> Champ d'application du DIH</vt:lpstr>
      <vt:lpstr> Les 4 Conventions de Genève de 1949: Principes généraux.</vt:lpstr>
      <vt:lpstr> Les 4 Conventions de Genève de 1949 con ..</vt:lpstr>
      <vt:lpstr> Les 4 Conventions de Genève de 1949 con ..</vt:lpstr>
      <vt:lpstr>  Les 4 Conventions de Genève de 1949 con ..</vt:lpstr>
      <vt:lpstr> Les 4 Conventions de Genève de 1949..</vt:lpstr>
      <vt:lpstr> Les 4 Conventions de Genève de 1949 con ..</vt:lpstr>
      <vt:lpstr> Les 4 Conventions de Genève de 1949 con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Strategies and Skills to  Monitor and Protect Human Rights</dc:title>
  <dc:creator>PV</dc:creator>
  <cp:lastModifiedBy>Windows User</cp:lastModifiedBy>
  <cp:revision>76</cp:revision>
  <dcterms:created xsi:type="dcterms:W3CDTF">2017-08-05T16:24:21Z</dcterms:created>
  <dcterms:modified xsi:type="dcterms:W3CDTF">2018-03-07T06:53:24Z</dcterms:modified>
</cp:coreProperties>
</file>