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76" d="100"/>
          <a:sy n="76" d="100"/>
        </p:scale>
        <p:origin x="68" y="2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2E99AA5-6B60-46E2-B0F0-218C28FD7870}" type="datetimeFigureOut">
              <a:rPr lang="en-GB" smtClean="0"/>
              <a:t>07/03/2018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E442D3-9791-4E28-922A-9032A2DFFF3D}" type="slidenum">
              <a:rPr lang="en-GB" smtClean="0"/>
              <a:t>‹#›</a:t>
            </a:fld>
            <a:endParaRPr lang="en-GB"/>
          </a:p>
        </p:txBody>
      </p:sp>
    </p:spTree>
    <p:extLst>
      <p:ext uri="{BB962C8B-B14F-4D97-AF65-F5344CB8AC3E}">
        <p14:creationId xmlns:p14="http://schemas.microsoft.com/office/powerpoint/2010/main" val="998052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2E99AA5-6B60-46E2-B0F0-218C28FD7870}" type="datetimeFigureOut">
              <a:rPr lang="en-GB" smtClean="0"/>
              <a:t>07/03/2018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E442D3-9791-4E28-922A-9032A2DFFF3D}" type="slidenum">
              <a:rPr lang="en-GB" smtClean="0"/>
              <a:t>‹#›</a:t>
            </a:fld>
            <a:endParaRPr lang="en-GB"/>
          </a:p>
        </p:txBody>
      </p:sp>
    </p:spTree>
    <p:extLst>
      <p:ext uri="{BB962C8B-B14F-4D97-AF65-F5344CB8AC3E}">
        <p14:creationId xmlns:p14="http://schemas.microsoft.com/office/powerpoint/2010/main" val="2808224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2E99AA5-6B60-46E2-B0F0-218C28FD7870}" type="datetimeFigureOut">
              <a:rPr lang="en-GB" smtClean="0"/>
              <a:t>07/03/2018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E442D3-9791-4E28-922A-9032A2DFFF3D}" type="slidenum">
              <a:rPr lang="en-GB" smtClean="0"/>
              <a:t>‹#›</a:t>
            </a:fld>
            <a:endParaRPr lang="en-GB"/>
          </a:p>
        </p:txBody>
      </p:sp>
    </p:spTree>
    <p:extLst>
      <p:ext uri="{BB962C8B-B14F-4D97-AF65-F5344CB8AC3E}">
        <p14:creationId xmlns:p14="http://schemas.microsoft.com/office/powerpoint/2010/main" val="3421492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2E99AA5-6B60-46E2-B0F0-218C28FD7870}" type="datetimeFigureOut">
              <a:rPr lang="en-GB" smtClean="0"/>
              <a:t>07/03/2018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E442D3-9791-4E28-922A-9032A2DFFF3D}" type="slidenum">
              <a:rPr lang="en-GB" smtClean="0"/>
              <a:t>‹#›</a:t>
            </a:fld>
            <a:endParaRPr lang="en-GB"/>
          </a:p>
        </p:txBody>
      </p:sp>
    </p:spTree>
    <p:extLst>
      <p:ext uri="{BB962C8B-B14F-4D97-AF65-F5344CB8AC3E}">
        <p14:creationId xmlns:p14="http://schemas.microsoft.com/office/powerpoint/2010/main" val="3462743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2E99AA5-6B60-46E2-B0F0-218C28FD7870}" type="datetimeFigureOut">
              <a:rPr lang="en-GB" smtClean="0"/>
              <a:t>07/03/2018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E442D3-9791-4E28-922A-9032A2DFFF3D}" type="slidenum">
              <a:rPr lang="en-GB" smtClean="0"/>
              <a:t>‹#›</a:t>
            </a:fld>
            <a:endParaRPr lang="en-GB"/>
          </a:p>
        </p:txBody>
      </p:sp>
    </p:spTree>
    <p:extLst>
      <p:ext uri="{BB962C8B-B14F-4D97-AF65-F5344CB8AC3E}">
        <p14:creationId xmlns:p14="http://schemas.microsoft.com/office/powerpoint/2010/main" val="3172568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2E99AA5-6B60-46E2-B0F0-218C28FD7870}" type="datetimeFigureOut">
              <a:rPr lang="en-GB" smtClean="0"/>
              <a:t>07/03/2018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E442D3-9791-4E28-922A-9032A2DFFF3D}" type="slidenum">
              <a:rPr lang="en-GB" smtClean="0"/>
              <a:t>‹#›</a:t>
            </a:fld>
            <a:endParaRPr lang="en-GB"/>
          </a:p>
        </p:txBody>
      </p:sp>
    </p:spTree>
    <p:extLst>
      <p:ext uri="{BB962C8B-B14F-4D97-AF65-F5344CB8AC3E}">
        <p14:creationId xmlns:p14="http://schemas.microsoft.com/office/powerpoint/2010/main" val="3907279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2E99AA5-6B60-46E2-B0F0-218C28FD7870}" type="datetimeFigureOut">
              <a:rPr lang="en-GB" smtClean="0"/>
              <a:t>07/03/2018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2E442D3-9791-4E28-922A-9032A2DFFF3D}" type="slidenum">
              <a:rPr lang="en-GB" smtClean="0"/>
              <a:t>‹#›</a:t>
            </a:fld>
            <a:endParaRPr lang="en-GB"/>
          </a:p>
        </p:txBody>
      </p:sp>
    </p:spTree>
    <p:extLst>
      <p:ext uri="{BB962C8B-B14F-4D97-AF65-F5344CB8AC3E}">
        <p14:creationId xmlns:p14="http://schemas.microsoft.com/office/powerpoint/2010/main" val="366057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2E99AA5-6B60-46E2-B0F0-218C28FD7870}" type="datetimeFigureOut">
              <a:rPr lang="en-GB" smtClean="0"/>
              <a:t>07/03/2018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2E442D3-9791-4E28-922A-9032A2DFFF3D}" type="slidenum">
              <a:rPr lang="en-GB" smtClean="0"/>
              <a:t>‹#›</a:t>
            </a:fld>
            <a:endParaRPr lang="en-GB"/>
          </a:p>
        </p:txBody>
      </p:sp>
    </p:spTree>
    <p:extLst>
      <p:ext uri="{BB962C8B-B14F-4D97-AF65-F5344CB8AC3E}">
        <p14:creationId xmlns:p14="http://schemas.microsoft.com/office/powerpoint/2010/main" val="1772797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E99AA5-6B60-46E2-B0F0-218C28FD7870}" type="datetimeFigureOut">
              <a:rPr lang="en-GB" smtClean="0"/>
              <a:t>07/03/2018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2E442D3-9791-4E28-922A-9032A2DFFF3D}" type="slidenum">
              <a:rPr lang="en-GB" smtClean="0"/>
              <a:t>‹#›</a:t>
            </a:fld>
            <a:endParaRPr lang="en-GB"/>
          </a:p>
        </p:txBody>
      </p:sp>
    </p:spTree>
    <p:extLst>
      <p:ext uri="{BB962C8B-B14F-4D97-AF65-F5344CB8AC3E}">
        <p14:creationId xmlns:p14="http://schemas.microsoft.com/office/powerpoint/2010/main" val="2186289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2E99AA5-6B60-46E2-B0F0-218C28FD7870}" type="datetimeFigureOut">
              <a:rPr lang="en-GB" smtClean="0"/>
              <a:t>07/03/2018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E442D3-9791-4E28-922A-9032A2DFFF3D}" type="slidenum">
              <a:rPr lang="en-GB" smtClean="0"/>
              <a:t>‹#›</a:t>
            </a:fld>
            <a:endParaRPr lang="en-GB"/>
          </a:p>
        </p:txBody>
      </p:sp>
    </p:spTree>
    <p:extLst>
      <p:ext uri="{BB962C8B-B14F-4D97-AF65-F5344CB8AC3E}">
        <p14:creationId xmlns:p14="http://schemas.microsoft.com/office/powerpoint/2010/main" val="775659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2E99AA5-6B60-46E2-B0F0-218C28FD7870}" type="datetimeFigureOut">
              <a:rPr lang="en-GB" smtClean="0"/>
              <a:t>07/03/2018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E442D3-9791-4E28-922A-9032A2DFFF3D}" type="slidenum">
              <a:rPr lang="en-GB" smtClean="0"/>
              <a:t>‹#›</a:t>
            </a:fld>
            <a:endParaRPr lang="en-GB"/>
          </a:p>
        </p:txBody>
      </p:sp>
    </p:spTree>
    <p:extLst>
      <p:ext uri="{BB962C8B-B14F-4D97-AF65-F5344CB8AC3E}">
        <p14:creationId xmlns:p14="http://schemas.microsoft.com/office/powerpoint/2010/main" val="528325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E99AA5-6B60-46E2-B0F0-218C28FD7870}" type="datetimeFigureOut">
              <a:rPr lang="en-GB" smtClean="0"/>
              <a:t>07/03/2018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E442D3-9791-4E28-922A-9032A2DFFF3D}" type="slidenum">
              <a:rPr lang="en-GB" smtClean="0"/>
              <a:t>‹#›</a:t>
            </a:fld>
            <a:endParaRPr lang="en-GB"/>
          </a:p>
        </p:txBody>
      </p:sp>
    </p:spTree>
    <p:extLst>
      <p:ext uri="{BB962C8B-B14F-4D97-AF65-F5344CB8AC3E}">
        <p14:creationId xmlns:p14="http://schemas.microsoft.com/office/powerpoint/2010/main" val="32224546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LgdrcUizoQo" TargetMode="External"/><Relationship Id="rId7" Type="http://schemas.openxmlformats.org/officeDocument/2006/relationships/hyperlink" Target="https://www.youtube.com/watch?v=hDyp45ELPzQ" TargetMode="External"/><Relationship Id="rId2" Type="http://schemas.openxmlformats.org/officeDocument/2006/relationships/hyperlink" Target="https://www.youtube.com/watch?v=VJO0Ly6SR1o" TargetMode="External"/><Relationship Id="rId1" Type="http://schemas.openxmlformats.org/officeDocument/2006/relationships/slideLayout" Target="../slideLayouts/slideLayout2.xml"/><Relationship Id="rId6" Type="http://schemas.openxmlformats.org/officeDocument/2006/relationships/hyperlink" Target="https://www.youtube.com/watch?v=EXqY_K8wRLM" TargetMode="External"/><Relationship Id="rId5" Type="http://schemas.openxmlformats.org/officeDocument/2006/relationships/hyperlink" Target="https://www.youtube.com/watch?v=bgIMQf_BYUs" TargetMode="External"/><Relationship Id="rId4" Type="http://schemas.openxmlformats.org/officeDocument/2006/relationships/hyperlink" Target="https://www.youtube.com/watch?v=Ra2Hy1tBqg0"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49835" y="2567031"/>
            <a:ext cx="9144000" cy="2175910"/>
          </a:xfrm>
        </p:spPr>
        <p:txBody>
          <a:bodyPr>
            <a:normAutofit fontScale="90000"/>
          </a:bodyPr>
          <a:lstStyle/>
          <a:p>
            <a:r>
              <a:rPr lang="fr-BE" sz="2400" b="1" dirty="0" smtClean="0">
                <a:latin typeface="Trebuchet MS" panose="020B0603020202020204" pitchFamily="34" charset="0"/>
              </a:rPr>
              <a:t/>
            </a:r>
            <a:br>
              <a:rPr lang="fr-BE" sz="2400" b="1" dirty="0" smtClean="0">
                <a:latin typeface="Trebuchet MS" panose="020B0603020202020204" pitchFamily="34" charset="0"/>
              </a:rPr>
            </a:br>
            <a:r>
              <a:rPr lang="fr-BE" sz="2400" b="1" dirty="0" smtClean="0">
                <a:latin typeface="Trebuchet MS" panose="020B0603020202020204" pitchFamily="34" charset="0"/>
              </a:rPr>
              <a:t/>
            </a:r>
            <a:br>
              <a:rPr lang="fr-BE" sz="2400" b="1" dirty="0" smtClean="0">
                <a:latin typeface="Trebuchet MS" panose="020B0603020202020204" pitchFamily="34" charset="0"/>
              </a:rPr>
            </a:br>
            <a:r>
              <a:rPr lang="fr-BE" sz="3100" b="1" dirty="0" smtClean="0">
                <a:latin typeface="Trebuchet MS" panose="020B0603020202020204" pitchFamily="34" charset="0"/>
              </a:rPr>
              <a:t>Centre de recherche de l‘Ombudsman Africain (CROA) - Formation régionale pour les Ombudsman de l'Afrique du Nord et de l'Est sur le rôle de l'Ombudsman dans la promotion des droits de l'homme et de la paix - Djibouti, le 8 mars 2018</a:t>
            </a:r>
            <a:br>
              <a:rPr lang="fr-BE" sz="3100" b="1" dirty="0" smtClean="0">
                <a:latin typeface="Trebuchet MS" panose="020B0603020202020204" pitchFamily="34" charset="0"/>
              </a:rPr>
            </a:br>
            <a:r>
              <a:rPr lang="fr-BE" sz="3100" dirty="0" smtClean="0">
                <a:latin typeface="Trebuchet MS" panose="020B0603020202020204" pitchFamily="34" charset="0"/>
              </a:rPr>
              <a:t/>
            </a:r>
            <a:br>
              <a:rPr lang="fr-BE" sz="3100" dirty="0" smtClean="0">
                <a:latin typeface="Trebuchet MS" panose="020B0603020202020204" pitchFamily="34" charset="0"/>
              </a:rPr>
            </a:br>
            <a:r>
              <a:rPr lang="fr-BE" sz="3100" i="1" dirty="0" smtClean="0">
                <a:latin typeface="Trebuchet MS" panose="020B0603020202020204" pitchFamily="34" charset="0"/>
              </a:rPr>
              <a:t>Vulnérabilité des femmes et des filles en tant que réfugiées ou déplacées</a:t>
            </a:r>
            <a:r>
              <a:rPr lang="fr-BE" sz="3100" i="1" dirty="0" smtClean="0">
                <a:latin typeface="Trebuchet MS" panose="020B0603020202020204" pitchFamily="34" charset="0"/>
              </a:rPr>
              <a:t/>
            </a:r>
            <a:br>
              <a:rPr lang="fr-BE" sz="3100" i="1" dirty="0" smtClean="0">
                <a:latin typeface="Trebuchet MS" panose="020B0603020202020204" pitchFamily="34" charset="0"/>
              </a:rPr>
            </a:br>
            <a:r>
              <a:rPr lang="fr-BE" sz="3100" i="1" dirty="0" smtClean="0">
                <a:latin typeface="Trebuchet MS" panose="020B0603020202020204" pitchFamily="34" charset="0"/>
              </a:rPr>
              <a:t/>
            </a:r>
            <a:br>
              <a:rPr lang="fr-BE" sz="3100" i="1" dirty="0" smtClean="0">
                <a:latin typeface="Trebuchet MS" panose="020B0603020202020204" pitchFamily="34" charset="0"/>
              </a:rPr>
            </a:br>
            <a:r>
              <a:rPr lang="fr-BE" sz="3100" dirty="0" smtClean="0">
                <a:latin typeface="Trebuchet MS" panose="020B0603020202020204" pitchFamily="34" charset="0"/>
              </a:rPr>
              <a:t>Steve Onwuasoanya</a:t>
            </a:r>
            <a:br>
              <a:rPr lang="fr-BE" sz="3100" dirty="0" smtClean="0">
                <a:latin typeface="Trebuchet MS" panose="020B0603020202020204" pitchFamily="34" charset="0"/>
              </a:rPr>
            </a:br>
            <a:r>
              <a:rPr lang="fr-BE" sz="3100" dirty="0" smtClean="0">
                <a:latin typeface="Trebuchet MS" panose="020B0603020202020204" pitchFamily="34" charset="0"/>
              </a:rPr>
              <a:t> </a:t>
            </a:r>
            <a:r>
              <a:rPr lang="fr-BE" sz="3100" dirty="0" smtClean="0">
                <a:latin typeface="Trebuchet MS" panose="020B0603020202020204" pitchFamily="34" charset="0"/>
              </a:rPr>
              <a:t>Secrétariat du Commonwealth</a:t>
            </a:r>
            <a:endParaRPr lang="fr-BE" sz="3100" dirty="0">
              <a:latin typeface="Trebuchet MS" panose="020B0603020202020204" pitchFamily="34" charset="0"/>
            </a:endParaRPr>
          </a:p>
        </p:txBody>
      </p:sp>
      <p:sp>
        <p:nvSpPr>
          <p:cNvPr id="3" name="Subtitle 2"/>
          <p:cNvSpPr>
            <a:spLocks noGrp="1"/>
          </p:cNvSpPr>
          <p:nvPr>
            <p:ph type="subTitle" idx="1"/>
          </p:nvPr>
        </p:nvSpPr>
        <p:spPr>
          <a:xfrm>
            <a:off x="1524000" y="5044945"/>
            <a:ext cx="9144000" cy="1655762"/>
          </a:xfrm>
        </p:spPr>
        <p:txBody>
          <a:bodyPr>
            <a:normAutofit/>
          </a:bodyPr>
          <a:lstStyle/>
          <a:p>
            <a:r>
              <a:rPr lang="en-GB" sz="3200" dirty="0" smtClean="0"/>
              <a:t>   London, United Kingdom</a:t>
            </a:r>
            <a:endParaRPr lang="en-GB" sz="3200" dirty="0"/>
          </a:p>
        </p:txBody>
      </p:sp>
    </p:spTree>
    <p:extLst>
      <p:ext uri="{BB962C8B-B14F-4D97-AF65-F5344CB8AC3E}">
        <p14:creationId xmlns:p14="http://schemas.microsoft.com/office/powerpoint/2010/main" val="9650107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71500" indent="-571500">
              <a:buFont typeface="Wingdings" panose="05000000000000000000" pitchFamily="2" charset="2"/>
              <a:buChar char="q"/>
            </a:pPr>
            <a:r>
              <a:rPr lang="fr-FR" b="1" dirty="0"/>
              <a:t>Avez-vous visité un camp IDP / </a:t>
            </a:r>
            <a:r>
              <a:rPr lang="fr-FR" b="1" dirty="0" err="1"/>
              <a:t>Refugee</a:t>
            </a:r>
            <a:r>
              <a:rPr lang="fr-FR" b="1" dirty="0"/>
              <a:t>?</a:t>
            </a:r>
            <a:endParaRPr lang="en-GB" b="1"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fr-FR" dirty="0">
                <a:solidFill>
                  <a:srgbClr val="FF0000"/>
                </a:solidFill>
              </a:rPr>
              <a:t>Quelles ont été vos observations générales</a:t>
            </a:r>
            <a:r>
              <a:rPr lang="fr-FR" dirty="0" smtClean="0">
                <a:solidFill>
                  <a:srgbClr val="FF0000"/>
                </a:solidFill>
              </a:rPr>
              <a:t>?</a:t>
            </a:r>
          </a:p>
          <a:p>
            <a:pPr>
              <a:buFont typeface="Wingdings" panose="05000000000000000000" pitchFamily="2" charset="2"/>
              <a:buChar char="§"/>
            </a:pPr>
            <a:r>
              <a:rPr lang="en-GB" dirty="0" smtClean="0">
                <a:hlinkClick r:id="rId2"/>
              </a:rPr>
              <a:t>https</a:t>
            </a:r>
            <a:r>
              <a:rPr lang="en-GB" dirty="0">
                <a:hlinkClick r:id="rId2"/>
              </a:rPr>
              <a:t>://</a:t>
            </a:r>
            <a:r>
              <a:rPr lang="en-GB" dirty="0" smtClean="0">
                <a:hlinkClick r:id="rId2"/>
              </a:rPr>
              <a:t>www.youtube.com/watch?v=VJO0Ly6SR1o</a:t>
            </a:r>
            <a:r>
              <a:rPr lang="en-GB" dirty="0" smtClean="0"/>
              <a:t> </a:t>
            </a:r>
          </a:p>
          <a:p>
            <a:pPr>
              <a:buFont typeface="Wingdings" panose="05000000000000000000" pitchFamily="2" charset="2"/>
              <a:buChar char="§"/>
            </a:pPr>
            <a:r>
              <a:rPr lang="en-GB" dirty="0">
                <a:hlinkClick r:id="rId3"/>
              </a:rPr>
              <a:t>https://</a:t>
            </a:r>
            <a:r>
              <a:rPr lang="en-GB" dirty="0" smtClean="0">
                <a:hlinkClick r:id="rId3"/>
              </a:rPr>
              <a:t>www.youtube.com/watch?v=LgdrcUizoQo</a:t>
            </a:r>
            <a:r>
              <a:rPr lang="en-GB" dirty="0" smtClean="0"/>
              <a:t> </a:t>
            </a:r>
          </a:p>
          <a:p>
            <a:pPr>
              <a:buFont typeface="Wingdings" panose="05000000000000000000" pitchFamily="2" charset="2"/>
              <a:buChar char="§"/>
            </a:pPr>
            <a:r>
              <a:rPr lang="en-GB" dirty="0">
                <a:hlinkClick r:id="rId4"/>
              </a:rPr>
              <a:t>https://</a:t>
            </a:r>
            <a:r>
              <a:rPr lang="en-GB" dirty="0" smtClean="0">
                <a:hlinkClick r:id="rId4"/>
              </a:rPr>
              <a:t>www.youtube.com/watch?v=Ra2Hy1tBqg0</a:t>
            </a:r>
            <a:r>
              <a:rPr lang="en-GB" dirty="0" smtClean="0"/>
              <a:t> </a:t>
            </a:r>
          </a:p>
          <a:p>
            <a:pPr>
              <a:buFont typeface="Wingdings" panose="05000000000000000000" pitchFamily="2" charset="2"/>
              <a:buChar char="§"/>
            </a:pPr>
            <a:r>
              <a:rPr lang="en-GB" dirty="0">
                <a:hlinkClick r:id="rId5"/>
              </a:rPr>
              <a:t>https://</a:t>
            </a:r>
            <a:r>
              <a:rPr lang="en-GB" dirty="0" smtClean="0">
                <a:hlinkClick r:id="rId5"/>
              </a:rPr>
              <a:t>www.youtube.com/watch?v=bgIMQf_BYUs</a:t>
            </a:r>
            <a:r>
              <a:rPr lang="en-GB" dirty="0" smtClean="0"/>
              <a:t> </a:t>
            </a:r>
          </a:p>
          <a:p>
            <a:pPr>
              <a:buFont typeface="Wingdings" panose="05000000000000000000" pitchFamily="2" charset="2"/>
              <a:buChar char="§"/>
            </a:pPr>
            <a:r>
              <a:rPr lang="en-GB" dirty="0">
                <a:hlinkClick r:id="rId6"/>
              </a:rPr>
              <a:t>https://</a:t>
            </a:r>
            <a:r>
              <a:rPr lang="en-GB" dirty="0" smtClean="0">
                <a:hlinkClick r:id="rId6"/>
              </a:rPr>
              <a:t>www.youtube.com/watch?v=EXqY_K8wRLM</a:t>
            </a:r>
            <a:r>
              <a:rPr lang="en-GB" dirty="0" smtClean="0"/>
              <a:t> </a:t>
            </a:r>
            <a:endParaRPr lang="en-GB" dirty="0"/>
          </a:p>
          <a:p>
            <a:pPr>
              <a:buFont typeface="Wingdings" panose="05000000000000000000" pitchFamily="2" charset="2"/>
              <a:buChar char="§"/>
            </a:pPr>
            <a:r>
              <a:rPr lang="en-GB" dirty="0">
                <a:hlinkClick r:id="rId7"/>
              </a:rPr>
              <a:t>https://</a:t>
            </a:r>
            <a:r>
              <a:rPr lang="en-GB" dirty="0" smtClean="0">
                <a:hlinkClick r:id="rId7"/>
              </a:rPr>
              <a:t>www.youtube.com/watch?v=hDyp45ELPzQ</a:t>
            </a:r>
            <a:r>
              <a:rPr lang="en-GB" dirty="0" smtClean="0"/>
              <a:t> </a:t>
            </a:r>
            <a:endParaRPr lang="en-GB" dirty="0"/>
          </a:p>
        </p:txBody>
      </p:sp>
    </p:spTree>
    <p:extLst>
      <p:ext uri="{BB962C8B-B14F-4D97-AF65-F5344CB8AC3E}">
        <p14:creationId xmlns:p14="http://schemas.microsoft.com/office/powerpoint/2010/main" val="28376663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725" y="365125"/>
            <a:ext cx="11794921" cy="1325563"/>
          </a:xfrm>
        </p:spPr>
        <p:txBody>
          <a:bodyPr>
            <a:normAutofit/>
          </a:bodyPr>
          <a:lstStyle/>
          <a:p>
            <a:pPr marL="571500" indent="-571500">
              <a:buFont typeface="Wingdings" panose="05000000000000000000" pitchFamily="2" charset="2"/>
              <a:buChar char="q"/>
            </a:pPr>
            <a:r>
              <a:rPr lang="fr-FR" b="1" dirty="0">
                <a:solidFill>
                  <a:srgbClr val="FF0000"/>
                </a:solidFill>
              </a:rPr>
              <a:t>Institution nationale des droits de l'homme (INDH)</a:t>
            </a:r>
            <a:endParaRPr lang="en-GB" b="1" dirty="0">
              <a:solidFill>
                <a:srgbClr val="FF0000"/>
              </a:solidFill>
            </a:endParaRPr>
          </a:p>
        </p:txBody>
      </p:sp>
      <p:sp>
        <p:nvSpPr>
          <p:cNvPr id="3" name="Content Placeholder 2"/>
          <p:cNvSpPr>
            <a:spLocks noGrp="1"/>
          </p:cNvSpPr>
          <p:nvPr>
            <p:ph idx="1"/>
          </p:nvPr>
        </p:nvSpPr>
        <p:spPr/>
        <p:txBody>
          <a:bodyPr/>
          <a:lstStyle/>
          <a:p>
            <a:pPr>
              <a:buFont typeface="Wingdings" panose="05000000000000000000" pitchFamily="2" charset="2"/>
              <a:buChar char="§"/>
            </a:pPr>
            <a:r>
              <a:rPr lang="fr-FR" dirty="0">
                <a:solidFill>
                  <a:srgbClr val="FF0000"/>
                </a:solidFill>
              </a:rPr>
              <a:t>Y </a:t>
            </a:r>
            <a:r>
              <a:rPr lang="fr-FR" dirty="0" err="1">
                <a:solidFill>
                  <a:srgbClr val="FF0000"/>
                </a:solidFill>
              </a:rPr>
              <a:t>a-t-il</a:t>
            </a:r>
            <a:r>
              <a:rPr lang="fr-FR" dirty="0">
                <a:solidFill>
                  <a:srgbClr val="FF0000"/>
                </a:solidFill>
              </a:rPr>
              <a:t> une INDH dans votre pays?</a:t>
            </a:r>
          </a:p>
          <a:p>
            <a:pPr>
              <a:buFont typeface="Wingdings" panose="05000000000000000000" pitchFamily="2" charset="2"/>
              <a:buChar char="§"/>
            </a:pPr>
            <a:r>
              <a:rPr lang="fr-FR" dirty="0">
                <a:solidFill>
                  <a:srgbClr val="FF0000"/>
                </a:solidFill>
              </a:rPr>
              <a:t>Si oui, avez-vous une relation de travail avec l'INDH?</a:t>
            </a:r>
          </a:p>
          <a:p>
            <a:pPr>
              <a:buFont typeface="Wingdings" panose="05000000000000000000" pitchFamily="2" charset="2"/>
              <a:buChar char="§"/>
            </a:pPr>
            <a:r>
              <a:rPr lang="fr-FR" dirty="0">
                <a:solidFill>
                  <a:srgbClr val="FF0000"/>
                </a:solidFill>
              </a:rPr>
              <a:t>Si non, est-ce quelque chose que vous pourriez poursuivre comme résultat de cette formation?</a:t>
            </a:r>
          </a:p>
          <a:p>
            <a:pPr>
              <a:buFont typeface="Wingdings" panose="05000000000000000000" pitchFamily="2" charset="2"/>
              <a:buChar char="§"/>
            </a:pPr>
            <a:r>
              <a:rPr lang="fr-FR" dirty="0">
                <a:solidFill>
                  <a:srgbClr val="FF0000"/>
                </a:solidFill>
              </a:rPr>
              <a:t>Les INDH ont pour mandat de promouvoir et de protéger les droits de l'homme, de sorte qu'elles seraient un partenaire idéal pour la collaboration visant à remédier aux vulnérabilités des femmes et des filles déplacées / réfugiés</a:t>
            </a:r>
            <a:endParaRPr lang="en-GB" dirty="0"/>
          </a:p>
        </p:txBody>
      </p:sp>
    </p:spTree>
    <p:extLst>
      <p:ext uri="{BB962C8B-B14F-4D97-AF65-F5344CB8AC3E}">
        <p14:creationId xmlns:p14="http://schemas.microsoft.com/office/powerpoint/2010/main" val="2031643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71500" indent="-571500">
              <a:buFont typeface="Wingdings" panose="05000000000000000000" pitchFamily="2" charset="2"/>
              <a:buChar char="q"/>
            </a:pPr>
            <a:r>
              <a:rPr lang="en-GB" b="1" dirty="0" err="1">
                <a:solidFill>
                  <a:srgbClr val="FF0000"/>
                </a:solidFill>
              </a:rPr>
              <a:t>Parlement</a:t>
            </a:r>
            <a:endParaRPr lang="en-GB" b="1" dirty="0">
              <a:solidFill>
                <a:srgbClr val="FF0000"/>
              </a:solidFill>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fr-FR" dirty="0">
                <a:solidFill>
                  <a:srgbClr val="FF0000"/>
                </a:solidFill>
              </a:rPr>
              <a:t>Avez-vous une relation de travail avec votre parlement?</a:t>
            </a:r>
          </a:p>
          <a:p>
            <a:pPr>
              <a:buFont typeface="Wingdings" panose="05000000000000000000" pitchFamily="2" charset="2"/>
              <a:buChar char="§"/>
            </a:pPr>
            <a:r>
              <a:rPr lang="fr-FR" dirty="0">
                <a:solidFill>
                  <a:srgbClr val="FF0000"/>
                </a:solidFill>
              </a:rPr>
              <a:t>Avez-vous une relation de travail avec un comité parlementaire?</a:t>
            </a:r>
          </a:p>
          <a:p>
            <a:pPr>
              <a:buFont typeface="Wingdings" panose="05000000000000000000" pitchFamily="2" charset="2"/>
              <a:buChar char="§"/>
            </a:pPr>
            <a:r>
              <a:rPr lang="fr-FR" dirty="0">
                <a:solidFill>
                  <a:srgbClr val="FF0000"/>
                </a:solidFill>
              </a:rPr>
              <a:t>Si non, est-ce quelque chose que vous pourriez poursuivre comme résultat de cette formation?</a:t>
            </a:r>
          </a:p>
          <a:p>
            <a:pPr>
              <a:buFont typeface="Wingdings" panose="05000000000000000000" pitchFamily="2" charset="2"/>
              <a:buChar char="§"/>
            </a:pPr>
            <a:r>
              <a:rPr lang="fr-FR" dirty="0">
                <a:solidFill>
                  <a:srgbClr val="FF0000"/>
                </a:solidFill>
              </a:rPr>
              <a:t>Le Parlement a le double mandat de demander des comptes à l'exécutif et de légiférer. Selon les Principes de Belgrade, les INDH et les parlements sont encouragés à coopérer entre eux - il y aurait un espace sans faille pour inclure l'Ombudsman dans cet accord de coopération comme un partenariat idéal pour la collaboration afin de traiter les vulnérabilités des femmes et des filles déplacées / réfugiés</a:t>
            </a:r>
            <a:endParaRPr lang="en-GB" dirty="0" smtClean="0"/>
          </a:p>
          <a:p>
            <a:pPr>
              <a:buFont typeface="Wingdings" panose="05000000000000000000" pitchFamily="2" charset="2"/>
              <a:buChar char="§"/>
            </a:pPr>
            <a:endParaRPr lang="en-GB" dirty="0"/>
          </a:p>
        </p:txBody>
      </p:sp>
    </p:spTree>
    <p:extLst>
      <p:ext uri="{BB962C8B-B14F-4D97-AF65-F5344CB8AC3E}">
        <p14:creationId xmlns:p14="http://schemas.microsoft.com/office/powerpoint/2010/main" val="26880255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FF0000"/>
                </a:solidFill>
              </a:rPr>
              <a:t>Chefs </a:t>
            </a:r>
            <a:r>
              <a:rPr lang="en-GB" b="1" dirty="0" err="1">
                <a:solidFill>
                  <a:srgbClr val="FF0000"/>
                </a:solidFill>
              </a:rPr>
              <a:t>traditionnels</a:t>
            </a:r>
            <a:r>
              <a:rPr lang="en-GB" b="1" dirty="0">
                <a:solidFill>
                  <a:srgbClr val="FF0000"/>
                </a:solidFill>
              </a:rPr>
              <a:t> / de </a:t>
            </a:r>
            <a:r>
              <a:rPr lang="en-GB" b="1" dirty="0" err="1">
                <a:solidFill>
                  <a:srgbClr val="FF0000"/>
                </a:solidFill>
              </a:rPr>
              <a:t>foi</a:t>
            </a:r>
            <a:endParaRPr lang="en-GB" b="1" dirty="0">
              <a:solidFill>
                <a:srgbClr val="FF0000"/>
              </a:solidFill>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fr-FR" dirty="0">
                <a:solidFill>
                  <a:srgbClr val="FF0000"/>
                </a:solidFill>
              </a:rPr>
              <a:t>Avez-vous une relation de travail avec les chefs traditionnels?</a:t>
            </a:r>
          </a:p>
          <a:p>
            <a:pPr>
              <a:buFont typeface="Wingdings" panose="05000000000000000000" pitchFamily="2" charset="2"/>
              <a:buChar char="§"/>
            </a:pPr>
            <a:r>
              <a:rPr lang="fr-FR" dirty="0">
                <a:solidFill>
                  <a:srgbClr val="FF0000"/>
                </a:solidFill>
              </a:rPr>
              <a:t>Avez-vous une relation de travail avec les leaders religieux?</a:t>
            </a:r>
          </a:p>
          <a:p>
            <a:pPr>
              <a:buFont typeface="Wingdings" panose="05000000000000000000" pitchFamily="2" charset="2"/>
              <a:buChar char="§"/>
            </a:pPr>
            <a:r>
              <a:rPr lang="fr-FR" dirty="0">
                <a:solidFill>
                  <a:srgbClr val="FF0000"/>
                </a:solidFill>
              </a:rPr>
              <a:t>Si non, est-ce quelque chose que vous pourriez poursuivre comme résultat de cette formation?</a:t>
            </a:r>
          </a:p>
          <a:p>
            <a:pPr>
              <a:buFont typeface="Wingdings" panose="05000000000000000000" pitchFamily="2" charset="2"/>
              <a:buChar char="§"/>
            </a:pPr>
            <a:r>
              <a:rPr lang="fr-FR" dirty="0">
                <a:solidFill>
                  <a:srgbClr val="FF0000"/>
                </a:solidFill>
              </a:rPr>
              <a:t>Les chefs traditionnels / religieux sont le plus souvent les gardiens des normes sociales, des cultures et des traditions au sein des communautés. </a:t>
            </a:r>
            <a:r>
              <a:rPr lang="fr-FR">
                <a:solidFill>
                  <a:srgbClr val="FF0000"/>
                </a:solidFill>
              </a:rPr>
              <a:t>Un partenariat offrirait des opportunités de travailler au niveau local avec les communautés pour aborder les vulnérabilités des femmes et des filles déplacées / réfugiés</a:t>
            </a:r>
            <a:endParaRPr lang="en-GB" dirty="0"/>
          </a:p>
        </p:txBody>
      </p:sp>
    </p:spTree>
    <p:extLst>
      <p:ext uri="{BB962C8B-B14F-4D97-AF65-F5344CB8AC3E}">
        <p14:creationId xmlns:p14="http://schemas.microsoft.com/office/powerpoint/2010/main" val="2834343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Déclaration de problèmes</a:t>
            </a:r>
            <a:endParaRPr lang="en-GB" b="1" dirty="0"/>
          </a:p>
        </p:txBody>
      </p:sp>
      <p:sp>
        <p:nvSpPr>
          <p:cNvPr id="3" name="Content Placeholder 2"/>
          <p:cNvSpPr>
            <a:spLocks noGrp="1"/>
          </p:cNvSpPr>
          <p:nvPr>
            <p:ph idx="1"/>
          </p:nvPr>
        </p:nvSpPr>
        <p:spPr>
          <a:xfrm>
            <a:off x="838200" y="1468072"/>
            <a:ext cx="10515600" cy="5050173"/>
          </a:xfrm>
        </p:spPr>
        <p:txBody>
          <a:bodyPr>
            <a:normAutofit fontScale="92500" lnSpcReduction="10000"/>
          </a:bodyPr>
          <a:lstStyle/>
          <a:p>
            <a:r>
              <a:rPr lang="fr-FR" sz="3000" dirty="0"/>
              <a:t>En 2016, près de 66 millions de personnes ont été forcées de quitter leur foyer à cause des conflits et de la persécution.</a:t>
            </a:r>
          </a:p>
          <a:p>
            <a:r>
              <a:rPr lang="fr-FR" sz="3000" dirty="0"/>
              <a:t>Lorsque les personnes déplacées franchissent les frontières internationales, elles sont appelées «réfugiés». À l'inverse, lorsqu'ils restent dans leur pays, ils sont appelés «personnes déplacées à l'intérieur de leur propre pays».</a:t>
            </a:r>
          </a:p>
          <a:p>
            <a:r>
              <a:rPr lang="fr-FR" sz="3000" dirty="0"/>
              <a:t>En vertu de la Convention de 1951 sur les réfugiés, les réfugiés ont droit à une protection internationale tandis que les États ont la responsabilité principale des déplacés internes en vertu des Principes directeurs relatifs aux personnes déplacées.</a:t>
            </a:r>
          </a:p>
          <a:p>
            <a:r>
              <a:rPr lang="fr-FR" sz="3000" dirty="0"/>
              <a:t>Cependant, en vertu du droit international, les réfugiés et les personnes déplacées ont droit à la protection de leurs droits humains.</a:t>
            </a:r>
            <a:endParaRPr lang="en-GB" sz="3000" dirty="0" smtClean="0"/>
          </a:p>
          <a:p>
            <a:endParaRPr lang="en-GB" dirty="0"/>
          </a:p>
        </p:txBody>
      </p:sp>
    </p:spTree>
    <p:extLst>
      <p:ext uri="{BB962C8B-B14F-4D97-AF65-F5344CB8AC3E}">
        <p14:creationId xmlns:p14="http://schemas.microsoft.com/office/powerpoint/2010/main" val="52645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b="1" dirty="0"/>
              <a:t>Analyse situationnelle des femmes et des filles vulnérables</a:t>
            </a:r>
            <a:endParaRPr lang="en-GB" b="1" dirty="0"/>
          </a:p>
        </p:txBody>
      </p:sp>
      <p:sp>
        <p:nvSpPr>
          <p:cNvPr id="3" name="Content Placeholder 2"/>
          <p:cNvSpPr>
            <a:spLocks noGrp="1"/>
          </p:cNvSpPr>
          <p:nvPr>
            <p:ph idx="1"/>
          </p:nvPr>
        </p:nvSpPr>
        <p:spPr>
          <a:xfrm>
            <a:off x="838200" y="1535186"/>
            <a:ext cx="10515600" cy="5322814"/>
          </a:xfrm>
        </p:spPr>
        <p:txBody>
          <a:bodyPr>
            <a:noAutofit/>
          </a:bodyPr>
          <a:lstStyle/>
          <a:p>
            <a:r>
              <a:rPr lang="fr-FR" dirty="0"/>
              <a:t>Dans de nombreuses sociétés, les femmes et les filles sont quotidiennement confrontées à la discrimination et à la violence, simplement à cause de leur sexe. Une tâche ordinaire comme la collecte de l'eau ou aller aux toilettes peut les exposer à un risque de viol ou d'abus.</a:t>
            </a:r>
          </a:p>
          <a:p>
            <a:r>
              <a:rPr lang="fr-FR" dirty="0"/>
              <a:t>En période de déplacement, ce problème s'intensifie. Les femmes et les filles représentent environ 50% de toute population réfugiée, déplacée ou apatride, et celles qui sont non accompagnées, enceintes, chefs de famille, handicapées ou âgées sont particulièrement vulnérables.</a:t>
            </a:r>
          </a:p>
          <a:p>
            <a:r>
              <a:rPr lang="fr-FR" dirty="0"/>
              <a:t>La violence </a:t>
            </a:r>
            <a:r>
              <a:rPr lang="fr-FR" dirty="0" smtClean="0"/>
              <a:t>sexuelle </a:t>
            </a:r>
            <a:r>
              <a:rPr lang="fr-FR" dirty="0"/>
              <a:t>reste l'un des problèmes les plus répandus et les plus persistants auxquels sont confrontées les femmes dans le monde.</a:t>
            </a:r>
            <a:endParaRPr lang="en-GB" dirty="0"/>
          </a:p>
        </p:txBody>
      </p:sp>
    </p:spTree>
    <p:extLst>
      <p:ext uri="{BB962C8B-B14F-4D97-AF65-F5344CB8AC3E}">
        <p14:creationId xmlns:p14="http://schemas.microsoft.com/office/powerpoint/2010/main" val="642906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Analyse </a:t>
            </a:r>
            <a:r>
              <a:rPr lang="en-GB" b="1" dirty="0" smtClean="0"/>
              <a:t>situationnelle (…Suite)</a:t>
            </a:r>
            <a:endParaRPr lang="en-GB" b="1" dirty="0"/>
          </a:p>
        </p:txBody>
      </p:sp>
      <p:sp>
        <p:nvSpPr>
          <p:cNvPr id="3" name="Content Placeholder 2"/>
          <p:cNvSpPr>
            <a:spLocks noGrp="1"/>
          </p:cNvSpPr>
          <p:nvPr>
            <p:ph idx="1"/>
          </p:nvPr>
        </p:nvSpPr>
        <p:spPr/>
        <p:txBody>
          <a:bodyPr/>
          <a:lstStyle/>
          <a:p>
            <a:r>
              <a:rPr lang="fr-FR" dirty="0"/>
              <a:t>Le Comité sur la CEDAW définit la violence basée sur le genre comme «une violence dirigée contre une femme parce qu'elle est une femme ou qui affecte les femmes de manière disproportionnée»;</a:t>
            </a:r>
          </a:p>
          <a:p>
            <a:r>
              <a:rPr lang="fr-FR" dirty="0"/>
              <a:t>La Déclaration de l'Assemblée générale des Nations Unies sur l'élimination de la violence contre les femmes (1993) élargit la portée de la violence sexiste à la violence physique, sexuelle et psychologique, y compris les menaces et la coercition au sein des familles, en communauté ou tolérées par l'État;</a:t>
            </a:r>
          </a:p>
          <a:p>
            <a:r>
              <a:rPr lang="fr-FR" dirty="0"/>
              <a:t>Dans le monde, 50% des victimes de violence sexuelle ont 15 ans ou moins;</a:t>
            </a:r>
            <a:endParaRPr lang="en-GB" dirty="0"/>
          </a:p>
        </p:txBody>
      </p:sp>
    </p:spTree>
    <p:extLst>
      <p:ext uri="{BB962C8B-B14F-4D97-AF65-F5344CB8AC3E}">
        <p14:creationId xmlns:p14="http://schemas.microsoft.com/office/powerpoint/2010/main" val="2876388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Analyse situationnelle (…Suite).</a:t>
            </a:r>
            <a:endParaRPr lang="en-GB" b="1" dirty="0"/>
          </a:p>
        </p:txBody>
      </p:sp>
      <p:sp>
        <p:nvSpPr>
          <p:cNvPr id="3" name="Content Placeholder 2"/>
          <p:cNvSpPr>
            <a:spLocks noGrp="1"/>
          </p:cNvSpPr>
          <p:nvPr>
            <p:ph idx="1"/>
          </p:nvPr>
        </p:nvSpPr>
        <p:spPr>
          <a:xfrm>
            <a:off x="310393" y="1451294"/>
            <a:ext cx="11769754" cy="5285066"/>
          </a:xfrm>
        </p:spPr>
        <p:txBody>
          <a:bodyPr>
            <a:normAutofit lnSpcReduction="10000"/>
          </a:bodyPr>
          <a:lstStyle/>
          <a:p>
            <a:r>
              <a:rPr lang="fr-FR" dirty="0"/>
              <a:t>Les filles réfugiées et déplacées sont encore plus exposées à l'exploitation, aux abus et à la violence sexuelle;</a:t>
            </a:r>
          </a:p>
          <a:p>
            <a:r>
              <a:rPr lang="fr-FR" dirty="0"/>
              <a:t>Selon les directives internationales, les toilettes masculines et féminines dans les camps de réfugiés et de personnes déplacées sont censées être séparées et marquées comme telles. Les portes sont également censées avoir des verrous pour empêcher les agressions sexuelles. Mais ces exigences ne sont souvent pas appliquées;</a:t>
            </a:r>
          </a:p>
          <a:p>
            <a:r>
              <a:rPr lang="fr-FR" dirty="0"/>
              <a:t>Les camps de réfugiés et de personnes déplacées sont souvent mal éclairés, mettant en danger les filles et les femmes la nuit, même en allant aux toilettes;</a:t>
            </a:r>
          </a:p>
          <a:p>
            <a:r>
              <a:rPr lang="fr-FR" dirty="0"/>
              <a:t>Dans les camps de réfugiés, des produits alimentaires comme le riz, les haricots secs et les céréales sont distribués. La nourriture doit être cuite avant de pouvoir être consommée, mais le combustible de cuisine n'est généralement pas fourni;</a:t>
            </a:r>
            <a:endParaRPr lang="en-GB" b="1" dirty="0"/>
          </a:p>
        </p:txBody>
      </p:sp>
    </p:spTree>
    <p:extLst>
      <p:ext uri="{BB962C8B-B14F-4D97-AF65-F5344CB8AC3E}">
        <p14:creationId xmlns:p14="http://schemas.microsoft.com/office/powerpoint/2010/main" val="1111250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Analyse situationnelle (…Suite</a:t>
            </a:r>
            <a:r>
              <a:rPr lang="en-GB" b="1" dirty="0" smtClean="0"/>
              <a:t>).</a:t>
            </a:r>
            <a:endParaRPr lang="en-GB" b="1" dirty="0"/>
          </a:p>
        </p:txBody>
      </p:sp>
      <p:sp>
        <p:nvSpPr>
          <p:cNvPr id="3" name="Content Placeholder 2"/>
          <p:cNvSpPr>
            <a:spLocks noGrp="1"/>
          </p:cNvSpPr>
          <p:nvPr>
            <p:ph idx="1"/>
          </p:nvPr>
        </p:nvSpPr>
        <p:spPr>
          <a:xfrm>
            <a:off x="838200" y="1375794"/>
            <a:ext cx="10515600" cy="5192785"/>
          </a:xfrm>
        </p:spPr>
        <p:txBody>
          <a:bodyPr>
            <a:normAutofit/>
          </a:bodyPr>
          <a:lstStyle/>
          <a:p>
            <a:r>
              <a:rPr lang="fr-FR" sz="3600" dirty="0"/>
              <a:t>Tout ce qui concerne les repas et la cuisine est considéré comme un travail de femmes, y compris le bois pour faire des feux de cuisson;</a:t>
            </a:r>
          </a:p>
          <a:p>
            <a:r>
              <a:rPr lang="fr-FR" sz="3600" dirty="0"/>
              <a:t>Quand ils sortent pour ramasser du bois pour faire cuire les repas de leurs familles, les femmes et les filles subissent régulièrement des violences basées sur le genre - des militants, des locaux et parfois même des hommes et des garçons qu'ils connaissent du camp. Les agresseurs ont l'habitude de partir sans problème!</a:t>
            </a:r>
          </a:p>
          <a:p>
            <a:pPr marL="0" indent="0">
              <a:buNone/>
            </a:pPr>
            <a:endParaRPr lang="en-GB" b="1" dirty="0"/>
          </a:p>
        </p:txBody>
      </p:sp>
    </p:spTree>
    <p:extLst>
      <p:ext uri="{BB962C8B-B14F-4D97-AF65-F5344CB8AC3E}">
        <p14:creationId xmlns:p14="http://schemas.microsoft.com/office/powerpoint/2010/main" val="2180324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b="1" dirty="0"/>
              <a:t>L'impact de la violence </a:t>
            </a:r>
            <a:r>
              <a:rPr lang="fr-FR" b="1" dirty="0" smtClean="0"/>
              <a:t>sexuelle </a:t>
            </a:r>
            <a:r>
              <a:rPr lang="fr-FR" b="1" dirty="0"/>
              <a:t>parmi les populations réfugiées et déplacées</a:t>
            </a:r>
            <a:endParaRPr lang="en-GB" b="1" dirty="0"/>
          </a:p>
        </p:txBody>
      </p:sp>
      <p:sp>
        <p:nvSpPr>
          <p:cNvPr id="3" name="Content Placeholder 2"/>
          <p:cNvSpPr>
            <a:spLocks noGrp="1"/>
          </p:cNvSpPr>
          <p:nvPr>
            <p:ph idx="1"/>
          </p:nvPr>
        </p:nvSpPr>
        <p:spPr/>
        <p:txBody>
          <a:bodyPr/>
          <a:lstStyle/>
          <a:p>
            <a:r>
              <a:rPr lang="fr-FR" dirty="0"/>
              <a:t>L'impact de la GBV varie selon la région et le contexte;</a:t>
            </a:r>
          </a:p>
          <a:p>
            <a:r>
              <a:rPr lang="fr-FR" dirty="0"/>
              <a:t>Risque accru de VIH et d'autres infections sexuellement transmissibles (IST) - indiqué par des études en RD du Congo;</a:t>
            </a:r>
          </a:p>
          <a:p>
            <a:r>
              <a:rPr lang="fr-FR" dirty="0"/>
              <a:t>Dépression et trouble de stress post-traumatique - documenté dans toute l'Afrique subsaharienne;</a:t>
            </a:r>
          </a:p>
          <a:p>
            <a:r>
              <a:rPr lang="fr-FR" dirty="0"/>
              <a:t>Trouble sanitaire, économique et social à court et à long terme pour les individus, les familles et les communautés.</a:t>
            </a:r>
            <a:endParaRPr lang="en-GB" dirty="0" smtClean="0"/>
          </a:p>
        </p:txBody>
      </p:sp>
    </p:spTree>
    <p:extLst>
      <p:ext uri="{BB962C8B-B14F-4D97-AF65-F5344CB8AC3E}">
        <p14:creationId xmlns:p14="http://schemas.microsoft.com/office/powerpoint/2010/main" val="29601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err="1"/>
              <a:t>Mesures</a:t>
            </a:r>
            <a:r>
              <a:rPr lang="en-GB" b="1" dirty="0"/>
              <a:t> progressives</a:t>
            </a:r>
            <a:endParaRPr lang="en-GB" b="1" dirty="0"/>
          </a:p>
        </p:txBody>
      </p:sp>
      <p:sp>
        <p:nvSpPr>
          <p:cNvPr id="3" name="Content Placeholder 2"/>
          <p:cNvSpPr>
            <a:spLocks noGrp="1"/>
          </p:cNvSpPr>
          <p:nvPr>
            <p:ph idx="1"/>
          </p:nvPr>
        </p:nvSpPr>
        <p:spPr/>
        <p:txBody>
          <a:bodyPr>
            <a:normAutofit fontScale="85000" lnSpcReduction="10000"/>
          </a:bodyPr>
          <a:lstStyle/>
          <a:p>
            <a:r>
              <a:rPr lang="fr-FR" dirty="0"/>
              <a:t>Assurer des abris sûrs qui offrent une intimité dans les camps de réfugiés et de personnes déplacées;</a:t>
            </a:r>
          </a:p>
          <a:p>
            <a:r>
              <a:rPr lang="fr-FR" dirty="0"/>
              <a:t>Systèmes de distribution de nourriture équitable;</a:t>
            </a:r>
          </a:p>
          <a:p>
            <a:r>
              <a:rPr lang="fr-FR" dirty="0"/>
              <a:t>Des installations d'assainissement propres et séparées;</a:t>
            </a:r>
          </a:p>
          <a:p>
            <a:r>
              <a:rPr lang="fr-FR" dirty="0"/>
              <a:t>Acquisition de compétences pour l'autosuffisance économique;</a:t>
            </a:r>
          </a:p>
          <a:p>
            <a:r>
              <a:rPr lang="fr-FR" dirty="0"/>
              <a:t>Transformer les normes socioculturelles, en mettant l'accent sur l'autonomisation des femmes et des filles;</a:t>
            </a:r>
          </a:p>
          <a:p>
            <a:r>
              <a:rPr lang="fr-FR" dirty="0"/>
              <a:t>Créer des conditions pour améliorer les systèmes de responsabilisation;</a:t>
            </a:r>
          </a:p>
          <a:p>
            <a:r>
              <a:rPr lang="fr-FR" dirty="0"/>
              <a:t>Concevoir des services et des installations efficaces</a:t>
            </a:r>
          </a:p>
          <a:p>
            <a:r>
              <a:rPr lang="fr-FR" dirty="0"/>
              <a:t>Travailler avec les systèmes et mécanismes juridiques formels et non formels;</a:t>
            </a:r>
          </a:p>
          <a:p>
            <a:r>
              <a:rPr lang="fr-FR" dirty="0"/>
              <a:t>Évaluation, suivi et documentation de la violence basée sur le genre.</a:t>
            </a:r>
            <a:endParaRPr lang="en-GB" dirty="0"/>
          </a:p>
        </p:txBody>
      </p:sp>
    </p:spTree>
    <p:extLst>
      <p:ext uri="{BB962C8B-B14F-4D97-AF65-F5344CB8AC3E}">
        <p14:creationId xmlns:p14="http://schemas.microsoft.com/office/powerpoint/2010/main" val="1591599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909840"/>
          </a:xfrm>
        </p:spPr>
        <p:txBody>
          <a:bodyPr>
            <a:normAutofit/>
          </a:bodyPr>
          <a:lstStyle/>
          <a:p>
            <a:pPr algn="ctr"/>
            <a:r>
              <a:rPr lang="fr-FR" sz="4800" b="1" dirty="0"/>
              <a:t>Comment le bureau du Médiateur peut-il protéger les droits des femmes et des filles réfugiées et déplacées?</a:t>
            </a:r>
            <a:endParaRPr lang="en-GB" sz="4800" b="1" dirty="0"/>
          </a:p>
        </p:txBody>
      </p:sp>
    </p:spTree>
    <p:extLst>
      <p:ext uri="{BB962C8B-B14F-4D97-AF65-F5344CB8AC3E}">
        <p14:creationId xmlns:p14="http://schemas.microsoft.com/office/powerpoint/2010/main" val="5213592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699</TotalTime>
  <Words>1120</Words>
  <Application>Microsoft Office PowerPoint</Application>
  <PresentationFormat>Widescreen</PresentationFormat>
  <Paragraphs>62</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Trebuchet MS</vt:lpstr>
      <vt:lpstr>Wingdings</vt:lpstr>
      <vt:lpstr>Office Theme</vt:lpstr>
      <vt:lpstr>  Centre de recherche de l‘Ombudsman Africain (CROA) - Formation régionale pour les Ombudsman de l'Afrique du Nord et de l'Est sur le rôle de l'Ombudsman dans la promotion des droits de l'homme et de la paix - Djibouti, le 8 mars 2018  Vulnérabilité des femmes et des filles en tant que réfugiées ou déplacées  Steve Onwuasoanya  Secrétariat du Commonwealth</vt:lpstr>
      <vt:lpstr>Déclaration de problèmes</vt:lpstr>
      <vt:lpstr>Analyse situationnelle des femmes et des filles vulnérables</vt:lpstr>
      <vt:lpstr>Analyse situationnelle (…Suite)</vt:lpstr>
      <vt:lpstr>Analyse situationnelle (…Suite).</vt:lpstr>
      <vt:lpstr>Analyse situationnelle (…Suite).</vt:lpstr>
      <vt:lpstr>L'impact de la violence sexuelle parmi les populations réfugiées et déplacées</vt:lpstr>
      <vt:lpstr>Mesures progressives</vt:lpstr>
      <vt:lpstr>Comment le bureau du Médiateur peut-il protéger les droits des femmes et des filles réfugiées et déplacées?</vt:lpstr>
      <vt:lpstr>Avez-vous visité un camp IDP / Refugee?</vt:lpstr>
      <vt:lpstr>Institution nationale des droits de l'homme (INDH)</vt:lpstr>
      <vt:lpstr>Parlement</vt:lpstr>
      <vt:lpstr>Chefs traditionnels / de foi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AORC Regional Training for North &amp; East Africa Djibouti, 8th March 2018  Vulnerability of women and girls as Refugees and IDPs  S</dc:title>
  <dc:creator>Onwuasoanya, Steve</dc:creator>
  <cp:lastModifiedBy>Windows User</cp:lastModifiedBy>
  <cp:revision>52</cp:revision>
  <cp:lastPrinted>2018-03-02T13:09:56Z</cp:lastPrinted>
  <dcterms:created xsi:type="dcterms:W3CDTF">2018-02-27T15:02:25Z</dcterms:created>
  <dcterms:modified xsi:type="dcterms:W3CDTF">2018-03-07T20:37:55Z</dcterms:modified>
</cp:coreProperties>
</file>